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5" r:id="rId3"/>
    <p:sldId id="276" r:id="rId4"/>
    <p:sldId id="278" r:id="rId5"/>
    <p:sldId id="266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CCFF"/>
    <a:srgbClr val="000099"/>
    <a:srgbClr val="000066"/>
    <a:srgbClr val="FF99FF"/>
    <a:srgbClr val="FFFFCC"/>
    <a:srgbClr val="FFFF99"/>
    <a:srgbClr val="CCFFFF"/>
    <a:srgbClr val="FFFF66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7531" autoAdjust="0"/>
  </p:normalViewPr>
  <p:slideViewPr>
    <p:cSldViewPr>
      <p:cViewPr>
        <p:scale>
          <a:sx n="97" d="100"/>
          <a:sy n="97" d="100"/>
        </p:scale>
        <p:origin x="-606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1"/>
  <c:style val="37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аналитического мышления</c:v>
                </c:pt>
              </c:strCache>
            </c:strRef>
          </c:tx>
          <c:dPt>
            <c:idx val="0"/>
            <c:bubble3D val="0"/>
            <c:spPr>
              <a:solidFill>
                <a:srgbClr val="FFFF99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2"/>
            <c:bubble3D val="0"/>
            <c:spPr>
              <a:solidFill>
                <a:srgbClr val="FFCCFF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1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Высокий</c:v>
                </c:pt>
                <c:pt idx="1">
                  <c:v>Средний</c:v>
                </c:pt>
                <c:pt idx="2">
                  <c:v>Низкий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0.14000000000000001</c:v>
                </c:pt>
                <c:pt idx="1">
                  <c:v>0.32000000000000156</c:v>
                </c:pt>
                <c:pt idx="2">
                  <c:v>0.54</c:v>
                </c:pt>
              </c:numCache>
            </c:numRef>
          </c:val>
        </c:ser>
        <c:dLbls>
          <c:showLegendKey val="1"/>
          <c:showVal val="1"/>
          <c:showCatName val="1"/>
          <c:showSerName val="1"/>
          <c:showPercent val="1"/>
          <c:showBubbleSize val="1"/>
          <c:showLeaderLines val="1"/>
        </c:dLbls>
        <c:firstSliceAng val="0"/>
      </c:pieChart>
    </c:plotArea>
    <c:legend>
      <c:legendPos val="r"/>
      <c:layout/>
      <c:overlay val="1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zero"/>
    <c:showDLblsOverMax val="1"/>
  </c:chart>
  <c:spPr>
    <a:solidFill>
      <a:schemeClr val="tx1">
        <a:lumMod val="85000"/>
      </a:schemeClr>
    </a:solidFill>
    <a:ln w="38100"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2000" b="1" dirty="0">
              <a:ln>
                <a:solidFill>
                  <a:srgbClr val="FFFF00"/>
                </a:solidFill>
              </a:ln>
              <a:solidFill>
                <a:srgbClr val="FFFF66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214678" y="1000221"/>
            <a:ext cx="2786082" cy="114300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Раздел «Литературная прозаическая сказка»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0" y="46001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3175">
                  <a:solidFill>
                    <a:srgbClr val="FFFF66"/>
                  </a:solidFill>
                </a:ln>
                <a:solidFill>
                  <a:srgbClr val="FFFF00"/>
                </a:solidFill>
              </a:rPr>
              <a:t>Каратаева С. </a:t>
            </a:r>
            <a:r>
              <a:rPr lang="ru-RU" sz="2800" b="1" dirty="0" smtClean="0">
                <a:ln w="3175">
                  <a:solidFill>
                    <a:srgbClr val="FFFF66"/>
                  </a:solidFill>
                </a:ln>
                <a:solidFill>
                  <a:srgbClr val="FFFF00"/>
                </a:solidFill>
              </a:rPr>
              <a:t>А. Учитель русского языка и русской литературы. ОСШ </a:t>
            </a:r>
            <a:r>
              <a:rPr lang="ru-RU" sz="2800" b="1" dirty="0" smtClean="0">
                <a:ln w="3175">
                  <a:solidFill>
                    <a:srgbClr val="FFFF66"/>
                  </a:solidFill>
                </a:ln>
                <a:solidFill>
                  <a:srgbClr val="FFFF00"/>
                </a:solidFill>
              </a:rPr>
              <a:t>№ 3 имени Улугбека г. </a:t>
            </a:r>
            <a:r>
              <a:rPr lang="ru-RU" sz="2800" b="1" dirty="0" smtClean="0">
                <a:ln w="3175">
                  <a:solidFill>
                    <a:srgbClr val="FFFF66"/>
                  </a:solidFill>
                </a:ln>
                <a:solidFill>
                  <a:srgbClr val="FFFF00"/>
                </a:solidFill>
              </a:rPr>
              <a:t>Шымкен</a:t>
            </a:r>
            <a:r>
              <a:rPr lang="ru-RU" sz="2800" b="1" dirty="0">
                <a:ln w="3175">
                  <a:solidFill>
                    <a:srgbClr val="FFFF66"/>
                  </a:solidFill>
                </a:ln>
                <a:solidFill>
                  <a:srgbClr val="FFFF00"/>
                </a:solidFill>
              </a:rPr>
              <a:t>т</a:t>
            </a:r>
            <a:r>
              <a:rPr lang="ru-RU" sz="2800" b="1" dirty="0" smtClean="0">
                <a:ln w="3175">
                  <a:solidFill>
                    <a:srgbClr val="FFFF66"/>
                  </a:solidFill>
                </a:ln>
                <a:solidFill>
                  <a:srgbClr val="FFFF00"/>
                </a:solidFill>
              </a:rPr>
              <a:t>.</a:t>
            </a:r>
            <a:endParaRPr lang="ru-RU" sz="2800" b="1" dirty="0">
              <a:ln w="3175">
                <a:solidFill>
                  <a:srgbClr val="FFFF66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0" y="1000108"/>
            <a:ext cx="2786082" cy="114300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Русская литература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5 класс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6357918" y="980098"/>
            <a:ext cx="2786082" cy="114300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Тема: «Нравственные проблемы в </a:t>
            </a:r>
            <a:r>
              <a:rPr lang="ru-RU" sz="2000" b="1" dirty="0" smtClean="0">
                <a:solidFill>
                  <a:schemeClr val="bg1"/>
                </a:solidFill>
              </a:rPr>
              <a:t>сказке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>
                <a:solidFill>
                  <a:schemeClr val="bg1"/>
                </a:solidFill>
              </a:rPr>
              <a:t>К. Г. Паустовского «Тёплый хлеб»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777" y="2147586"/>
            <a:ext cx="9160892" cy="1569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2567" y="3645024"/>
            <a:ext cx="604741" cy="318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041" y="3963143"/>
            <a:ext cx="6320951" cy="719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273" y="4581128"/>
            <a:ext cx="720081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581128"/>
            <a:ext cx="720080" cy="405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011" y="4585876"/>
            <a:ext cx="71913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80" y="4932957"/>
            <a:ext cx="3349635" cy="1823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575" y="4941168"/>
            <a:ext cx="2225675" cy="1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31" y="4932954"/>
            <a:ext cx="2305050" cy="182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5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85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385" decel="100000"/>
                                        <p:tgtEl>
                                          <p:spTgt spid="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385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385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85" decel="100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385" decel="100000"/>
                                        <p:tgtEl>
                                          <p:spTgt spid="5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385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385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57" grpId="0" animBg="1"/>
      <p:bldP spid="5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28596" y="1071546"/>
            <a:ext cx="8286808" cy="1143008"/>
          </a:xfrm>
          <a:prstGeom prst="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«В современном мире конкурентоспособность страны определяется уровнем интеллекта ее граждан, поэтому система образования должна развиваться в соответствии с потребностями завтрашнего дня».  (Государственная программа развития образования РК)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1357290" y="4143380"/>
            <a:ext cx="642942" cy="357190"/>
          </a:xfrm>
          <a:prstGeom prst="downArrow">
            <a:avLst/>
          </a:prstGeom>
          <a:solidFill>
            <a:srgbClr val="FFFF6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6150114"/>
            <a:ext cx="9144000" cy="707886"/>
          </a:xfrm>
          <a:prstGeom prst="rect">
            <a:avLst/>
          </a:prstGeom>
          <a:solidFill>
            <a:srgbClr val="FFCCFF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630238" algn="ctr" fontAlgn="base">
              <a:spcBef>
                <a:spcPct val="0"/>
              </a:spcBef>
              <a:spcAft>
                <a:spcPct val="0"/>
              </a:spcAft>
              <a:tabLst>
                <a:tab pos="-269875" algn="l"/>
              </a:tabLst>
            </a:pP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Говард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Гарднер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«Существует более чем один способ учить тому, что вы считаете важным». </a:t>
            </a:r>
            <a:endParaRPr lang="ru-RU" sz="2000" b="1" dirty="0" smtClean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0"/>
            <a:ext cx="9144000" cy="10001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 smtClean="0">
                <a:ln>
                  <a:solidFill>
                    <a:srgbClr val="FFFF00"/>
                  </a:solidFill>
                </a:ln>
                <a:solidFill>
                  <a:srgbClr val="FFFF66"/>
                </a:solidFill>
              </a:rPr>
              <a:t>Обоснование и отражение внедрения семи</a:t>
            </a:r>
          </a:p>
          <a:p>
            <a:pPr algn="r"/>
            <a:r>
              <a:rPr lang="ru-RU" sz="2000" b="1" dirty="0" smtClean="0">
                <a:ln>
                  <a:solidFill>
                    <a:srgbClr val="FFFF00"/>
                  </a:solidFill>
                </a:ln>
                <a:solidFill>
                  <a:srgbClr val="FFFF66"/>
                </a:solidFill>
              </a:rPr>
              <a:t> модулей Программы</a:t>
            </a:r>
          </a:p>
          <a:p>
            <a:pPr algn="r"/>
            <a:r>
              <a:rPr lang="ru-RU" sz="2000" b="1" dirty="0" smtClean="0">
                <a:ln>
                  <a:solidFill>
                    <a:srgbClr val="FFFF00"/>
                  </a:solidFill>
                </a:ln>
                <a:solidFill>
                  <a:srgbClr val="FFFF66"/>
                </a:solidFill>
              </a:rPr>
              <a:t> в серию последовательных  уроков.</a:t>
            </a:r>
            <a:endParaRPr lang="ru-RU" sz="2000" b="1" dirty="0">
              <a:ln>
                <a:solidFill>
                  <a:srgbClr val="FFFF00"/>
                </a:solidFill>
              </a:ln>
              <a:solidFill>
                <a:srgbClr val="FFFF66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8596" y="2285992"/>
            <a:ext cx="32147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99"/>
                </a:solidFill>
              </a:rPr>
              <a:t>Потребности  аутентичного класса</a:t>
            </a:r>
            <a:endParaRPr lang="ru-RU" sz="2000" b="1" dirty="0">
              <a:solidFill>
                <a:srgbClr val="FFFF99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86380" y="2285992"/>
            <a:ext cx="35004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99"/>
                </a:solidFill>
              </a:rPr>
              <a:t>Потребности казахстанского школьника</a:t>
            </a:r>
            <a:endParaRPr lang="ru-RU" sz="2000" b="1" dirty="0">
              <a:solidFill>
                <a:srgbClr val="FFFF99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28596" y="2928934"/>
            <a:ext cx="2643206" cy="114300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Развитие аналитических способностей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857884" y="2928934"/>
            <a:ext cx="2786082" cy="114300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Воспитание конкурентоспособного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выпускника </a:t>
            </a:r>
            <a:endParaRPr lang="ru-RU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428596" y="2928934"/>
          <a:ext cx="2643206" cy="1214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" name="Прямоугольник 32"/>
          <p:cNvSpPr/>
          <p:nvPr/>
        </p:nvSpPr>
        <p:spPr>
          <a:xfrm>
            <a:off x="428596" y="2928934"/>
            <a:ext cx="2786082" cy="12858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Ж. Пиаже: «к 14-16 годам создаются наилучшие условия для развития КМ»</a:t>
            </a:r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428596" y="4572008"/>
            <a:ext cx="2714644" cy="15001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Модуль</a:t>
            </a:r>
          </a:p>
          <a:p>
            <a:pPr algn="ctr"/>
            <a:r>
              <a:rPr lang="ru-RU" sz="2000" b="1" dirty="0" smtClean="0"/>
              <a:t>«Обучение критическому мышлению»</a:t>
            </a:r>
            <a:endParaRPr lang="ru-RU" sz="2000" b="1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4500570"/>
            <a:ext cx="2714676" cy="15001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Вопросы </a:t>
            </a:r>
          </a:p>
          <a:p>
            <a:pPr algn="ctr"/>
            <a:r>
              <a:rPr lang="ru-RU" sz="2400" b="1" dirty="0" smtClean="0"/>
              <a:t> «высокого порядка»</a:t>
            </a:r>
            <a:endParaRPr lang="ru-RU" sz="2400" b="1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428596" y="2928934"/>
            <a:ext cx="2786082" cy="12858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Развитие аналитического мышления через приемы и стратегии КМ.</a:t>
            </a:r>
            <a:endParaRPr lang="ru-RU" b="1" dirty="0"/>
          </a:p>
        </p:txBody>
      </p:sp>
      <p:pic>
        <p:nvPicPr>
          <p:cNvPr id="38" name="Picture 2" descr="D:\КУРСЫ ПРАКТИКА\мой урок\фото урока\20160517_102517.jpg"/>
          <p:cNvPicPr preferRelativeResize="0">
            <a:picLocks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28596" y="4572008"/>
            <a:ext cx="2714644" cy="1500198"/>
          </a:xfrm>
          <a:prstGeom prst="rect">
            <a:avLst/>
          </a:prstGeom>
          <a:noFill/>
        </p:spPr>
      </p:pic>
      <p:sp>
        <p:nvSpPr>
          <p:cNvPr id="40" name="Прямоугольник 39"/>
          <p:cNvSpPr/>
          <p:nvPr/>
        </p:nvSpPr>
        <p:spPr>
          <a:xfrm>
            <a:off x="428596" y="4572008"/>
            <a:ext cx="2714644" cy="15001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Прием </a:t>
            </a:r>
          </a:p>
          <a:p>
            <a:pPr algn="ctr"/>
            <a:r>
              <a:rPr lang="ru-RU" sz="2400" b="1" dirty="0" smtClean="0"/>
              <a:t>«Ключевые слова»</a:t>
            </a:r>
            <a:endParaRPr lang="ru-RU" sz="2400" b="1" dirty="0"/>
          </a:p>
        </p:txBody>
      </p:sp>
      <p:pic>
        <p:nvPicPr>
          <p:cNvPr id="39" name="Picture 1" descr="D:\КУРСЫ ПРАКТИКА\мой урок\фото урока\20160517_111447.jpg"/>
          <p:cNvPicPr>
            <a:picLocks noChangeAspect="1" noChangeArrowheads="1"/>
          </p:cNvPicPr>
          <p:nvPr/>
        </p:nvPicPr>
        <p:blipFill>
          <a:blip r:embed="rId4" cstate="print"/>
          <a:srcRect r="29411"/>
          <a:stretch>
            <a:fillRect/>
          </a:stretch>
        </p:blipFill>
        <p:spPr bwMode="auto">
          <a:xfrm>
            <a:off x="428596" y="4500570"/>
            <a:ext cx="2714644" cy="1500197"/>
          </a:xfrm>
          <a:prstGeom prst="rect">
            <a:avLst/>
          </a:prstGeom>
          <a:noFill/>
        </p:spPr>
      </p:pic>
      <p:sp>
        <p:nvSpPr>
          <p:cNvPr id="42" name="Прямоугольник 41"/>
          <p:cNvSpPr/>
          <p:nvPr/>
        </p:nvSpPr>
        <p:spPr>
          <a:xfrm>
            <a:off x="428596" y="4500570"/>
            <a:ext cx="2714644" cy="15001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Защита </a:t>
            </a:r>
            <a:r>
              <a:rPr lang="ru-RU" sz="3200" b="1" dirty="0" err="1" smtClean="0"/>
              <a:t>постера</a:t>
            </a:r>
            <a:endParaRPr lang="ru-RU" sz="3200" b="1" dirty="0"/>
          </a:p>
        </p:txBody>
      </p:sp>
      <p:pic>
        <p:nvPicPr>
          <p:cNvPr id="41" name="Picture 2" descr="D:\КУРСЫ ПРАКТИКА\мой урок\фото урока\20160517_1145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4500570"/>
            <a:ext cx="2714644" cy="1571636"/>
          </a:xfrm>
          <a:prstGeom prst="rect">
            <a:avLst/>
          </a:prstGeom>
          <a:noFill/>
        </p:spPr>
      </p:pic>
      <p:sp>
        <p:nvSpPr>
          <p:cNvPr id="46" name="Прямоугольник 45"/>
          <p:cNvSpPr/>
          <p:nvPr/>
        </p:nvSpPr>
        <p:spPr>
          <a:xfrm>
            <a:off x="428596" y="4572008"/>
            <a:ext cx="2714644" cy="15001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Прием</a:t>
            </a:r>
          </a:p>
          <a:p>
            <a:pPr algn="ctr"/>
            <a:r>
              <a:rPr lang="ru-RU" sz="2400" b="1" dirty="0" smtClean="0"/>
              <a:t>структурирования «Кластер»</a:t>
            </a:r>
            <a:endParaRPr lang="ru-RU" sz="2400" b="1" dirty="0"/>
          </a:p>
        </p:txBody>
      </p:sp>
      <p:pic>
        <p:nvPicPr>
          <p:cNvPr id="45" name="Picture 1" descr="C:\Documents and Settings\User\Рабочий стол\фото для портфолио\тренинг по самопознанию ани где участвовал мой класс\DSCI172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4500570"/>
            <a:ext cx="2786082" cy="1607355"/>
          </a:xfrm>
          <a:prstGeom prst="rect">
            <a:avLst/>
          </a:prstGeom>
          <a:noFill/>
        </p:spPr>
      </p:pic>
      <p:sp>
        <p:nvSpPr>
          <p:cNvPr id="43" name="Прямоугольник 42"/>
          <p:cNvSpPr/>
          <p:nvPr/>
        </p:nvSpPr>
        <p:spPr>
          <a:xfrm>
            <a:off x="428596" y="4500570"/>
            <a:ext cx="2714644" cy="1571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Стратегия</a:t>
            </a:r>
          </a:p>
          <a:p>
            <a:pPr algn="ctr"/>
            <a:r>
              <a:rPr lang="ru-RU" sz="2400" b="1" dirty="0" smtClean="0"/>
              <a:t>«Шесть шляп</a:t>
            </a:r>
          </a:p>
          <a:p>
            <a:pPr algn="ctr"/>
            <a:r>
              <a:rPr lang="ru-RU" sz="2400" b="1" dirty="0" smtClean="0"/>
              <a:t> мышления»</a:t>
            </a:r>
            <a:endParaRPr lang="ru-RU" sz="2400" b="1" dirty="0"/>
          </a:p>
        </p:txBody>
      </p:sp>
      <p:pic>
        <p:nvPicPr>
          <p:cNvPr id="44" name="Picture 2" descr="C:\Documents and Settings\User\Мои документы\DCIM\семинар\DSCI2209.JPG"/>
          <p:cNvPicPr>
            <a:picLocks noChangeAspect="1" noChangeArrowheads="1"/>
          </p:cNvPicPr>
          <p:nvPr/>
        </p:nvPicPr>
        <p:blipFill>
          <a:blip r:embed="rId7" cstate="print"/>
          <a:srcRect l="9934" t="26490" r="10596"/>
          <a:stretch>
            <a:fillRect/>
          </a:stretch>
        </p:blipFill>
        <p:spPr bwMode="auto">
          <a:xfrm>
            <a:off x="428596" y="4500570"/>
            <a:ext cx="2714644" cy="1571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7" name="Стрелка вниз 46"/>
          <p:cNvSpPr/>
          <p:nvPr/>
        </p:nvSpPr>
        <p:spPr>
          <a:xfrm>
            <a:off x="6929454" y="4143380"/>
            <a:ext cx="642942" cy="357190"/>
          </a:xfrm>
          <a:prstGeom prst="downArrow">
            <a:avLst/>
          </a:prstGeom>
          <a:solidFill>
            <a:srgbClr val="FFFF6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C:\Documents and Settings\User\Рабочий стол\DCIM\103DICAM\DSCI2178.JPG"/>
          <p:cNvPicPr>
            <a:picLocks noChangeAspect="1" noChangeArrowheads="1"/>
          </p:cNvPicPr>
          <p:nvPr/>
        </p:nvPicPr>
        <p:blipFill>
          <a:blip r:embed="rId8" cstate="print"/>
          <a:srcRect l="57502" t="33335" b="16000"/>
          <a:stretch>
            <a:fillRect/>
          </a:stretch>
        </p:blipFill>
        <p:spPr bwMode="auto">
          <a:xfrm>
            <a:off x="0" y="0"/>
            <a:ext cx="1285884" cy="11497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9" name="TextBox 48"/>
          <p:cNvSpPr txBox="1"/>
          <p:nvPr/>
        </p:nvSpPr>
        <p:spPr>
          <a:xfrm>
            <a:off x="1285852" y="0"/>
            <a:ext cx="32861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ln w="3175">
                  <a:solidFill>
                    <a:srgbClr val="00FFFF"/>
                  </a:solidFill>
                </a:ln>
                <a:solidFill>
                  <a:srgbClr val="00FFFF"/>
                </a:solidFill>
              </a:rPr>
              <a:t>Василюк</a:t>
            </a:r>
            <a:r>
              <a:rPr lang="ru-RU" sz="2000" b="1" dirty="0" smtClean="0">
                <a:ln w="3175">
                  <a:solidFill>
                    <a:srgbClr val="00FFFF"/>
                  </a:solidFill>
                </a:ln>
                <a:solidFill>
                  <a:srgbClr val="00FFFF"/>
                </a:solidFill>
              </a:rPr>
              <a:t> И. А.</a:t>
            </a:r>
          </a:p>
          <a:p>
            <a:r>
              <a:rPr lang="ru-RU" sz="2000" b="1" dirty="0" err="1" smtClean="0">
                <a:ln w="3175">
                  <a:solidFill>
                    <a:srgbClr val="00FFFF"/>
                  </a:solidFill>
                </a:ln>
                <a:solidFill>
                  <a:srgbClr val="00FFFF"/>
                </a:solidFill>
              </a:rPr>
              <a:t>шг</a:t>
            </a:r>
            <a:r>
              <a:rPr lang="ru-RU" sz="2000" b="1" dirty="0" smtClean="0">
                <a:ln w="3175">
                  <a:solidFill>
                    <a:srgbClr val="00FFFF"/>
                  </a:solidFill>
                </a:ln>
                <a:solidFill>
                  <a:srgbClr val="00FFFF"/>
                </a:solidFill>
              </a:rPr>
              <a:t> им. Ломоносова</a:t>
            </a:r>
          </a:p>
          <a:p>
            <a:r>
              <a:rPr lang="ru-RU" sz="2000" b="1" dirty="0" err="1" smtClean="0">
                <a:ln w="3175">
                  <a:solidFill>
                    <a:srgbClr val="00FFFF"/>
                  </a:solidFill>
                </a:ln>
                <a:solidFill>
                  <a:srgbClr val="00FFFF"/>
                </a:solidFill>
              </a:rPr>
              <a:t>Тюлькубасскиий</a:t>
            </a:r>
            <a:r>
              <a:rPr lang="ru-RU" sz="2000" b="1" dirty="0" smtClean="0">
                <a:ln w="3175">
                  <a:solidFill>
                    <a:srgbClr val="00FFFF"/>
                  </a:solidFill>
                </a:ln>
                <a:solidFill>
                  <a:srgbClr val="00FFFF"/>
                </a:solidFill>
              </a:rPr>
              <a:t> район</a:t>
            </a:r>
          </a:p>
          <a:p>
            <a:endParaRPr lang="ru-RU" sz="2000" b="1" dirty="0" smtClean="0">
              <a:solidFill>
                <a:srgbClr val="00FFFF"/>
              </a:solidFill>
            </a:endParaRPr>
          </a:p>
          <a:p>
            <a:endParaRPr lang="ru-RU" sz="2000" b="1" dirty="0" smtClean="0">
              <a:solidFill>
                <a:srgbClr val="00FFFF"/>
              </a:solidFill>
            </a:endParaRPr>
          </a:p>
          <a:p>
            <a:endParaRPr lang="ru-RU" sz="2000" b="1" dirty="0" smtClean="0">
              <a:solidFill>
                <a:srgbClr val="00FFFF"/>
              </a:solidFill>
            </a:endParaRPr>
          </a:p>
          <a:p>
            <a:endParaRPr lang="ru-RU" sz="2000" b="1" dirty="0">
              <a:solidFill>
                <a:srgbClr val="00FFFF"/>
              </a:solidFill>
            </a:endParaRPr>
          </a:p>
        </p:txBody>
      </p:sp>
      <p:cxnSp>
        <p:nvCxnSpPr>
          <p:cNvPr id="60" name="Прямая со стрелкой 59"/>
          <p:cNvCxnSpPr/>
          <p:nvPr/>
        </p:nvCxnSpPr>
        <p:spPr>
          <a:xfrm rot="5400000" flipH="1" flipV="1">
            <a:off x="3250396" y="3679034"/>
            <a:ext cx="714382" cy="642942"/>
          </a:xfrm>
          <a:prstGeom prst="straightConnector1">
            <a:avLst/>
          </a:prstGeom>
          <a:ln w="76200">
            <a:solidFill>
              <a:srgbClr val="99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5857884" y="2928934"/>
            <a:ext cx="2786082" cy="114300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chemeClr val="bg1"/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Казахстан - 2050</a:t>
            </a:r>
            <a:r>
              <a:rPr lang="ru-RU" sz="1200" b="1" dirty="0" smtClean="0">
                <a:solidFill>
                  <a:schemeClr val="bg1"/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sz="1200" b="1" dirty="0" smtClean="0">
                <a:solidFill>
                  <a:schemeClr val="bg1"/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результатом обучения школьников должно стать  овладение ими навыками критического мышления, самостоятельного поиска и глубокого анализа информации</a:t>
            </a:r>
            <a:r>
              <a:rPr lang="ru-RU" sz="1200" b="1" dirty="0" smtClean="0">
                <a:solidFill>
                  <a:schemeClr val="bg1"/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ru-RU" sz="1200" b="1" dirty="0" smtClean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3714744" y="2285992"/>
            <a:ext cx="1714512" cy="1428760"/>
          </a:xfrm>
          <a:prstGeom prst="ellipse">
            <a:avLst/>
          </a:prstGeom>
          <a:solidFill>
            <a:srgbClr val="FFFF66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ССП</a:t>
            </a:r>
          </a:p>
        </p:txBody>
      </p:sp>
      <p:cxnSp>
        <p:nvCxnSpPr>
          <p:cNvPr id="53" name="Прямая со стрелкой 52"/>
          <p:cNvCxnSpPr/>
          <p:nvPr/>
        </p:nvCxnSpPr>
        <p:spPr>
          <a:xfrm rot="5400000">
            <a:off x="4215604" y="4142586"/>
            <a:ext cx="713586" cy="794"/>
          </a:xfrm>
          <a:prstGeom prst="straightConnector1">
            <a:avLst/>
          </a:prstGeom>
          <a:ln w="76200">
            <a:solidFill>
              <a:srgbClr val="99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rot="16200000" flipV="1">
            <a:off x="5107785" y="3750471"/>
            <a:ext cx="714380" cy="642942"/>
          </a:xfrm>
          <a:prstGeom prst="straightConnector1">
            <a:avLst/>
          </a:prstGeom>
          <a:ln w="76200">
            <a:solidFill>
              <a:srgbClr val="99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Овал 47"/>
          <p:cNvSpPr/>
          <p:nvPr/>
        </p:nvSpPr>
        <p:spPr>
          <a:xfrm>
            <a:off x="3786182" y="4572008"/>
            <a:ext cx="1714512" cy="1428760"/>
          </a:xfrm>
          <a:prstGeom prst="ellipse">
            <a:avLst/>
          </a:prstGeom>
          <a:solidFill>
            <a:srgbClr val="FFFF66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КСП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857884" y="2928934"/>
            <a:ext cx="2786082" cy="1214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Конструктивистский подход в обучении</a:t>
            </a:r>
            <a:endParaRPr lang="ru-RU" sz="2000" b="1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5857884" y="4572008"/>
            <a:ext cx="3000396" cy="1428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Внедрение семи модулей Программы</a:t>
            </a:r>
            <a:endParaRPr lang="ru-RU" sz="2000" b="1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178580" y="603966"/>
            <a:ext cx="2286047" cy="1980718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9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1900" b="1" dirty="0" smtClean="0">
                <a:solidFill>
                  <a:srgbClr val="FF0000"/>
                </a:solidFill>
              </a:rPr>
              <a:t>НАЧАЛО УРОКА</a:t>
            </a:r>
          </a:p>
          <a:p>
            <a:pPr algn="ctr"/>
            <a:r>
              <a:rPr lang="ru-RU" sz="1900" b="1" dirty="0" smtClean="0">
                <a:solidFill>
                  <a:srgbClr val="000099"/>
                </a:solidFill>
              </a:rPr>
              <a:t>Стратегии:</a:t>
            </a:r>
          </a:p>
          <a:p>
            <a:pPr algn="ctr"/>
            <a:r>
              <a:rPr lang="ru-RU" sz="1900" b="1" dirty="0" smtClean="0">
                <a:solidFill>
                  <a:srgbClr val="000099"/>
                </a:solidFill>
              </a:rPr>
              <a:t>«Ассоциации»</a:t>
            </a:r>
          </a:p>
          <a:p>
            <a:pPr algn="ctr"/>
            <a:r>
              <a:rPr lang="ru-RU" sz="1900" b="1" dirty="0" smtClean="0">
                <a:solidFill>
                  <a:srgbClr val="000099"/>
                </a:solidFill>
              </a:rPr>
              <a:t>«Мозговой штурм»</a:t>
            </a:r>
            <a:endParaRPr lang="ru-RU" sz="1900" b="1" dirty="0" smtClean="0"/>
          </a:p>
          <a:p>
            <a:pPr algn="ctr"/>
            <a:endParaRPr lang="ru-RU" sz="1900" b="1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714609" y="836712"/>
            <a:ext cx="3643339" cy="1512168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СЕРЕДИНА УРОКА</a:t>
            </a:r>
          </a:p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Стратегии:</a:t>
            </a:r>
          </a:p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«Рассыпанные картинки»</a:t>
            </a:r>
          </a:p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«Толстые ,тонкие вопросы»,</a:t>
            </a:r>
          </a:p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«Концептуальная таблица»</a:t>
            </a:r>
          </a:p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«Конверт с вопросами»</a:t>
            </a:r>
          </a:p>
          <a:p>
            <a:pPr algn="ctr"/>
            <a:endParaRPr lang="ru-RU" sz="2000" b="1" dirty="0" smtClean="0"/>
          </a:p>
        </p:txBody>
      </p:sp>
      <p:sp>
        <p:nvSpPr>
          <p:cNvPr id="56" name="Прямоугольник 55"/>
          <p:cNvSpPr/>
          <p:nvPr/>
        </p:nvSpPr>
        <p:spPr>
          <a:xfrm>
            <a:off x="6584433" y="590231"/>
            <a:ext cx="2357455" cy="1942511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КОНЕЦ УРОКА</a:t>
            </a:r>
          </a:p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Стратегия: </a:t>
            </a:r>
            <a:endParaRPr lang="ru-RU" sz="2000" b="1" dirty="0">
              <a:solidFill>
                <a:srgbClr val="000099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000099"/>
                </a:solidFill>
              </a:rPr>
              <a:t>«</a:t>
            </a:r>
            <a:r>
              <a:rPr lang="ru-RU" sz="2000" b="1" dirty="0" err="1" smtClean="0">
                <a:solidFill>
                  <a:srgbClr val="000099"/>
                </a:solidFill>
              </a:rPr>
              <a:t>Сиквейн</a:t>
            </a:r>
            <a:r>
              <a:rPr lang="ru-RU" sz="2000" b="1" dirty="0" smtClean="0">
                <a:solidFill>
                  <a:srgbClr val="000099"/>
                </a:solidFill>
              </a:rPr>
              <a:t>»</a:t>
            </a:r>
          </a:p>
          <a:p>
            <a:pPr algn="ctr"/>
            <a:endParaRPr lang="ru-RU" sz="2000" b="1" dirty="0" smtClean="0">
              <a:solidFill>
                <a:srgbClr val="C00000"/>
              </a:solidFill>
            </a:endParaRPr>
          </a:p>
          <a:p>
            <a:pPr algn="ctr"/>
            <a:endParaRPr lang="ru-RU" sz="2000" b="1" dirty="0">
              <a:solidFill>
                <a:srgbClr val="C00000"/>
              </a:solidFill>
            </a:endParaRPr>
          </a:p>
          <a:p>
            <a:pPr algn="ctr"/>
            <a:endParaRPr lang="ru-RU" sz="2000" b="1" dirty="0"/>
          </a:p>
        </p:txBody>
      </p:sp>
      <p:sp>
        <p:nvSpPr>
          <p:cNvPr id="69" name="Прямоугольник 68"/>
          <p:cNvSpPr/>
          <p:nvPr/>
        </p:nvSpPr>
        <p:spPr>
          <a:xfrm>
            <a:off x="0" y="0"/>
            <a:ext cx="9144000" cy="506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n>
                  <a:solidFill>
                    <a:srgbClr val="FFFF99"/>
                  </a:solidFill>
                </a:ln>
                <a:solidFill>
                  <a:srgbClr val="FFFF00"/>
                </a:solidFill>
              </a:rPr>
              <a:t>АКТИВНЫЕ МЕТОДЫ ОБУЧЕНИЯ</a:t>
            </a:r>
            <a:endParaRPr lang="ru-RU" sz="3600" b="1" dirty="0">
              <a:ln>
                <a:solidFill>
                  <a:srgbClr val="FFFF99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155774" y="3135259"/>
            <a:ext cx="2428892" cy="1659579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ЦЕЛЬ  УРОКА:</a:t>
            </a:r>
          </a:p>
          <a:p>
            <a:pPr algn="ctr"/>
            <a:r>
              <a:rPr lang="ru-RU" sz="2000" b="1" dirty="0" smtClean="0"/>
              <a:t>давать  </a:t>
            </a:r>
            <a:r>
              <a:rPr lang="ru-RU" sz="2000" b="1" dirty="0"/>
              <a:t>краткий и полный ответ на </a:t>
            </a:r>
            <a:r>
              <a:rPr lang="ru-RU" sz="2000" b="1" dirty="0" smtClean="0"/>
              <a:t>вопрос</a:t>
            </a:r>
          </a:p>
          <a:p>
            <a:pPr algn="ctr"/>
            <a:endParaRPr lang="ru-RU" sz="2400" b="1" u="sng" dirty="0" smtClean="0">
              <a:solidFill>
                <a:srgbClr val="C00000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917732" y="3065316"/>
            <a:ext cx="3559729" cy="211715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ЦЕЛИ  </a:t>
            </a:r>
            <a:r>
              <a:rPr lang="ru-RU" b="1" dirty="0">
                <a:solidFill>
                  <a:srgbClr val="FF0000"/>
                </a:solidFill>
              </a:rPr>
              <a:t>УРОКА:</a:t>
            </a:r>
          </a:p>
          <a:p>
            <a:pPr algn="ctr"/>
            <a:r>
              <a:rPr lang="ru-RU" b="1" dirty="0" smtClean="0"/>
              <a:t>характеризовать Фильку при поддержке учителя; анализировать художественное пространство  и оформлять свое представление в предложенных схемах, предлагать свои варианты решения</a:t>
            </a:r>
          </a:p>
          <a:p>
            <a:pPr algn="ctr"/>
            <a:endParaRPr lang="ru-RU" b="1" dirty="0"/>
          </a:p>
          <a:p>
            <a:pPr algn="ctr"/>
            <a:endParaRPr lang="ru-RU" b="1" dirty="0" smtClean="0"/>
          </a:p>
        </p:txBody>
      </p:sp>
      <p:sp>
        <p:nvSpPr>
          <p:cNvPr id="72" name="Прямоугольник 71"/>
          <p:cNvSpPr/>
          <p:nvPr/>
        </p:nvSpPr>
        <p:spPr>
          <a:xfrm>
            <a:off x="6584433" y="3093069"/>
            <a:ext cx="2428892" cy="1675439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ЦЕЛЬ  </a:t>
            </a:r>
            <a:r>
              <a:rPr lang="ru-RU" sz="2000" b="1" dirty="0">
                <a:solidFill>
                  <a:srgbClr val="FF0000"/>
                </a:solidFill>
              </a:rPr>
              <a:t>УРОКА:</a:t>
            </a:r>
          </a:p>
          <a:p>
            <a:pPr algn="ctr"/>
            <a:r>
              <a:rPr lang="ru-RU" sz="2000" b="1" dirty="0"/>
              <a:t>о</a:t>
            </a:r>
            <a:r>
              <a:rPr lang="ru-RU" sz="2000" b="1" dirty="0" smtClean="0"/>
              <a:t>формлять  своё представление в схеме.</a:t>
            </a:r>
            <a:endParaRPr lang="ru-RU" sz="2000" b="1" u="sng" dirty="0">
              <a:solidFill>
                <a:srgbClr val="C00000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849814" y="2672405"/>
            <a:ext cx="936104" cy="420665"/>
          </a:xfrm>
          <a:prstGeom prst="down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Стрелка вниз 72"/>
          <p:cNvSpPr/>
          <p:nvPr/>
        </p:nvSpPr>
        <p:spPr>
          <a:xfrm>
            <a:off x="4110032" y="2348880"/>
            <a:ext cx="936104" cy="398884"/>
          </a:xfrm>
          <a:prstGeom prst="down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Стрелка вниз 73"/>
          <p:cNvSpPr/>
          <p:nvPr/>
        </p:nvSpPr>
        <p:spPr>
          <a:xfrm>
            <a:off x="7272563" y="2651359"/>
            <a:ext cx="936104" cy="413957"/>
          </a:xfrm>
          <a:prstGeom prst="down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97111" y="5345413"/>
            <a:ext cx="2487555" cy="134608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900" b="1" u="sng" dirty="0" smtClean="0">
                <a:solidFill>
                  <a:srgbClr val="000066"/>
                </a:solidFill>
              </a:rPr>
              <a:t>ЦЕЛЬ СТРАТЕГИИ: </a:t>
            </a:r>
            <a:r>
              <a:rPr lang="ru-RU" sz="1900" b="1" dirty="0" smtClean="0">
                <a:solidFill>
                  <a:schemeClr val="bg1"/>
                </a:solidFill>
              </a:rPr>
              <a:t>выявляет умение отработать навыки слушания, говорения и анализа вопросов</a:t>
            </a:r>
            <a:endParaRPr lang="ru-RU" sz="1900" b="1" u="sng" dirty="0" smtClean="0">
              <a:solidFill>
                <a:schemeClr val="bg1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2798220" y="5332610"/>
            <a:ext cx="3559728" cy="1358891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rgbClr val="000066"/>
                </a:solidFill>
              </a:rPr>
              <a:t>ЦЕЛЬ СТРАТЕГИЙ:</a:t>
            </a:r>
            <a:endParaRPr lang="ru-RU" b="1" u="sng" dirty="0">
              <a:solidFill>
                <a:srgbClr val="000066"/>
              </a:solidFill>
            </a:endParaRPr>
          </a:p>
          <a:p>
            <a:pPr algn="ctr"/>
            <a:r>
              <a:rPr lang="ru-RU" b="1" dirty="0" smtClean="0"/>
              <a:t>отрабатывать умение выделять главное, анализировать, синтезировать информацию.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6577960" y="5314362"/>
            <a:ext cx="2435365" cy="1368325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u="sng" dirty="0" smtClean="0">
                <a:solidFill>
                  <a:srgbClr val="000099"/>
                </a:solidFill>
              </a:rPr>
              <a:t>ЦЕЛЬ СТРАТЕГИИ: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получить обратную связь.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1" name="Стрелка вниз 50"/>
          <p:cNvSpPr/>
          <p:nvPr/>
        </p:nvSpPr>
        <p:spPr>
          <a:xfrm>
            <a:off x="7327590" y="4768509"/>
            <a:ext cx="936104" cy="413957"/>
          </a:xfrm>
          <a:prstGeom prst="down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Стрелка вниз 56"/>
          <p:cNvSpPr/>
          <p:nvPr/>
        </p:nvSpPr>
        <p:spPr>
          <a:xfrm>
            <a:off x="4100325" y="5043690"/>
            <a:ext cx="936104" cy="413957"/>
          </a:xfrm>
          <a:prstGeom prst="down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Стрелка вниз 57"/>
          <p:cNvSpPr/>
          <p:nvPr/>
        </p:nvSpPr>
        <p:spPr>
          <a:xfrm>
            <a:off x="902168" y="4794838"/>
            <a:ext cx="936104" cy="420665"/>
          </a:xfrm>
          <a:prstGeom prst="down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12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/>
          <p:cNvSpPr/>
          <p:nvPr/>
        </p:nvSpPr>
        <p:spPr>
          <a:xfrm>
            <a:off x="251520" y="764704"/>
            <a:ext cx="3240360" cy="1048704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ЗАДАНИЯ С УЧЁТОМ СПОСОБНОСТЕЙ  </a:t>
            </a:r>
            <a:r>
              <a:rPr lang="ru-RU" sz="1600" b="1" dirty="0" err="1" smtClean="0">
                <a:solidFill>
                  <a:schemeClr val="bg1"/>
                </a:solidFill>
              </a:rPr>
              <a:t>УЧАЩИХСЯ»Конверт</a:t>
            </a:r>
            <a:r>
              <a:rPr lang="ru-RU" sz="1600" b="1" dirty="0" smtClean="0">
                <a:solidFill>
                  <a:schemeClr val="bg1"/>
                </a:solidFill>
              </a:rPr>
              <a:t> с вопросами</a:t>
            </a:r>
            <a:r>
              <a:rPr lang="ru-RU" sz="2200" b="1" dirty="0" smtClean="0">
                <a:solidFill>
                  <a:schemeClr val="bg1"/>
                </a:solidFill>
              </a:rPr>
              <a:t>»</a:t>
            </a: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4763550" y="5386723"/>
            <a:ext cx="1928032" cy="1208770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000066"/>
                </a:solidFill>
              </a:rPr>
              <a:t>Модель выполнения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n>
                  <a:solidFill>
                    <a:srgbClr val="FFFF99"/>
                  </a:solidFill>
                </a:ln>
                <a:solidFill>
                  <a:srgbClr val="FFFF00"/>
                </a:solidFill>
              </a:rPr>
              <a:t>ДИФФЕРЕНЦИАЦИЯ</a:t>
            </a:r>
            <a:endParaRPr lang="ru-RU" sz="3600" b="1" dirty="0">
              <a:ln>
                <a:solidFill>
                  <a:srgbClr val="FFFF99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357455" y="886105"/>
            <a:ext cx="3886953" cy="618776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ФОРМЫ РАБОТЫ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4357455" y="3670220"/>
            <a:ext cx="4576415" cy="99996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0066"/>
                </a:solidFill>
              </a:rPr>
              <a:t>ПОДДЕРЖКА</a:t>
            </a:r>
            <a:endParaRPr lang="ru-RU" sz="2800" b="1" dirty="0" smtClean="0">
              <a:solidFill>
                <a:srgbClr val="000066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000066"/>
                </a:solidFill>
              </a:rPr>
              <a:t> УЧИТЕЛЯ</a:t>
            </a: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4018182" y="1985244"/>
            <a:ext cx="1928032" cy="64807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000066"/>
                </a:solidFill>
              </a:rPr>
              <a:t>ГРУППОВАЯ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6228184" y="1985243"/>
            <a:ext cx="2705686" cy="64807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000066"/>
                </a:solidFill>
              </a:rPr>
              <a:t>ИНДИВИДУАЛЬНАЯ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442044" y="5991108"/>
            <a:ext cx="4129956" cy="621558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err="1" smtClean="0">
                <a:solidFill>
                  <a:srgbClr val="000066"/>
                </a:solidFill>
              </a:rPr>
              <a:t>Самооценивание</a:t>
            </a:r>
            <a:r>
              <a:rPr lang="ru-RU" sz="2200" b="1" dirty="0" smtClean="0">
                <a:solidFill>
                  <a:srgbClr val="000066"/>
                </a:solidFill>
              </a:rPr>
              <a:t> «Большой </a:t>
            </a:r>
            <a:r>
              <a:rPr lang="ru-RU" sz="2200" b="1" dirty="0" err="1" smtClean="0">
                <a:solidFill>
                  <a:srgbClr val="000066"/>
                </a:solidFill>
              </a:rPr>
              <a:t>плец</a:t>
            </a:r>
            <a:r>
              <a:rPr lang="ru-RU" sz="2200" b="1" dirty="0" smtClean="0">
                <a:solidFill>
                  <a:srgbClr val="000066"/>
                </a:solidFill>
              </a:rPr>
              <a:t>»</a:t>
            </a: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9312" y="2457416"/>
            <a:ext cx="2736304" cy="640110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000066"/>
                </a:solidFill>
              </a:rPr>
              <a:t>Формулы ответов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408425" y="3530094"/>
            <a:ext cx="2736304" cy="763002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0066"/>
                </a:solidFill>
              </a:rPr>
              <a:t>Предложение своих вариантов решения проблемы</a:t>
            </a: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458566" y="4808790"/>
            <a:ext cx="2736304" cy="640110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000066"/>
                </a:solidFill>
              </a:rPr>
              <a:t>Обратная связь</a:t>
            </a:r>
          </a:p>
        </p:txBody>
      </p:sp>
      <p:sp>
        <p:nvSpPr>
          <p:cNvPr id="80" name="Стрелка вниз 79"/>
          <p:cNvSpPr/>
          <p:nvPr/>
        </p:nvSpPr>
        <p:spPr>
          <a:xfrm>
            <a:off x="1442652" y="1983093"/>
            <a:ext cx="766558" cy="435570"/>
          </a:xfrm>
          <a:prstGeom prst="down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7005838" y="5353231"/>
            <a:ext cx="1928032" cy="1208770"/>
          </a:xfrm>
          <a:prstGeom prst="roundRect">
            <a:avLst/>
          </a:prstGeom>
          <a:solidFill>
            <a:srgbClr val="CC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000066"/>
                </a:solidFill>
              </a:rPr>
              <a:t>Активный словарь урока</a:t>
            </a:r>
          </a:p>
        </p:txBody>
      </p:sp>
      <p:sp>
        <p:nvSpPr>
          <p:cNvPr id="88" name="Стрелка вниз 87"/>
          <p:cNvSpPr/>
          <p:nvPr/>
        </p:nvSpPr>
        <p:spPr>
          <a:xfrm>
            <a:off x="7363951" y="4764630"/>
            <a:ext cx="766558" cy="435570"/>
          </a:xfrm>
          <a:prstGeom prst="down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Стрелка вниз 88"/>
          <p:cNvSpPr/>
          <p:nvPr/>
        </p:nvSpPr>
        <p:spPr>
          <a:xfrm>
            <a:off x="5292080" y="4778074"/>
            <a:ext cx="766558" cy="435570"/>
          </a:xfrm>
          <a:prstGeom prst="down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Стрелка вниз 91"/>
          <p:cNvSpPr/>
          <p:nvPr/>
        </p:nvSpPr>
        <p:spPr>
          <a:xfrm>
            <a:off x="7313455" y="1542978"/>
            <a:ext cx="433775" cy="409348"/>
          </a:xfrm>
          <a:prstGeom prst="down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Стрелка вниз 92"/>
          <p:cNvSpPr/>
          <p:nvPr/>
        </p:nvSpPr>
        <p:spPr>
          <a:xfrm>
            <a:off x="4763550" y="1516755"/>
            <a:ext cx="400456" cy="435570"/>
          </a:xfrm>
          <a:prstGeom prst="down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1434272" y="3108368"/>
            <a:ext cx="766558" cy="435570"/>
          </a:xfrm>
          <a:prstGeom prst="down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1442652" y="4359510"/>
            <a:ext cx="766558" cy="435570"/>
          </a:xfrm>
          <a:prstGeom prst="down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1442652" y="5518842"/>
            <a:ext cx="766558" cy="435570"/>
          </a:xfrm>
          <a:prstGeom prst="down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93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/>
          <p:cNvSpPr/>
          <p:nvPr/>
        </p:nvSpPr>
        <p:spPr>
          <a:xfrm>
            <a:off x="0" y="0"/>
            <a:ext cx="9144000" cy="5514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n>
                  <a:solidFill>
                    <a:srgbClr val="FFFF99"/>
                  </a:solidFill>
                </a:ln>
                <a:solidFill>
                  <a:srgbClr val="FFFF00"/>
                </a:solidFill>
              </a:rPr>
              <a:t>КРИТЕРИАЛЬНОЕ      ОЦЕНИВАНИЕ</a:t>
            </a:r>
            <a:endParaRPr lang="ru-RU" sz="3600" b="1" dirty="0">
              <a:ln>
                <a:solidFill>
                  <a:srgbClr val="FFFF99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31540" y="692696"/>
            <a:ext cx="8280920" cy="50679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Методы </a:t>
            </a:r>
            <a:r>
              <a:rPr lang="ru-RU" sz="3200" b="1" dirty="0" err="1" smtClean="0">
                <a:solidFill>
                  <a:schemeClr val="bg1"/>
                </a:solidFill>
              </a:rPr>
              <a:t>формативного</a:t>
            </a:r>
            <a:r>
              <a:rPr lang="ru-RU" sz="3200" b="1" dirty="0" smtClean="0">
                <a:solidFill>
                  <a:schemeClr val="bg1"/>
                </a:solidFill>
              </a:rPr>
              <a:t> оценивания</a:t>
            </a:r>
            <a:endParaRPr lang="ru-RU" sz="2200" b="1" dirty="0" smtClean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8710" y="1806945"/>
            <a:ext cx="2910494" cy="397919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rgbClr val="000099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САМООЦЕНИВАНИЕ</a:t>
            </a:r>
          </a:p>
          <a:p>
            <a:pPr algn="ctr"/>
            <a:endParaRPr lang="ru-RU" sz="2400" b="1" dirty="0">
              <a:solidFill>
                <a:srgbClr val="00009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86825" y="1806945"/>
            <a:ext cx="2232248" cy="397919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rgbClr val="000099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00099"/>
                </a:solidFill>
              </a:rPr>
              <a:t>ОЦЕНИВАНИЕ УЧИТЕЛЯ</a:t>
            </a:r>
          </a:p>
          <a:p>
            <a:pPr algn="ctr"/>
            <a:endParaRPr lang="ru-RU" sz="2400" b="1" dirty="0">
              <a:solidFill>
                <a:srgbClr val="000099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12158" y="1806945"/>
            <a:ext cx="2952328" cy="397919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200" b="1" dirty="0" smtClean="0">
              <a:solidFill>
                <a:srgbClr val="000099"/>
              </a:solidFill>
            </a:endParaRPr>
          </a:p>
          <a:p>
            <a:pPr algn="ctr"/>
            <a:r>
              <a:rPr lang="ru-RU" sz="2200" b="1" dirty="0" smtClean="0">
                <a:solidFill>
                  <a:srgbClr val="000099"/>
                </a:solidFill>
              </a:rPr>
              <a:t>ВЗАИМООЦЕНИВАНИЕ</a:t>
            </a:r>
          </a:p>
          <a:p>
            <a:pPr algn="ctr"/>
            <a:endParaRPr lang="ru-RU" sz="2200" b="1" dirty="0">
              <a:solidFill>
                <a:srgbClr val="000099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0479" y="2794989"/>
            <a:ext cx="2416546" cy="1658926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rgbClr val="000099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«Лист оценивания».</a:t>
            </a:r>
          </a:p>
          <a:p>
            <a:pPr algn="ctr"/>
            <a:endParaRPr lang="ru-RU" sz="2400" b="1" dirty="0" smtClean="0">
              <a:solidFill>
                <a:srgbClr val="000099"/>
              </a:solidFill>
            </a:endParaRPr>
          </a:p>
          <a:p>
            <a:pPr algn="ctr"/>
            <a:endParaRPr lang="ru-RU" sz="2400" b="1" dirty="0">
              <a:solidFill>
                <a:srgbClr val="000099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19445" y="2794989"/>
            <a:ext cx="2443736" cy="1658926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rgbClr val="000099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«Две звезды- </a:t>
            </a:r>
            <a:r>
              <a:rPr lang="ru-RU" sz="2400" b="1" dirty="0">
                <a:solidFill>
                  <a:srgbClr val="000099"/>
                </a:solidFill>
              </a:rPr>
              <a:t>о</a:t>
            </a:r>
            <a:r>
              <a:rPr lang="ru-RU" sz="2400" b="1" dirty="0" smtClean="0">
                <a:solidFill>
                  <a:srgbClr val="000099"/>
                </a:solidFill>
              </a:rPr>
              <a:t>дно пожелание», »Большой палец»</a:t>
            </a:r>
          </a:p>
          <a:p>
            <a:pPr algn="ctr"/>
            <a:endParaRPr lang="ru-RU" sz="2400" b="1" dirty="0">
              <a:solidFill>
                <a:srgbClr val="000099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44059" y="2794989"/>
            <a:ext cx="3168352" cy="1658926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rgbClr val="000099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Оценивание по критериям успеха.</a:t>
            </a:r>
          </a:p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Словесное поощрение.</a:t>
            </a:r>
          </a:p>
          <a:p>
            <a:pPr algn="ctr"/>
            <a:endParaRPr lang="ru-RU" sz="2400" b="1" dirty="0">
              <a:solidFill>
                <a:srgbClr val="000099"/>
              </a:solidFill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1262509" y="1277246"/>
            <a:ext cx="802897" cy="492567"/>
          </a:xfrm>
          <a:prstGeom prst="down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7121527" y="1227150"/>
            <a:ext cx="802897" cy="492567"/>
          </a:xfrm>
          <a:prstGeom prst="down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4201501" y="1279832"/>
            <a:ext cx="802897" cy="492567"/>
          </a:xfrm>
          <a:prstGeom prst="down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7148871" y="2231763"/>
            <a:ext cx="802897" cy="492567"/>
          </a:xfrm>
          <a:prstGeom prst="down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4201501" y="2247797"/>
            <a:ext cx="802897" cy="492567"/>
          </a:xfrm>
          <a:prstGeom prst="down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1262508" y="2253643"/>
            <a:ext cx="802897" cy="492567"/>
          </a:xfrm>
          <a:prstGeom prst="downArrow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08709" y="4653136"/>
            <a:ext cx="8754471" cy="2088232"/>
          </a:xfrm>
          <a:prstGeom prst="rect">
            <a:avLst/>
          </a:prstGeom>
          <a:solidFill>
            <a:srgbClr val="FFCC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rgbClr val="0000CC"/>
                </a:solidFill>
              </a:rPr>
              <a:t>ФОРМАТИВНОЕ ОЦЕНИВАНИЕ</a:t>
            </a:r>
            <a:r>
              <a:rPr lang="ru-RU" sz="2600" b="1" dirty="0" smtClean="0">
                <a:solidFill>
                  <a:schemeClr val="bg1"/>
                </a:solidFill>
              </a:rPr>
              <a:t> обеспечивает обратную связь между учеником и учителем, позволяет корректировать учебный процесс, не выставляя баллы или оценки, измерять достижения учеников и планировать последующие уроки.</a:t>
            </a:r>
          </a:p>
        </p:txBody>
      </p:sp>
    </p:spTree>
    <p:extLst>
      <p:ext uri="{BB962C8B-B14F-4D97-AF65-F5344CB8AC3E}">
        <p14:creationId xmlns:p14="http://schemas.microsoft.com/office/powerpoint/2010/main" val="352294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7857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>
                  <a:solidFill>
                    <a:srgbClr val="FFFF99"/>
                  </a:solidFill>
                </a:ln>
                <a:solidFill>
                  <a:srgbClr val="FFFF00"/>
                </a:solidFill>
              </a:rPr>
              <a:t>ВЫВОДЫ О ВЛИЯНИИ МИКРОПРЕПОДАВАНИЯ</a:t>
            </a:r>
          </a:p>
          <a:p>
            <a:pPr algn="ctr"/>
            <a:r>
              <a:rPr lang="ru-RU" sz="2400" b="1" dirty="0" smtClean="0">
                <a:ln>
                  <a:solidFill>
                    <a:srgbClr val="FFFF99"/>
                  </a:solidFill>
                </a:ln>
                <a:solidFill>
                  <a:srgbClr val="FFFF00"/>
                </a:solidFill>
              </a:rPr>
              <a:t> НА ПЛАНИРОВАНИЕ УРОКА </a:t>
            </a:r>
            <a:endParaRPr lang="ru-RU" sz="2400" b="1" dirty="0">
              <a:ln>
                <a:solidFill>
                  <a:srgbClr val="FFFF99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000108"/>
            <a:ext cx="8606760" cy="5525236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378" y="2039362"/>
            <a:ext cx="7383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п</a:t>
            </a:r>
            <a:r>
              <a:rPr lang="ru-RU" sz="2000" b="1" dirty="0" smtClean="0">
                <a:solidFill>
                  <a:schemeClr val="bg1"/>
                </a:solidFill>
              </a:rPr>
              <a:t>ересмотру и дополнению активного метода «Рассыпанные картинки»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3301" y="1123699"/>
            <a:ext cx="8303577" cy="954107"/>
          </a:xfrm>
          <a:prstGeom prst="rect">
            <a:avLst/>
          </a:prstGeom>
          <a:solidFill>
            <a:srgbClr val="FF99F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Посредством обратной связи коллег и тренера </a:t>
            </a:r>
            <a:r>
              <a:rPr lang="ru-RU" sz="2800" b="1" dirty="0" err="1" smtClean="0">
                <a:solidFill>
                  <a:schemeClr val="bg1"/>
                </a:solidFill>
              </a:rPr>
              <a:t>микропреподавание</a:t>
            </a:r>
            <a:r>
              <a:rPr lang="ru-RU" sz="2800" b="1" dirty="0" smtClean="0">
                <a:solidFill>
                  <a:schemeClr val="bg1"/>
                </a:solidFill>
              </a:rPr>
              <a:t> способствовало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38" name="Picture 2" descr="D:\коучинги\галочка\галочка\9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355" y="2180843"/>
            <a:ext cx="745535" cy="621279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  <p:pic>
        <p:nvPicPr>
          <p:cNvPr id="36" name="Picture 2" descr="D:\коучинги\галочка\галочка\9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354" y="2992405"/>
            <a:ext cx="745535" cy="621279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  <p:sp>
        <p:nvSpPr>
          <p:cNvPr id="40" name="TextBox 39"/>
          <p:cNvSpPr txBox="1"/>
          <p:nvPr/>
        </p:nvSpPr>
        <p:spPr>
          <a:xfrm>
            <a:off x="1373490" y="2863740"/>
            <a:ext cx="7383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в</a:t>
            </a:r>
            <a:r>
              <a:rPr lang="ru-RU" sz="2000" b="1" dirty="0" smtClean="0">
                <a:solidFill>
                  <a:schemeClr val="bg1"/>
                </a:solidFill>
              </a:rPr>
              <a:t>овлечение всех учащихся в деятельность через дифференцированный подход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41" name="Picture 2" descr="D:\коучинги\галочка\галочка\9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354" y="3777595"/>
            <a:ext cx="745535" cy="621279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  <p:sp>
        <p:nvSpPr>
          <p:cNvPr id="42" name="TextBox 41"/>
          <p:cNvSpPr txBox="1"/>
          <p:nvPr/>
        </p:nvSpPr>
        <p:spPr>
          <a:xfrm>
            <a:off x="1351144" y="3598816"/>
            <a:ext cx="7383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д</a:t>
            </a:r>
            <a:r>
              <a:rPr lang="ru-RU" sz="2000" b="1" dirty="0" smtClean="0">
                <a:solidFill>
                  <a:schemeClr val="bg1"/>
                </a:solidFill>
              </a:rPr>
              <a:t>ополнению ресурсов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43" name="Picture 2" descr="D:\коучинги\галочка\галочка\9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354" y="4650476"/>
            <a:ext cx="745535" cy="621279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  <p:sp>
        <p:nvSpPr>
          <p:cNvPr id="44" name="TextBox 43"/>
          <p:cNvSpPr txBox="1"/>
          <p:nvPr/>
        </p:nvSpPr>
        <p:spPr>
          <a:xfrm>
            <a:off x="1351144" y="4545618"/>
            <a:ext cx="7383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определению форм оценивания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45" name="Picture 2" descr="D:\коучинги\галочка\галочка\9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8195" y="5527076"/>
            <a:ext cx="745535" cy="621279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  <p:sp>
        <p:nvSpPr>
          <p:cNvPr id="46" name="TextBox 45"/>
          <p:cNvSpPr txBox="1"/>
          <p:nvPr/>
        </p:nvSpPr>
        <p:spPr>
          <a:xfrm>
            <a:off x="1351144" y="5427603"/>
            <a:ext cx="7383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дальнейшему применению знаний, умений и навыков, полученных на курсах, в преподавании.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4503</TotalTime>
  <Words>490</Words>
  <Application>Microsoft Office PowerPoint</Application>
  <PresentationFormat>Экран (4:3)</PresentationFormat>
  <Paragraphs>106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1235</cp:lastModifiedBy>
  <cp:revision>416</cp:revision>
  <dcterms:modified xsi:type="dcterms:W3CDTF">2018-05-30T04:28:28Z</dcterms:modified>
</cp:coreProperties>
</file>