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8" r:id="rId2"/>
    <p:sldId id="275" r:id="rId3"/>
    <p:sldId id="271" r:id="rId4"/>
    <p:sldId id="269" r:id="rId5"/>
    <p:sldId id="272" r:id="rId6"/>
    <p:sldId id="277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1CB4"/>
    <a:srgbClr val="A05D50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DF5288-0BEC-4F2C-91E1-3DAE92A29E01}" type="datetimeFigureOut">
              <a:rPr lang="ru-RU" smtClean="0"/>
              <a:pPr/>
              <a:t>20.06.2018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2905C5-70D6-4344-A940-6873946FB53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08F9F03-C68A-46DA-B17E-71238730784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bilim-all.kz/figure/24?posts=quotes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Картинки по запросу NIS эмблем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312" y="214290"/>
            <a:ext cx="1368152" cy="910454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</p:spPr>
      </p:pic>
      <p:pic>
        <p:nvPicPr>
          <p:cNvPr id="14339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52458" y="5445224"/>
            <a:ext cx="1391542" cy="1412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Скругленный прямоугольник 23"/>
          <p:cNvSpPr/>
          <p:nvPr/>
        </p:nvSpPr>
        <p:spPr>
          <a:xfrm>
            <a:off x="1331640" y="5229200"/>
            <a:ext cx="5760640" cy="145042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dirty="0" smtClean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Біз  қазір  де  бұрынғыдай  оқытуды   жалғастыратын  болсақ,балаларды  болашағынан  айырамыз</a:t>
            </a:r>
            <a:r>
              <a:rPr lang="kk-KZ" sz="2000" b="1" dirty="0" smtClean="0">
                <a:ln w="10541" cmpd="sng">
                  <a:noFill/>
                  <a:prstDash val="solid"/>
                </a:ln>
                <a:noFill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dirty="0" smtClean="0">
                <a:ln w="10541" cmpd="sng">
                  <a:noFill/>
                  <a:prstDash val="solid"/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Джон  Дьюи</a:t>
            </a:r>
            <a:endParaRPr lang="ru-RU" sz="2000" b="1" dirty="0">
              <a:ln w="10541" cmpd="sng">
                <a:noFill/>
                <a:prstDash val="solid"/>
              </a:ln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Вертикальный свиток 24"/>
          <p:cNvSpPr/>
          <p:nvPr/>
        </p:nvSpPr>
        <p:spPr>
          <a:xfrm>
            <a:off x="0" y="2286001"/>
            <a:ext cx="2857500" cy="2655168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Вертикальный свиток 25"/>
          <p:cNvSpPr/>
          <p:nvPr/>
        </p:nvSpPr>
        <p:spPr>
          <a:xfrm>
            <a:off x="2714625" y="2286000"/>
            <a:ext cx="2643188" cy="2583159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Ақыл </a:t>
            </a:r>
            <a:r>
              <a:rPr lang="ru-RU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1" dirty="0" err="1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ойды</a:t>
            </a:r>
            <a:r>
              <a:rPr lang="ru-RU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тәртіпке келтіретін</a:t>
            </a:r>
            <a:r>
              <a:rPr lang="ru-RU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 математика.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 smtClean="0">
                <a:ln w="10541" cmpd="sng">
                  <a:noFill/>
                  <a:prstDash val="solid"/>
                </a:ln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Пәні: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 smtClean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 smtClean="0">
                <a:ln w="10541" cmpd="sng">
                  <a:noFill/>
                  <a:prstDash val="solid"/>
                </a:ln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Сыныбы:1</a:t>
            </a:r>
          </a:p>
        </p:txBody>
      </p:sp>
      <p:sp>
        <p:nvSpPr>
          <p:cNvPr id="27" name="Вертикальный свиток 26"/>
          <p:cNvSpPr/>
          <p:nvPr/>
        </p:nvSpPr>
        <p:spPr>
          <a:xfrm>
            <a:off x="5214938" y="2286001"/>
            <a:ext cx="3071812" cy="2655168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28596" y="2643182"/>
            <a:ext cx="207170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k-KZ" b="1" dirty="0" smtClean="0">
                <a:ln w="10541" cmpd="sng">
                  <a:noFill/>
                  <a:prstDash val="solid"/>
                </a:ln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№110  мектеп-лицейінің  Бастауыш  сынып  мұғалімі  Уразбекова  Туймекул</a:t>
            </a:r>
            <a:r>
              <a:rPr lang="kk-KZ" b="1" dirty="0" smtClean="0">
                <a:ln w="10541" cmpd="sng">
                  <a:noFill/>
                  <a:prstDash val="solid"/>
                </a:ln>
                <a:solidFill>
                  <a:srgbClr val="0C1CB4"/>
                </a:solidFill>
              </a:rPr>
              <a:t> </a:t>
            </a:r>
            <a:endParaRPr lang="ru-RU" b="1" dirty="0" smtClean="0">
              <a:ln w="10541" cmpd="sng">
                <a:noFill/>
                <a:prstDash val="solid"/>
              </a:ln>
              <a:solidFill>
                <a:srgbClr val="0C1CB4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5572132" y="2714618"/>
            <a:ext cx="228601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1600" b="1" dirty="0" smtClean="0">
                <a:ln w="10541" cmpd="sng">
                  <a:noFill/>
                  <a:prstDash val="solid"/>
                </a:ln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Ұзақ  мерзімді  жоспар  бөлімі: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1600" b="1" dirty="0" smtClean="0">
                <a:ln w="10541" cmpd="sng">
                  <a:noFill/>
                  <a:prstDash val="solid"/>
                </a:ln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4В   Жиын  және  логика  әлемі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1600" b="1" dirty="0" smtClean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Сабақ  тақырыбы: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dirty="0" smtClean="0">
                <a:ln w="10541" cmpd="sng">
                  <a:noFill/>
                  <a:prstDash val="solid"/>
                </a:ln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Жиын  дегеніміз  не?</a:t>
            </a:r>
            <a:endParaRPr lang="ru-RU" sz="2000" b="1" dirty="0">
              <a:ln w="10541" cmpd="sng">
                <a:noFill/>
                <a:prstDash val="solid"/>
              </a:ln>
              <a:solidFill>
                <a:srgbClr val="0C1CB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953334" y="2967335"/>
            <a:ext cx="184731" cy="175432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952625" y="2967038"/>
            <a:ext cx="185738" cy="33813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683568" y="332656"/>
          <a:ext cx="1655762" cy="1584325"/>
        </p:xfrm>
        <a:graphic>
          <a:graphicData uri="http://schemas.openxmlformats.org/presentationml/2006/ole">
            <p:oleObj spid="_x0000_s2050" name="Фотография Photo Editor" r:id="rId6" imgW="2666667" imgH="3847619" progId="">
              <p:embed/>
            </p:oleObj>
          </a:graphicData>
        </a:graphic>
      </p:graphicFrame>
      <p:sp>
        <p:nvSpPr>
          <p:cNvPr id="32" name="Прямоугольник 31"/>
          <p:cNvSpPr/>
          <p:nvPr/>
        </p:nvSpPr>
        <p:spPr>
          <a:xfrm>
            <a:off x="2699792" y="188640"/>
            <a:ext cx="4536504" cy="193899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cap="all" dirty="0" smtClean="0">
                <a:ln w="9000" cmpd="sng">
                  <a:noFill/>
                  <a:prstDash val="solid"/>
                </a:ln>
                <a:solidFill>
                  <a:srgbClr val="0C1CB4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Сабақ беру-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cap="all" dirty="0" smtClean="0">
                <a:ln w="9000" cmpd="sng">
                  <a:noFill/>
                  <a:prstDash val="solid"/>
                </a:ln>
                <a:solidFill>
                  <a:srgbClr val="0C1CB4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үйреншікті жай шеберлік емес, ол үнемі жаңадан жаңаны табатын өнер.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cap="all" dirty="0" smtClean="0">
                <a:ln w="9000" cmpd="sng">
                  <a:noFill/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Ж.Аймауытов</a:t>
            </a:r>
            <a:endParaRPr lang="ru-RU" sz="2000" b="1" cap="all" dirty="0">
              <a:ln w="9000" cmpd="sng">
                <a:noFill/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7-конечная звезда 9"/>
          <p:cNvSpPr/>
          <p:nvPr/>
        </p:nvSpPr>
        <p:spPr>
          <a:xfrm>
            <a:off x="323528" y="476672"/>
            <a:ext cx="3312368" cy="2664296"/>
          </a:xfrm>
          <a:prstGeom prst="star7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4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нәтижеге жеткіңіз  келсе</a:t>
            </a: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мақсатқа тәуелді болыңыз.</a:t>
            </a: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050" b="1" dirty="0" smtClean="0">
              <a:solidFill>
                <a:srgbClr val="99999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5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Альберт Эйнштейн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7" name="Блок-схема: магнитный диск 26"/>
          <p:cNvSpPr/>
          <p:nvPr/>
        </p:nvSpPr>
        <p:spPr>
          <a:xfrm>
            <a:off x="395536" y="3573016"/>
            <a:ext cx="2376264" cy="2999826"/>
          </a:xfrm>
          <a:prstGeom prst="flowChartMagneticDisk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sz="24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AutoNum type="arabicPeriod"/>
            </a:pPr>
            <a:endParaRPr lang="kk-KZ" sz="1600" b="1" i="1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AutoNum type="arabicPeriod"/>
            </a:pPr>
            <a:endParaRPr lang="kk-KZ" sz="1600" b="1" i="1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Блок-схема: магнитный диск 27"/>
          <p:cNvSpPr/>
          <p:nvPr/>
        </p:nvSpPr>
        <p:spPr>
          <a:xfrm>
            <a:off x="3419872" y="3645024"/>
            <a:ext cx="2448272" cy="2999826"/>
          </a:xfrm>
          <a:prstGeom prst="flowChartMagneticDisk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sz="24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AutoNum type="arabicPeriod"/>
            </a:pPr>
            <a:endParaRPr lang="kk-KZ" sz="1600" b="1" i="1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AutoNum type="arabicPeriod"/>
            </a:pPr>
            <a:endParaRPr lang="kk-KZ" sz="1600" b="1" i="1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Блок-схема: магнитный диск 28"/>
          <p:cNvSpPr/>
          <p:nvPr/>
        </p:nvSpPr>
        <p:spPr>
          <a:xfrm>
            <a:off x="6300192" y="3645024"/>
            <a:ext cx="2498360" cy="2999826"/>
          </a:xfrm>
          <a:prstGeom prst="flowChartMagneticDisk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екі жиынның бірігуінен және бір жиыннан артық бөлігін жою арқылы жаңа жиынның құрылуын көрсете алады</a:t>
            </a:r>
            <a:endParaRPr lang="kk-KZ" sz="1100" b="1" i="1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683568" y="3602142"/>
            <a:ext cx="1800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Барлық оқушылар</a:t>
            </a: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kk-KZ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323528" y="4525090"/>
            <a:ext cx="237626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Жиын  ұғымымен  танысады,жиын элементтерін</a:t>
            </a:r>
            <a:r>
              <a:rPr kumimoji="0" lang="kk-KZ" sz="16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атайды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салыстырады, анықтайды</a:t>
            </a:r>
            <a:r>
              <a:rPr lang="kk-KZ" sz="24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kk-KZ" sz="16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құрастырады,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16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топтайды</a:t>
            </a:r>
            <a:endParaRPr kumimoji="0" lang="kk-KZ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3635896" y="4761439"/>
            <a:ext cx="194421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жиындардың элементтеріне, элементтің қай жиынға тиесілі екеніне мысал келтіреді</a:t>
            </a:r>
            <a:r>
              <a:rPr kumimoji="0" lang="ru-RU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707904" y="3717032"/>
            <a:ext cx="1944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Көптеген  оқушылар: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588224" y="3717032"/>
            <a:ext cx="18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Кейбір  </a:t>
            </a:r>
          </a:p>
          <a:p>
            <a:pPr algn="ctr"/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оқушылар</a:t>
            </a: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Вертикальный свиток 12"/>
          <p:cNvSpPr/>
          <p:nvPr/>
        </p:nvSpPr>
        <p:spPr>
          <a:xfrm>
            <a:off x="3851920" y="476672"/>
            <a:ext cx="4392488" cy="2448272"/>
          </a:xfrm>
          <a:prstGeom prst="verticalScroll">
            <a:avLst>
              <a:gd name="adj" fmla="val 1997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1.4.1.2 жиындарды элементерінің белгілері (нысандардың түсі, пішіні, өлшемі, материалы, әрекеті) бойынша құру және жіктеу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32040" y="476672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 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мақсаты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Вертикальный свиток 6"/>
          <p:cNvSpPr/>
          <p:nvPr/>
        </p:nvSpPr>
        <p:spPr>
          <a:xfrm>
            <a:off x="0" y="908720"/>
            <a:ext cx="4680520" cy="5112568"/>
          </a:xfrm>
          <a:prstGeom prst="verticalScroll">
            <a:avLst>
              <a:gd name="adj" fmla="val 1997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20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Заттардың ортақ белгілерін анықтайды.</a:t>
            </a:r>
            <a:endParaRPr lang="ru-RU" sz="1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0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Ортақ белгілері бойынша жиын құрады немесе жіктейді.</a:t>
            </a:r>
            <a:r>
              <a:rPr lang="kk-KZ" sz="20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</a:t>
            </a:r>
            <a:endParaRPr lang="kk-KZ" sz="2000" b="1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0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Заттар жиынын жұп құрастыра отырып салыстырады</a:t>
            </a:r>
            <a:r>
              <a:rPr lang="kk-KZ" sz="2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lang="ru-RU" sz="105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51720" y="980728"/>
            <a:ext cx="20922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Бағалау  </a:t>
            </a:r>
          </a:p>
          <a:p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критерийлері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Вертикальный свиток 8"/>
          <p:cNvSpPr/>
          <p:nvPr/>
        </p:nvSpPr>
        <p:spPr>
          <a:xfrm>
            <a:off x="4139952" y="1268760"/>
            <a:ext cx="4392488" cy="4896544"/>
          </a:xfrm>
          <a:prstGeom prst="verticalScroll">
            <a:avLst>
              <a:gd name="adj" fmla="val 1997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40152" y="1412776"/>
            <a:ext cx="244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Дескриптор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5148064" y="2420888"/>
          <a:ext cx="2376264" cy="3456384"/>
        </p:xfrm>
        <a:graphic>
          <a:graphicData uri="http://schemas.openxmlformats.org/drawingml/2006/table">
            <a:tbl>
              <a:tblPr/>
              <a:tblGrid>
                <a:gridCol w="2376264"/>
              </a:tblGrid>
              <a:tr h="34563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b="1" i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Білім </a:t>
                      </a:r>
                      <a:r>
                        <a:rPr lang="kk-KZ" sz="1400" b="1" i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алушы</a:t>
                      </a:r>
                      <a:endParaRPr lang="ru-RU" sz="12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kk-KZ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kk-KZ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жиынды атайды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 құрастырады ;</a:t>
                      </a: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жиындағы </a:t>
                      </a: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артық  элементті  </a:t>
                      </a:r>
                      <a:r>
                        <a:rPr lang="kk-KZ" sz="16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табады  </a:t>
                      </a: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;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r>
                        <a:rPr lang="kk-KZ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-жиын  элементерін анықтайды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-нысандар  жиынын  бір  сөзбен  атайды;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Лента лицом вверх 3"/>
          <p:cNvSpPr/>
          <p:nvPr/>
        </p:nvSpPr>
        <p:spPr>
          <a:xfrm>
            <a:off x="2143125" y="0"/>
            <a:ext cx="6786563" cy="1052736"/>
          </a:xfrm>
          <a:prstGeom prst="ribbon2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Белсенді  оқыту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323528" y="4121696"/>
            <a:ext cx="2592288" cy="247565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Овал 25"/>
          <p:cNvSpPr/>
          <p:nvPr/>
        </p:nvSpPr>
        <p:spPr>
          <a:xfrm>
            <a:off x="179512" y="1556792"/>
            <a:ext cx="2664296" cy="237626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5580112" y="2276872"/>
            <a:ext cx="3384376" cy="432048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(Ұ)Орманға  саяхат</a:t>
            </a:r>
          </a:p>
          <a:p>
            <a:pPr algn="ctr"/>
            <a:r>
              <a:rPr lang="kk-KZ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Жол бой кездескен заттар:</a:t>
            </a:r>
            <a:endParaRPr lang="ru-RU" sz="1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Қарға, емен, көбелек, түлкі.</a:t>
            </a:r>
            <a:endParaRPr lang="ru-RU" sz="1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-Балалар мыналар қай жиынның элементтері?</a:t>
            </a:r>
            <a:endParaRPr lang="ru-RU" sz="1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1.Құстар жиыны</a:t>
            </a:r>
            <a:endParaRPr lang="ru-RU" sz="1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2.Ағаштар жиыны</a:t>
            </a:r>
            <a:endParaRPr lang="ru-RU" sz="1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3.Бунақденелілер жиыны</a:t>
            </a:r>
            <a:endParaRPr lang="ru-RU" sz="1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4.Жануарлар жиыны</a:t>
            </a:r>
          </a:p>
          <a:p>
            <a:pPr algn="ctr"/>
            <a:r>
              <a:rPr lang="kk-KZ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Ойлан,тап!ойыны</a:t>
            </a:r>
            <a:endParaRPr lang="ru-RU" sz="1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Аңдар</a:t>
            </a:r>
            <a:endParaRPr lang="ru-RU" sz="11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Шие,өрік,алмұрт</a:t>
            </a:r>
            <a:endParaRPr lang="ru-RU" sz="1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Жемістер</a:t>
            </a:r>
            <a:endParaRPr lang="ru-RU" sz="11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Қарға,торғай,шағала</a:t>
            </a:r>
            <a:endParaRPr lang="ru-RU" sz="1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Құстар</a:t>
            </a:r>
            <a:endParaRPr lang="ru-RU" sz="11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Қарағай,емен,қайың</a:t>
            </a:r>
            <a:endParaRPr lang="ru-RU" sz="1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Ағаштар</a:t>
            </a:r>
            <a:endParaRPr lang="ru-RU" sz="11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Түлкі,қасқыр,арыстан</a:t>
            </a:r>
          </a:p>
          <a:p>
            <a:pPr algn="ctr"/>
            <a:r>
              <a:rPr lang="kk-KZ" sz="1100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Жиын  элементерін анықтап, меңзер  сызығымен  қосады </a:t>
            </a:r>
          </a:p>
          <a:p>
            <a:pPr algn="ctr"/>
            <a:r>
              <a:rPr lang="kk-KZ" sz="1100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Сөздік   баға</a:t>
            </a:r>
            <a:endParaRPr lang="ru-RU" sz="1100" b="1" dirty="0" smtClean="0">
              <a:solidFill>
                <a:srgbClr val="0C1CB4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9" name="Таблица 28"/>
          <p:cNvGraphicFramePr>
            <a:graphicFrameLocks noGrp="1"/>
          </p:cNvGraphicFramePr>
          <p:nvPr/>
        </p:nvGraphicFramePr>
        <p:xfrm>
          <a:off x="539552" y="1700808"/>
          <a:ext cx="2088232" cy="2088232"/>
        </p:xfrm>
        <a:graphic>
          <a:graphicData uri="http://schemas.openxmlformats.org/drawingml/2006/table">
            <a:tbl>
              <a:tblPr/>
              <a:tblGrid>
                <a:gridCol w="2088232"/>
              </a:tblGrid>
              <a:tr h="20882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1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Біз </a:t>
                      </a:r>
                      <a:r>
                        <a:rPr lang="kk-KZ" sz="1200" b="1" dirty="0">
                          <a:latin typeface="Times New Roman"/>
                          <a:ea typeface="Calibri"/>
                          <a:cs typeface="Times New Roman"/>
                        </a:rPr>
                        <a:t>балдырған баламыз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b="1" dirty="0">
                          <a:latin typeface="Times New Roman"/>
                          <a:ea typeface="Calibri"/>
                          <a:cs typeface="Times New Roman"/>
                        </a:rPr>
                        <a:t>Құстай қанат қағамыз.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b="1" dirty="0">
                          <a:latin typeface="Times New Roman"/>
                          <a:ea typeface="Calibri"/>
                          <a:cs typeface="Times New Roman"/>
                        </a:rPr>
                        <a:t>Дүниені аралап,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b="1" dirty="0">
                          <a:latin typeface="Times New Roman"/>
                          <a:ea typeface="Calibri"/>
                          <a:cs typeface="Times New Roman"/>
                        </a:rPr>
                        <a:t>Оқып білім аламыз.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b="1" dirty="0">
                          <a:latin typeface="Times New Roman"/>
                          <a:ea typeface="Calibri"/>
                          <a:cs typeface="Times New Roman"/>
                        </a:rPr>
                        <a:t>Көзді салып қараңыз,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b="1" dirty="0">
                          <a:latin typeface="Times New Roman"/>
                          <a:ea typeface="Calibri"/>
                          <a:cs typeface="Times New Roman"/>
                        </a:rPr>
                        <a:t>Былай қанат қағамыз.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b="1" dirty="0">
                          <a:latin typeface="Times New Roman"/>
                          <a:ea typeface="Calibri"/>
                          <a:cs typeface="Times New Roman"/>
                        </a:rPr>
                        <a:t>Математиканы  игеріп,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b="1" dirty="0">
                          <a:latin typeface="Times New Roman"/>
                          <a:ea typeface="Calibri"/>
                          <a:cs typeface="Times New Roman"/>
                        </a:rPr>
                        <a:t>Біз білімді боламыз!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9" name="Горизонтальный свиток 18"/>
          <p:cNvSpPr/>
          <p:nvPr/>
        </p:nvSpPr>
        <p:spPr>
          <a:xfrm>
            <a:off x="3275856" y="908720"/>
            <a:ext cx="5400600" cy="1512168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kk-KZ" sz="2000" b="1" dirty="0" smtClean="0">
              <a:solidFill>
                <a:srgbClr val="0C1CB4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b="1" dirty="0" smtClean="0">
              <a:solidFill>
                <a:srgbClr val="0C1CB4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400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Мен шәкірттерімді ешқашан да үйретпеймін;</a:t>
            </a:r>
          </a:p>
          <a:p>
            <a:pPr algn="ctr"/>
            <a:r>
              <a:rPr lang="kk-KZ" sz="1400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 мен тек олардың үйренуіне тиімді жағдайлар </a:t>
            </a:r>
          </a:p>
          <a:p>
            <a:pPr algn="ctr"/>
            <a:r>
              <a:rPr lang="kk-KZ" sz="1400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жасауға тырысамын</a:t>
            </a:r>
            <a:r>
              <a:rPr lang="kk-KZ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kk-KZ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А.Эйнштейн</a:t>
            </a:r>
            <a:endParaRPr lang="kk-KZ" sz="1200" b="1" dirty="0" smtClean="0">
              <a:solidFill>
                <a:srgbClr val="0C1CB4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" name="Рисунок 20" descr="http://balalaralemi.kz/upd/2014/0515/140013005453744a064d2223.5833653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1584176" cy="121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Овал 24"/>
          <p:cNvSpPr/>
          <p:nvPr/>
        </p:nvSpPr>
        <p:spPr>
          <a:xfrm>
            <a:off x="2915816" y="2492896"/>
            <a:ext cx="2592288" cy="417646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1400" b="1" dirty="0" smtClean="0">
              <a:solidFill>
                <a:srgbClr val="0C1CB4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rgbClr val="0C1CB4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200" b="1" dirty="0" smtClean="0">
              <a:solidFill>
                <a:srgbClr val="0C1CB4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200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Дүкеннен  алған  заттары  бойынша  </a:t>
            </a:r>
          </a:p>
          <a:p>
            <a:pPr algn="ctr"/>
            <a:r>
              <a:rPr lang="kk-KZ" sz="1200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1-2-3-4  топқа бөлемін</a:t>
            </a:r>
            <a:r>
              <a:rPr lang="kk-KZ" sz="1400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kk-KZ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ортақ  атау  бойынша  мәлімет  айтады</a:t>
            </a:r>
            <a:endPara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Заттардың ортақ белгілерін анықтайды.</a:t>
            </a:r>
            <a:endPara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Ортақ белгілері бойынша жиын құрайды немесе жіктейді</a:t>
            </a:r>
            <a:endPara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400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 Бағалау</a:t>
            </a:r>
          </a:p>
        </p:txBody>
      </p:sp>
      <p:graphicFrame>
        <p:nvGraphicFramePr>
          <p:cNvPr id="39" name="Таблица 38"/>
          <p:cNvGraphicFramePr>
            <a:graphicFrameLocks noGrp="1"/>
          </p:cNvGraphicFramePr>
          <p:nvPr/>
        </p:nvGraphicFramePr>
        <p:xfrm>
          <a:off x="539552" y="4869160"/>
          <a:ext cx="2232248" cy="1368152"/>
        </p:xfrm>
        <a:graphic>
          <a:graphicData uri="http://schemas.openxmlformats.org/drawingml/2006/table">
            <a:tbl>
              <a:tblPr/>
              <a:tblGrid>
                <a:gridCol w="2232248"/>
              </a:tblGrid>
              <a:tr h="1368152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300"/>
                        </a:lnSpc>
                        <a:spcAft>
                          <a:spcPts val="0"/>
                        </a:spcAft>
                        <a:buFont typeface="Times New Roman"/>
                        <a:buNone/>
                        <a:tabLst>
                          <a:tab pos="180340" algn="l"/>
                        </a:tabLst>
                      </a:pPr>
                      <a:r>
                        <a:rPr lang="kk-KZ" sz="900" b="1" dirty="0">
                          <a:latin typeface="Times New Roman"/>
                          <a:ea typeface="MS Mincho"/>
                          <a:cs typeface="Times New Roman"/>
                        </a:rPr>
                        <a:t>Балалар  біз  мектепте  кімдерміз?</a:t>
                      </a:r>
                      <a:endParaRPr lang="ru-RU" sz="800" b="1" dirty="0">
                        <a:latin typeface="Arial"/>
                        <a:ea typeface="MS Mincho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ts val="1300"/>
                        </a:lnSpc>
                        <a:spcAft>
                          <a:spcPts val="0"/>
                        </a:spcAft>
                        <a:buFont typeface="Times New Roman"/>
                        <a:buNone/>
                        <a:tabLst>
                          <a:tab pos="180340" algn="l"/>
                        </a:tabLst>
                      </a:pPr>
                      <a:r>
                        <a:rPr lang="kk-KZ" sz="900" b="1" dirty="0">
                          <a:latin typeface="Times New Roman"/>
                          <a:ea typeface="MS Mincho"/>
                          <a:cs typeface="Times New Roman"/>
                        </a:rPr>
                        <a:t>Оқушылар.</a:t>
                      </a:r>
                      <a:endParaRPr lang="ru-RU" sz="800" b="1" dirty="0">
                        <a:latin typeface="Arial"/>
                        <a:ea typeface="MS Mincho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ts val="1300"/>
                        </a:lnSpc>
                        <a:spcAft>
                          <a:spcPts val="0"/>
                        </a:spcAft>
                        <a:buFont typeface="Times New Roman"/>
                        <a:buNone/>
                        <a:tabLst>
                          <a:tab pos="180340" algn="l"/>
                        </a:tabLst>
                      </a:pPr>
                      <a:r>
                        <a:rPr lang="kk-KZ" sz="900" b="1" dirty="0">
                          <a:latin typeface="Times New Roman"/>
                          <a:ea typeface="MS Mincho"/>
                          <a:cs typeface="Times New Roman"/>
                        </a:rPr>
                        <a:t>Сендерді   екі  топқа  қалай  бөлуге  болады?</a:t>
                      </a:r>
                      <a:endParaRPr lang="ru-RU" sz="800" b="1" dirty="0">
                        <a:latin typeface="Arial"/>
                        <a:ea typeface="MS Mincho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ts val="1300"/>
                        </a:lnSpc>
                        <a:spcAft>
                          <a:spcPts val="0"/>
                        </a:spcAft>
                        <a:buFont typeface="Times New Roman"/>
                        <a:buNone/>
                        <a:tabLst>
                          <a:tab pos="180340" algn="l"/>
                        </a:tabLst>
                      </a:pPr>
                      <a:r>
                        <a:rPr lang="kk-KZ" sz="900" b="1" dirty="0">
                          <a:latin typeface="Times New Roman"/>
                          <a:ea typeface="MS Mincho"/>
                          <a:cs typeface="Times New Roman"/>
                        </a:rPr>
                        <a:t> Ұлдар және қыздар. </a:t>
                      </a:r>
                      <a:endParaRPr lang="ru-RU" sz="800" b="1" dirty="0">
                        <a:latin typeface="Arial"/>
                        <a:ea typeface="MS Mincho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ts val="1300"/>
                        </a:lnSpc>
                        <a:spcAft>
                          <a:spcPts val="0"/>
                        </a:spcAft>
                        <a:buFont typeface="Times New Roman"/>
                        <a:buNone/>
                        <a:tabLst>
                          <a:tab pos="180340" algn="l"/>
                        </a:tabLst>
                      </a:pPr>
                      <a:r>
                        <a:rPr lang="kk-KZ" sz="900" b="1" dirty="0">
                          <a:latin typeface="Times New Roman"/>
                          <a:ea typeface="MS Mincho"/>
                          <a:cs typeface="Times New Roman"/>
                        </a:rPr>
                        <a:t>Кітап,карандаш,сызғыш,дәптерді  бір  сөзбен қалай  атаймыз?</a:t>
                      </a:r>
                      <a:endParaRPr lang="ru-RU" sz="800" b="1" dirty="0">
                        <a:latin typeface="Arial"/>
                        <a:ea typeface="MS Mincho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ts val="1300"/>
                        </a:lnSpc>
                        <a:spcAft>
                          <a:spcPts val="0"/>
                        </a:spcAft>
                        <a:buFont typeface="Times New Roman"/>
                        <a:buNone/>
                        <a:tabLst>
                          <a:tab pos="180340" algn="l"/>
                        </a:tabLst>
                      </a:pPr>
                      <a:r>
                        <a:rPr lang="kk-KZ" sz="900" b="1" dirty="0">
                          <a:latin typeface="Times New Roman"/>
                          <a:ea typeface="MS Mincho"/>
                          <a:cs typeface="Times New Roman"/>
                        </a:rPr>
                        <a:t>Оқу  құралдары</a:t>
                      </a:r>
                      <a:r>
                        <a:rPr lang="kk-KZ" sz="900" b="1" dirty="0" smtClean="0">
                          <a:latin typeface="Times New Roman"/>
                          <a:ea typeface="MS Mincho"/>
                          <a:cs typeface="Times New Roman"/>
                        </a:rPr>
                        <a:t>.</a:t>
                      </a:r>
                      <a:endParaRPr lang="ru-RU" sz="800" b="1" dirty="0">
                        <a:latin typeface="Arial"/>
                        <a:ea typeface="MS Mincho"/>
                        <a:cs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755576" y="4293096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Ширату:</a:t>
            </a:r>
          </a:p>
          <a:p>
            <a:pPr algn="ctr"/>
            <a:r>
              <a:rPr lang="kk-KZ" sz="1400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Ашық сұрақтар</a:t>
            </a:r>
            <a:endParaRPr lang="ru-RU" sz="1400" b="1" dirty="0">
              <a:solidFill>
                <a:srgbClr val="0C1CB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491880" y="2708920"/>
            <a:ext cx="151216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100" b="1" dirty="0" smtClean="0">
                <a:latin typeface="Times New Roman" pitchFamily="18" charset="0"/>
                <a:cs typeface="Times New Roman" pitchFamily="18" charset="0"/>
              </a:rPr>
              <a:t>-Бүгінгі тақырыбымыз осы ортақ белгісі бар заттар тобы  жайлы   болмақ.</a:t>
            </a:r>
            <a:r>
              <a:rPr lang="kk-KZ" sz="1100" dirty="0" smtClean="0"/>
              <a:t> </a:t>
            </a:r>
            <a:r>
              <a:rPr lang="kk-KZ" sz="1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«Дүкенде»ойыны </a:t>
            </a:r>
            <a:endParaRPr lang="ru-RU" sz="11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" name="Рисунок 40" descr="https://massaget.kz/userdata/users/user_20/138693400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5301208"/>
            <a:ext cx="432048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Овал 23"/>
          <p:cNvSpPr/>
          <p:nvPr/>
        </p:nvSpPr>
        <p:spPr>
          <a:xfrm>
            <a:off x="323528" y="4221088"/>
            <a:ext cx="2952328" cy="79208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105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05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Сабақ  соңында Кім  тапқыр?</a:t>
            </a:r>
          </a:p>
          <a:p>
            <a:pPr algn="ctr"/>
            <a:r>
              <a:rPr lang="kk-KZ" sz="105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Түстермен  анықта:</a:t>
            </a:r>
          </a:p>
          <a:p>
            <a:pPr algn="ctr"/>
            <a:r>
              <a:rPr lang="kk-KZ" sz="105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Жиын -  </a:t>
            </a:r>
          </a:p>
          <a:p>
            <a:pPr algn="ctr"/>
            <a:r>
              <a:rPr lang="kk-KZ" sz="105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Элемент-</a:t>
            </a:r>
          </a:p>
          <a:p>
            <a:pPr algn="ctr"/>
            <a:endParaRPr lang="ru-RU" sz="1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179512" y="620688"/>
            <a:ext cx="2736304" cy="3600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1600" b="1" dirty="0" smtClean="0">
              <a:solidFill>
                <a:srgbClr val="0C1CB4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600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(Т</a:t>
            </a:r>
            <a:r>
              <a:rPr lang="kk-KZ" sz="1200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kk-KZ" sz="1600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Қай  жиынға  жатады?</a:t>
            </a:r>
          </a:p>
          <a:p>
            <a:pPr algn="ctr"/>
            <a:r>
              <a:rPr lang="kk-KZ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1-топ</a:t>
            </a:r>
          </a:p>
          <a:p>
            <a:pPr algn="ctr"/>
            <a:endParaRPr lang="kk-KZ" sz="1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1200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топ:</a:t>
            </a:r>
          </a:p>
          <a:p>
            <a:pPr algn="ctr"/>
            <a:endParaRPr lang="kk-KZ" sz="1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3-топ   </a:t>
            </a:r>
          </a:p>
          <a:p>
            <a:pPr algn="ctr"/>
            <a:r>
              <a:rPr lang="kk-KZ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kk-KZ" sz="1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  топ:</a:t>
            </a:r>
          </a:p>
          <a:p>
            <a:pPr algn="ctr"/>
            <a:endParaRPr lang="kk-KZ" sz="1200" b="1" dirty="0" smtClean="0">
              <a:solidFill>
                <a:srgbClr val="0C1CB4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200" b="1" dirty="0" smtClean="0">
              <a:solidFill>
                <a:srgbClr val="0C1CB4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200" b="1" dirty="0" smtClean="0">
              <a:solidFill>
                <a:srgbClr val="0C1CB4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200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Нысандар  жиынын  бір  сөзбен  ата</a:t>
            </a:r>
          </a:p>
          <a:p>
            <a:pPr algn="ctr"/>
            <a:endParaRPr lang="kk-KZ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3491880" y="5157192"/>
            <a:ext cx="2304256" cy="72008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1200" b="1" dirty="0" smtClean="0">
              <a:solidFill>
                <a:srgbClr val="0C1CB4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200" b="1" dirty="0" smtClean="0">
              <a:solidFill>
                <a:srgbClr val="0C1CB4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200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Кері  байланыс:</a:t>
            </a:r>
          </a:p>
          <a:p>
            <a:pPr algn="ctr"/>
            <a:r>
              <a:rPr lang="kk-KZ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”Мен  қайдамын?”</a:t>
            </a:r>
          </a:p>
          <a:p>
            <a:pPr algn="ctr"/>
            <a:endParaRPr lang="kk-KZ" sz="1100" b="1" dirty="0" smtClean="0">
              <a:solidFill>
                <a:srgbClr val="0C1CB4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100" b="1" dirty="0">
              <a:solidFill>
                <a:srgbClr val="0C1CB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2987824" y="1196752"/>
            <a:ext cx="3024336" cy="388843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dirty="0" smtClean="0"/>
          </a:p>
          <a:p>
            <a:pPr algn="ctr"/>
            <a:endParaRPr lang="kk-KZ" dirty="0" smtClean="0"/>
          </a:p>
          <a:p>
            <a:pPr algn="ctr"/>
            <a:endParaRPr lang="kk-KZ" dirty="0" smtClean="0"/>
          </a:p>
          <a:p>
            <a:pPr algn="ctr"/>
            <a:endParaRPr lang="kk-KZ" dirty="0" smtClean="0"/>
          </a:p>
          <a:p>
            <a:pPr algn="ctr"/>
            <a:endParaRPr lang="kk-KZ" dirty="0" smtClean="0"/>
          </a:p>
          <a:p>
            <a:pPr algn="ctr"/>
            <a:endParaRPr lang="kk-KZ" dirty="0" smtClean="0"/>
          </a:p>
          <a:p>
            <a:pPr algn="ctr"/>
            <a:endParaRPr lang="kk-KZ" dirty="0" smtClean="0"/>
          </a:p>
          <a:p>
            <a:pPr algn="ctr"/>
            <a:endParaRPr lang="kk-KZ" dirty="0" smtClean="0"/>
          </a:p>
          <a:p>
            <a:pPr algn="ctr"/>
            <a:endParaRPr lang="kk-KZ" dirty="0" smtClean="0"/>
          </a:p>
          <a:p>
            <a:pPr algn="ctr"/>
            <a:r>
              <a:rPr lang="kk-KZ" dirty="0" smtClean="0"/>
              <a:t>          </a:t>
            </a:r>
            <a:r>
              <a:rPr lang="kk-KZ" sz="1600" b="1" dirty="0" smtClean="0">
                <a:solidFill>
                  <a:srgbClr val="0C1CB4"/>
                </a:solidFill>
              </a:rPr>
              <a:t>1</a:t>
            </a:r>
          </a:p>
          <a:p>
            <a:pPr algn="ctr"/>
            <a:r>
              <a:rPr lang="kk-KZ" sz="1600" b="1" dirty="0" smtClean="0">
                <a:solidFill>
                  <a:srgbClr val="0C1CB4"/>
                </a:solidFill>
              </a:rPr>
              <a:t>          2</a:t>
            </a:r>
          </a:p>
          <a:p>
            <a:pPr algn="ctr"/>
            <a:r>
              <a:rPr lang="kk-KZ" sz="1600" b="1" dirty="0" smtClean="0">
                <a:solidFill>
                  <a:srgbClr val="0C1CB4"/>
                </a:solidFill>
              </a:rPr>
              <a:t>           3</a:t>
            </a:r>
            <a:endParaRPr lang="ru-RU" sz="1600" b="1" dirty="0">
              <a:solidFill>
                <a:srgbClr val="0C1CB4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6228184" y="908720"/>
            <a:ext cx="2664296" cy="439248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(Ө)ҚБ  Торай  мен  көжекке  көмектес</a:t>
            </a:r>
          </a:p>
          <a:p>
            <a:pPr algn="ctr"/>
            <a:r>
              <a:rPr lang="kk-KZ" sz="1400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Торай  борщ  жасайды.Көжек  шырын  дайындайды.</a:t>
            </a:r>
          </a:p>
          <a:p>
            <a:pPr algn="ctr"/>
            <a:endParaRPr lang="ru-RU" sz="1400" b="1" dirty="0">
              <a:solidFill>
                <a:srgbClr val="0C1CB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 rot="10800000" flipV="1">
            <a:off x="3419872" y="1772816"/>
            <a:ext cx="223224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400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(Ж)</a:t>
            </a:r>
            <a:r>
              <a:rPr lang="kk-KZ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Суретті кестемен  жұмыс</a:t>
            </a:r>
          </a:p>
          <a:p>
            <a:r>
              <a:rPr lang="kk-KZ" sz="1200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Суреттерде  көрсетілген топтар(жиындар)қалай  аталады?Әр  топқа  атау  бер.Әр  жиында  қанша  элемент  бар?</a:t>
            </a:r>
          </a:p>
          <a:p>
            <a:endPara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195736" y="188640"/>
            <a:ext cx="5472608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Белсенді  оқу әдістері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5" name="5-конечная звезда 14"/>
          <p:cNvSpPr/>
          <p:nvPr/>
        </p:nvSpPr>
        <p:spPr>
          <a:xfrm>
            <a:off x="827584" y="3140968"/>
            <a:ext cx="432048" cy="36004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6" name="5-конечная звезда 15"/>
          <p:cNvSpPr/>
          <p:nvPr/>
        </p:nvSpPr>
        <p:spPr>
          <a:xfrm>
            <a:off x="1331640" y="3068960"/>
            <a:ext cx="432048" cy="36004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верх 20"/>
          <p:cNvSpPr/>
          <p:nvPr/>
        </p:nvSpPr>
        <p:spPr>
          <a:xfrm>
            <a:off x="2051720" y="3140968"/>
            <a:ext cx="144016" cy="28803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 descr="https://arhivurokov.ru/kopilka/up/html/2018/02/09/k_5a7d3f022a495/455977_1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3212976"/>
            <a:ext cx="767333" cy="703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 descr="https://arhivurokov.ru/kopilka/up/html/2018/02/09/k_5a7d3f022a495/455977_4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2996952"/>
            <a:ext cx="798959" cy="65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Рисунок 24" descr="https://arhivurokov.ru/kopilka/up/html/2018/02/09/k_5a7d3f022a495/455977_6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3212976"/>
            <a:ext cx="720080" cy="7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Рисунок 28" descr="http://malenkastrana.ucoz.ru/00000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4149080"/>
            <a:ext cx="360040" cy="709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Box 29"/>
          <p:cNvSpPr txBox="1"/>
          <p:nvPr/>
        </p:nvSpPr>
        <p:spPr>
          <a:xfrm>
            <a:off x="3419872" y="3933056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b="1" dirty="0" smtClean="0"/>
              <a:t>Бағалау:</a:t>
            </a:r>
            <a:endParaRPr lang="ru-RU" sz="1400" b="1" dirty="0"/>
          </a:p>
        </p:txBody>
      </p:sp>
      <p:pic>
        <p:nvPicPr>
          <p:cNvPr id="32" name="Рисунок 31" descr="https://arhivurokov.ru/videouroki/html/2017/05/26/v_592873283f134/99690507_1.jpeg"/>
          <p:cNvPicPr/>
          <p:nvPr/>
        </p:nvPicPr>
        <p:blipFill>
          <a:blip r:embed="rId6" cstate="print"/>
          <a:srcRect l="78942" b="77438"/>
          <a:stretch>
            <a:fillRect/>
          </a:stretch>
        </p:blipFill>
        <p:spPr bwMode="auto">
          <a:xfrm>
            <a:off x="7092280" y="1268760"/>
            <a:ext cx="936104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Рисунок 32" descr="https://arhivurokov.ru/videouroki/html/2017/05/26/v_592873283f134/99690507_1.jpeg"/>
          <p:cNvPicPr/>
          <p:nvPr/>
        </p:nvPicPr>
        <p:blipFill>
          <a:blip r:embed="rId6" cstate="print"/>
          <a:srcRect t="26375" r="77916" b="53150"/>
          <a:stretch>
            <a:fillRect/>
          </a:stretch>
        </p:blipFill>
        <p:spPr bwMode="auto">
          <a:xfrm>
            <a:off x="6660232" y="3717032"/>
            <a:ext cx="86409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Box 33"/>
          <p:cNvSpPr txBox="1"/>
          <p:nvPr/>
        </p:nvSpPr>
        <p:spPr>
          <a:xfrm>
            <a:off x="7668344" y="3717032"/>
            <a:ext cx="7932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200" b="1" dirty="0" smtClean="0">
                <a:latin typeface="Times New Roman" pitchFamily="18" charset="0"/>
                <a:cs typeface="Times New Roman" pitchFamily="18" charset="0"/>
              </a:rPr>
              <a:t>Бағалау: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" name="Рисунок 34" descr="https://belova-ozds15.edumsko.ru/uploads/6000/23623/persona/articles/.thumbs/zvezdochki.jpg?1498930884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56376" y="4077072"/>
            <a:ext cx="432048" cy="64807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36" name="Овал 35"/>
          <p:cNvSpPr/>
          <p:nvPr/>
        </p:nvSpPr>
        <p:spPr>
          <a:xfrm>
            <a:off x="2555776" y="4509120"/>
            <a:ext cx="288032" cy="21602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2195736" y="4653136"/>
            <a:ext cx="288032" cy="21602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 descr="http://kamin.rayon.in.ua/upload/news/3/2017-06/149703834550/t_1_bird07-1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79712" y="1412776"/>
            <a:ext cx="360040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Рисунок 38" descr="http://900igr.net/datai/rastenija-i-griby/Derevja-2.files/0006-013-Bereza.pn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835696" y="1700808"/>
            <a:ext cx="384622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Рисунок 39" descr="https://go4.imgsmail.ru/imgpreview?key=35534abdda94a044&amp;mb=imgdb_preview_763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835696" y="2060848"/>
            <a:ext cx="360040" cy="288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Рисунок 40" descr="https://pp.vk.me/c618722/v618722937/84b2/v8M_pAgACzU.jpg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835696" y="2564904"/>
            <a:ext cx="442342" cy="418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TextBox 42"/>
          <p:cNvSpPr txBox="1"/>
          <p:nvPr/>
        </p:nvSpPr>
        <p:spPr>
          <a:xfrm>
            <a:off x="6732240" y="4293096"/>
            <a:ext cx="12048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200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Толық тапса-3</a:t>
            </a:r>
          </a:p>
          <a:p>
            <a:r>
              <a:rPr lang="kk-KZ" sz="1200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2-3тапса-2</a:t>
            </a:r>
          </a:p>
          <a:p>
            <a:r>
              <a:rPr lang="kk-KZ" sz="1200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1тапса-1</a:t>
            </a:r>
            <a:endParaRPr lang="ru-RU" sz="1200" b="1" dirty="0">
              <a:solidFill>
                <a:srgbClr val="0C1CB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4" name="Таблица 43"/>
          <p:cNvGraphicFramePr>
            <a:graphicFrameLocks noGrp="1"/>
          </p:cNvGraphicFramePr>
          <p:nvPr/>
        </p:nvGraphicFramePr>
        <p:xfrm>
          <a:off x="899592" y="5157192"/>
          <a:ext cx="2160240" cy="157734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107535"/>
                <a:gridCol w="1052705"/>
              </a:tblGrid>
              <a:tr h="1282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kk-KZ" sz="1000" dirty="0"/>
                        <a:t>Атауы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kk-KZ" sz="1000"/>
                        <a:t>Белгі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82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kk-KZ" sz="1000"/>
                        <a:t>Орман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82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kk-KZ" sz="1000"/>
                        <a:t>Алма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82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kk-KZ" sz="1000" dirty="0"/>
                        <a:t>Сиыр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82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kk-KZ" sz="1000"/>
                        <a:t>Жануар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82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kk-KZ" sz="1000"/>
                        <a:t>Сандар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82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kk-KZ" sz="1000"/>
                        <a:t>Көйлек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82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kk-KZ" sz="1000"/>
                        <a:t>Қызанақ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82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kk-KZ" sz="1000"/>
                        <a:t>Көкөністер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45" name="Picture 2" descr="http://img0.liveinternet.ru/images/attach/c/4/78/860/78860632_3b753332e93f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851920" y="5877272"/>
            <a:ext cx="792088" cy="792088"/>
          </a:xfrm>
          <a:prstGeom prst="rect">
            <a:avLst/>
          </a:prstGeom>
          <a:noFill/>
        </p:spPr>
      </p:pic>
      <p:sp>
        <p:nvSpPr>
          <p:cNvPr id="46" name="Прямоугольник 45"/>
          <p:cNvSpPr/>
          <p:nvPr/>
        </p:nvSpPr>
        <p:spPr>
          <a:xfrm>
            <a:off x="4716016" y="6021288"/>
            <a:ext cx="7920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200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Бәрін түсіндім</a:t>
            </a:r>
            <a:endParaRPr lang="ru-RU" sz="1200" b="1" dirty="0">
              <a:solidFill>
                <a:srgbClr val="0C1CB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" name="Picture 2" descr="http://ljubimyj-detskij.ru/images/ikon/solnce-ik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508104" y="5877272"/>
            <a:ext cx="720080" cy="648072"/>
          </a:xfrm>
          <a:prstGeom prst="rect">
            <a:avLst/>
          </a:prstGeom>
          <a:noFill/>
        </p:spPr>
      </p:pic>
      <p:sp>
        <p:nvSpPr>
          <p:cNvPr id="48" name="Прямоугольник 47"/>
          <p:cNvSpPr/>
          <p:nvPr/>
        </p:nvSpPr>
        <p:spPr>
          <a:xfrm>
            <a:off x="6372200" y="5733256"/>
            <a:ext cx="8640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 smtClean="0"/>
              <a:t> </a:t>
            </a:r>
            <a:r>
              <a:rPr lang="kk-KZ" sz="1200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түсіндім,</a:t>
            </a:r>
          </a:p>
          <a:p>
            <a:r>
              <a:rPr lang="kk-KZ" sz="1200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көмек  болды </a:t>
            </a:r>
            <a:endParaRPr lang="ru-RU" sz="1200" b="1" dirty="0">
              <a:solidFill>
                <a:srgbClr val="0C1CB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9" name="Picture 2" descr="https://ds04.infourok.ru/uploads/ex/0382/00032449-85d8d175/hello_html_m15d3e479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164288" y="5733256"/>
            <a:ext cx="360040" cy="827584"/>
          </a:xfrm>
          <a:prstGeom prst="rect">
            <a:avLst/>
          </a:prstGeom>
          <a:noFill/>
        </p:spPr>
      </p:pic>
      <p:sp>
        <p:nvSpPr>
          <p:cNvPr id="50" name="Прямоугольник 49"/>
          <p:cNvSpPr/>
          <p:nvPr/>
        </p:nvSpPr>
        <p:spPr>
          <a:xfrm>
            <a:off x="7524328" y="5805264"/>
            <a:ext cx="84670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100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түсінбедім</a:t>
            </a:r>
            <a:endParaRPr lang="ru-RU" sz="1100" b="1" dirty="0">
              <a:solidFill>
                <a:srgbClr val="0C1CB4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Лента лицом вниз 26"/>
          <p:cNvSpPr/>
          <p:nvPr/>
        </p:nvSpPr>
        <p:spPr>
          <a:xfrm>
            <a:off x="1475656" y="404664"/>
            <a:ext cx="6336704" cy="936104"/>
          </a:xfrm>
          <a:prstGeom prst="ribb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Мен  не  үйрендім?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467544" y="1628800"/>
            <a:ext cx="8136904" cy="496855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  <a:defRPr/>
            </a:pPr>
            <a:r>
              <a:rPr lang="kk-KZ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Сабақ  барысында құндылықтарды дарытуды;                                                                                                   </a:t>
            </a:r>
          </a:p>
          <a:p>
            <a:pPr algn="ctr">
              <a:buFont typeface="Arial" pitchFamily="34" charset="0"/>
              <a:buChar char="•"/>
              <a:defRPr/>
            </a:pPr>
            <a:r>
              <a:rPr lang="kk-KZ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Оқу мақсаттарына орай  сабақ  мақсатын қоюды;</a:t>
            </a:r>
          </a:p>
          <a:p>
            <a:pPr algn="ctr">
              <a:buFont typeface="Arial" pitchFamily="34" charset="0"/>
              <a:buChar char="•"/>
              <a:defRPr/>
            </a:pPr>
            <a:r>
              <a:rPr lang="kk-KZ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Сыныпта  оқушыларға  оқуға  көмек беретін  диалог   жүргізуді;</a:t>
            </a:r>
          </a:p>
          <a:p>
            <a:pPr algn="ctr">
              <a:buFont typeface="Arial" pitchFamily="34" charset="0"/>
              <a:buChar char="•"/>
              <a:defRPr/>
            </a:pPr>
            <a:r>
              <a:rPr lang="kk-KZ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Алынған  білімді саралау  мақсатындағы  кері  байланыс  жүргізуді;</a:t>
            </a:r>
          </a:p>
          <a:p>
            <a:pPr algn="ctr">
              <a:buFont typeface="Arial" pitchFamily="34" charset="0"/>
              <a:buChar char="•"/>
              <a:defRPr/>
            </a:pPr>
            <a:r>
              <a:rPr lang="kk-KZ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Тілдік  мақсат  қоюды пәндер үшін құрастыруды;</a:t>
            </a:r>
          </a:p>
          <a:p>
            <a:pPr algn="ctr">
              <a:buFont typeface="Arial" pitchFamily="34" charset="0"/>
              <a:buChar char="•"/>
              <a:defRPr/>
            </a:pPr>
            <a:r>
              <a:rPr lang="kk-KZ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Пәнге тән лексика мен терминологияны дұрыс  қолдануды;</a:t>
            </a:r>
          </a:p>
          <a:p>
            <a:pPr algn="ctr">
              <a:buFont typeface="Arial" pitchFamily="34" charset="0"/>
              <a:buChar char="•"/>
              <a:defRPr/>
            </a:pPr>
            <a:r>
              <a:rPr lang="kk-KZ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 Диалог пен жазу үшін пайдалы сөздер мен сөз тіркестерін  пайдалануды; </a:t>
            </a:r>
          </a:p>
          <a:p>
            <a:pPr algn="ctr">
              <a:buFont typeface="Arial" pitchFamily="34" charset="0"/>
              <a:buChar char="•"/>
              <a:defRPr/>
            </a:pPr>
            <a:r>
              <a:rPr lang="kk-KZ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Сабақ мақсатына орай  дағдыларды дамытуға бағытталған іс-әрекеттерді  ұйымдастыруды;</a:t>
            </a:r>
          </a:p>
          <a:p>
            <a:pPr algn="ctr">
              <a:buFont typeface="Arial" pitchFamily="34" charset="0"/>
              <a:buChar char="•"/>
              <a:defRPr/>
            </a:pPr>
            <a:r>
              <a:rPr lang="kk-KZ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Оқушылардың зейінін шоғырландыруға  арналған  тапсырмалардың  сабақтың  тақырыбына  орай  ұйымдастырылатынын;</a:t>
            </a:r>
          </a:p>
          <a:p>
            <a:pPr algn="ctr">
              <a:buFont typeface="Arial" pitchFamily="34" charset="0"/>
              <a:buChar char="•"/>
              <a:defRPr/>
            </a:pPr>
            <a:r>
              <a:rPr lang="kk-KZ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Сабақтың мақсатын анық тұжырымдау, яғни нақты, өлшемді, қолжетімді, шынайы мақсаттар қоюды; </a:t>
            </a:r>
          </a:p>
          <a:p>
            <a:pPr algn="ctr">
              <a:buFont typeface="Arial" pitchFamily="34" charset="0"/>
              <a:buChar char="•"/>
              <a:defRPr/>
            </a:pPr>
            <a:r>
              <a:rPr lang="kk-KZ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- Мұғалім сабақ барысында бір жұмыс түрінен екіншісіне біртіндеп ауысып, сабақтың мақсатын оқушылардың есіне салып отыруды</a:t>
            </a:r>
          </a:p>
          <a:p>
            <a:pPr algn="ctr">
              <a:buFont typeface="Arial" pitchFamily="34" charset="0"/>
              <a:buChar char="•"/>
              <a:defRPr/>
            </a:pPr>
            <a:r>
              <a:rPr lang="kk-KZ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Бағалау түрлерін үйрендім</a:t>
            </a:r>
            <a:r>
              <a:rPr lang="kk-KZ" sz="3600" b="1" dirty="0" smtClean="0">
                <a:solidFill>
                  <a:srgbClr val="0C1CB4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solidFill>
                <a:srgbClr val="0C1CB4"/>
              </a:solidFill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837</TotalTime>
  <Words>579</Words>
  <Application>Microsoft Office PowerPoint</Application>
  <PresentationFormat>Экран (4:3)</PresentationFormat>
  <Paragraphs>174</Paragraphs>
  <Slides>6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Тема Office</vt:lpstr>
      <vt:lpstr>Фотография Photo Editor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Туймегул</dc:creator>
  <cp:lastModifiedBy>Туймегул</cp:lastModifiedBy>
  <cp:revision>49</cp:revision>
  <dcterms:created xsi:type="dcterms:W3CDTF">2018-05-30T20:29:52Z</dcterms:created>
  <dcterms:modified xsi:type="dcterms:W3CDTF">2018-06-20T04:43:56Z</dcterms:modified>
</cp:coreProperties>
</file>