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Default Extension="sldx" ContentType="application/vnd.openxmlformats-officedocument.presentationml.slide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9"/>
  </p:notesMasterIdLst>
  <p:sldIdLst>
    <p:sldId id="343" r:id="rId2"/>
    <p:sldId id="299" r:id="rId3"/>
    <p:sldId id="290" r:id="rId4"/>
    <p:sldId id="313" r:id="rId5"/>
    <p:sldId id="293" r:id="rId6"/>
    <p:sldId id="306" r:id="rId7"/>
    <p:sldId id="311" r:id="rId8"/>
    <p:sldId id="321" r:id="rId9"/>
    <p:sldId id="326" r:id="rId10"/>
    <p:sldId id="327" r:id="rId11"/>
    <p:sldId id="325" r:id="rId12"/>
    <p:sldId id="315" r:id="rId13"/>
    <p:sldId id="314" r:id="rId14"/>
    <p:sldId id="316" r:id="rId15"/>
    <p:sldId id="341" r:id="rId16"/>
    <p:sldId id="342" r:id="rId17"/>
    <p:sldId id="317" r:id="rId18"/>
    <p:sldId id="319" r:id="rId19"/>
    <p:sldId id="323" r:id="rId20"/>
    <p:sldId id="320" r:id="rId21"/>
    <p:sldId id="322" r:id="rId22"/>
    <p:sldId id="324" r:id="rId23"/>
    <p:sldId id="328" r:id="rId24"/>
    <p:sldId id="296" r:id="rId25"/>
    <p:sldId id="331" r:id="rId26"/>
    <p:sldId id="336" r:id="rId27"/>
    <p:sldId id="337" r:id="rId28"/>
    <p:sldId id="339" r:id="rId29"/>
    <p:sldId id="338" r:id="rId30"/>
    <p:sldId id="318" r:id="rId31"/>
    <p:sldId id="329" r:id="rId32"/>
    <p:sldId id="330" r:id="rId33"/>
    <p:sldId id="270" r:id="rId34"/>
    <p:sldId id="273" r:id="rId35"/>
    <p:sldId id="312" r:id="rId36"/>
    <p:sldId id="307" r:id="rId37"/>
    <p:sldId id="267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16F6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09" autoAdjust="0"/>
    <p:restoredTop sz="94660"/>
  </p:normalViewPr>
  <p:slideViewPr>
    <p:cSldViewPr>
      <p:cViewPr>
        <p:scale>
          <a:sx n="60" d="100"/>
          <a:sy n="60" d="100"/>
        </p:scale>
        <p:origin x="-600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86E149-49EA-488D-920C-5DAE0CFF2AA7}" type="doc">
      <dgm:prSet loTypeId="urn:microsoft.com/office/officeart/2005/8/layout/vList2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011403E3-2D92-43B8-8C3F-72B29D6313FD}">
      <dgm:prSet phldrT="[Текст]" custT="1"/>
      <dgm:spPr/>
      <dgm:t>
        <a:bodyPr/>
        <a:lstStyle/>
        <a:p>
          <a:pPr algn="ctr"/>
          <a:r>
            <a:rPr lang="kk-KZ" sz="2800" b="1" i="1" dirty="0" smtClean="0"/>
            <a:t>“Футбол”</a:t>
          </a:r>
          <a:endParaRPr lang="ru-RU" sz="2800" b="1" i="1" dirty="0"/>
        </a:p>
      </dgm:t>
    </dgm:pt>
    <dgm:pt modelId="{B7AC8C93-CD15-4C8F-981F-A1C899B0D17E}" type="parTrans" cxnId="{95EF4F6D-CCCB-4638-B03C-45D1BD7A538E}">
      <dgm:prSet/>
      <dgm:spPr/>
      <dgm:t>
        <a:bodyPr/>
        <a:lstStyle/>
        <a:p>
          <a:endParaRPr lang="ru-RU"/>
        </a:p>
      </dgm:t>
    </dgm:pt>
    <dgm:pt modelId="{CEADBEAB-D4FB-4640-838D-B0BB93E04F99}" type="sibTrans" cxnId="{95EF4F6D-CCCB-4638-B03C-45D1BD7A538E}">
      <dgm:prSet/>
      <dgm:spPr/>
      <dgm:t>
        <a:bodyPr/>
        <a:lstStyle/>
        <a:p>
          <a:endParaRPr lang="ru-RU"/>
        </a:p>
      </dgm:t>
    </dgm:pt>
    <dgm:pt modelId="{B3B5CFD7-EB65-4CB0-AD34-E691F6A3176F}">
      <dgm:prSet phldrT="[Текст]" custT="1"/>
      <dgm:spPr/>
      <dgm:t>
        <a:bodyPr/>
        <a:lstStyle/>
        <a:p>
          <a:r>
            <a:rPr lang="kk-KZ" sz="3200" b="1" i="1" dirty="0" smtClean="0"/>
            <a:t>          ойыны</a:t>
          </a:r>
          <a:endParaRPr lang="ru-RU" sz="3200" dirty="0"/>
        </a:p>
      </dgm:t>
    </dgm:pt>
    <dgm:pt modelId="{21679ADB-88AC-48E0-8278-DC0DE94DA1EC}" type="parTrans" cxnId="{77197F5A-E38E-48BF-A7F3-B9DE4647BF54}">
      <dgm:prSet/>
      <dgm:spPr/>
      <dgm:t>
        <a:bodyPr/>
        <a:lstStyle/>
        <a:p>
          <a:endParaRPr lang="ru-RU"/>
        </a:p>
      </dgm:t>
    </dgm:pt>
    <dgm:pt modelId="{1615F6E8-6F20-4E3C-A762-843BB71193BF}" type="sibTrans" cxnId="{77197F5A-E38E-48BF-A7F3-B9DE4647BF54}">
      <dgm:prSet/>
      <dgm:spPr/>
      <dgm:t>
        <a:bodyPr/>
        <a:lstStyle/>
        <a:p>
          <a:endParaRPr lang="ru-RU"/>
        </a:p>
      </dgm:t>
    </dgm:pt>
    <dgm:pt modelId="{07DA581F-ACDC-4F5F-96D4-F3BD2DB08901}" type="pres">
      <dgm:prSet presAssocID="{6486E149-49EA-488D-920C-5DAE0CFF2A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BBFDCF-C52E-4181-9343-5533250C5838}" type="pres">
      <dgm:prSet presAssocID="{011403E3-2D92-43B8-8C3F-72B29D6313FD}" presName="parentText" presStyleLbl="node1" presStyleIdx="0" presStyleCnt="1" custScaleY="775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586C46-E881-4EF9-ACF5-53C04A6D0DCA}" type="pres">
      <dgm:prSet presAssocID="{011403E3-2D92-43B8-8C3F-72B29D6313F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EF4F6D-CCCB-4638-B03C-45D1BD7A538E}" srcId="{6486E149-49EA-488D-920C-5DAE0CFF2AA7}" destId="{011403E3-2D92-43B8-8C3F-72B29D6313FD}" srcOrd="0" destOrd="0" parTransId="{B7AC8C93-CD15-4C8F-981F-A1C899B0D17E}" sibTransId="{CEADBEAB-D4FB-4640-838D-B0BB93E04F99}"/>
    <dgm:cxn modelId="{FAA8D12E-0223-483C-B0DD-64D60A335462}" type="presOf" srcId="{6486E149-49EA-488D-920C-5DAE0CFF2AA7}" destId="{07DA581F-ACDC-4F5F-96D4-F3BD2DB08901}" srcOrd="0" destOrd="0" presId="urn:microsoft.com/office/officeart/2005/8/layout/vList2"/>
    <dgm:cxn modelId="{7BAA8C1F-E635-4814-8262-3BD1AC8DCBFB}" type="presOf" srcId="{011403E3-2D92-43B8-8C3F-72B29D6313FD}" destId="{09BBFDCF-C52E-4181-9343-5533250C5838}" srcOrd="0" destOrd="0" presId="urn:microsoft.com/office/officeart/2005/8/layout/vList2"/>
    <dgm:cxn modelId="{E4122FA1-46CB-45D5-B51E-1C4262B1E218}" type="presOf" srcId="{B3B5CFD7-EB65-4CB0-AD34-E691F6A3176F}" destId="{52586C46-E881-4EF9-ACF5-53C04A6D0DCA}" srcOrd="0" destOrd="0" presId="urn:microsoft.com/office/officeart/2005/8/layout/vList2"/>
    <dgm:cxn modelId="{77197F5A-E38E-48BF-A7F3-B9DE4647BF54}" srcId="{011403E3-2D92-43B8-8C3F-72B29D6313FD}" destId="{B3B5CFD7-EB65-4CB0-AD34-E691F6A3176F}" srcOrd="0" destOrd="0" parTransId="{21679ADB-88AC-48E0-8278-DC0DE94DA1EC}" sibTransId="{1615F6E8-6F20-4E3C-A762-843BB71193BF}"/>
    <dgm:cxn modelId="{A153B216-0C10-4468-9C01-46A5FB82B73C}" type="presParOf" srcId="{07DA581F-ACDC-4F5F-96D4-F3BD2DB08901}" destId="{09BBFDCF-C52E-4181-9343-5533250C5838}" srcOrd="0" destOrd="0" presId="urn:microsoft.com/office/officeart/2005/8/layout/vList2"/>
    <dgm:cxn modelId="{1AFE70CB-4BDC-437A-8C5E-E1D2A732885E}" type="presParOf" srcId="{07DA581F-ACDC-4F5F-96D4-F3BD2DB08901}" destId="{52586C46-E881-4EF9-ACF5-53C04A6D0DC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9BBFDCF-C52E-4181-9343-5533250C5838}">
      <dsp:nvSpPr>
        <dsp:cNvPr id="0" name=""/>
        <dsp:cNvSpPr/>
      </dsp:nvSpPr>
      <dsp:spPr>
        <a:xfrm>
          <a:off x="0" y="170"/>
          <a:ext cx="5143504" cy="392166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i="1" kern="1200" dirty="0" smtClean="0"/>
            <a:t>“Футбол”</a:t>
          </a:r>
          <a:endParaRPr lang="ru-RU" sz="2800" b="1" i="1" kern="1200" dirty="0"/>
        </a:p>
      </dsp:txBody>
      <dsp:txXfrm>
        <a:off x="0" y="170"/>
        <a:ext cx="5143504" cy="392166"/>
      </dsp:txXfrm>
    </dsp:sp>
    <dsp:sp modelId="{52586C46-E881-4EF9-ACF5-53C04A6D0DCA}">
      <dsp:nvSpPr>
        <dsp:cNvPr id="0" name=""/>
        <dsp:cNvSpPr/>
      </dsp:nvSpPr>
      <dsp:spPr>
        <a:xfrm>
          <a:off x="0" y="392337"/>
          <a:ext cx="5143504" cy="393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306" tIns="40640" rIns="227584" bIns="4064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k-KZ" sz="3200" b="1" i="1" kern="1200" dirty="0" smtClean="0"/>
            <a:t>          ойыны</a:t>
          </a:r>
          <a:endParaRPr lang="ru-RU" sz="3200" kern="1200" dirty="0"/>
        </a:p>
      </dsp:txBody>
      <dsp:txXfrm>
        <a:off x="0" y="392337"/>
        <a:ext cx="5143504" cy="393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48DDF-A786-4063-9DCC-739AE0F25025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15363F-C64E-4545-8606-1B220BF2747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2" y="228604"/>
            <a:ext cx="8697913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40" y="5354642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08314" y="4499676"/>
              <a:ext cx="42975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6769"/>
              <a:ext cx="8277886" cy="1210349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4797" y="4316769"/>
              <a:ext cx="4941632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2" y="228600"/>
            <a:ext cx="8697913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90" y="4203704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7790" y="4075113"/>
            <a:ext cx="5546725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7338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1815" y="4073529"/>
            <a:ext cx="3305175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40" y="4059241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8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6" y="3429005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5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2" y="228603"/>
            <a:ext cx="8697913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40" y="714379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501935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11037" y="4319028"/>
              <a:ext cx="8283762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1915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2" y="228603"/>
            <a:ext cx="8697913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auto">
          <a:xfrm>
            <a:off x="211140" y="714378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08314" y="4499432"/>
              <a:ext cx="4297586" cy="1017195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6742"/>
              <a:ext cx="8277886" cy="121116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4797" y="4316742"/>
              <a:ext cx="4941632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4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2" y="228604"/>
            <a:ext cx="8697913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40" y="5354642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08314" y="4499676"/>
              <a:ext cx="42975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6769"/>
              <a:ext cx="8277886" cy="1210349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4797" y="4316769"/>
              <a:ext cx="4941632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8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5" y="2785538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2" y="228603"/>
            <a:ext cx="8697913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40" y="714378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08314" y="4499432"/>
              <a:ext cx="4297586" cy="1017195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6742"/>
              <a:ext cx="8277886" cy="1211162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4797" y="4316742"/>
              <a:ext cx="4941632" cy="926979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3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09600" y="3886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38862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9E3274-64FE-4C09-80F3-A566C238CFA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38862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609600" y="3886200"/>
            <a:ext cx="7924800" cy="213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D223E-F5F6-40A3-BFC1-AD0E723E6A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2" y="228603"/>
            <a:ext cx="8697913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5"/>
          <p:cNvGrpSpPr>
            <a:grpSpLocks noChangeAspect="1"/>
          </p:cNvGrpSpPr>
          <p:nvPr/>
        </p:nvGrpSpPr>
        <p:grpSpPr bwMode="auto">
          <a:xfrm>
            <a:off x="211140" y="1679579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006" y="4501935"/>
              <a:ext cx="4295986" cy="1016152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11037" y="4319028"/>
              <a:ext cx="8283762" cy="1208091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1915" y="4334834"/>
              <a:ext cx="8165219" cy="1101960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41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40" y="6249992"/>
            <a:ext cx="378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90" y="6249992"/>
            <a:ext cx="378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9390" y="6249992"/>
            <a:ext cx="1165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42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pptonline.ru/slide/id/415753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5736" y="1916832"/>
            <a:ext cx="7854696" cy="460851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kk-KZ" sz="3600" b="1" i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Дүниежүзілік мұхит проблемасы</a:t>
            </a:r>
          </a:p>
          <a:p>
            <a:pPr algn="ctr"/>
            <a:endParaRPr lang="kk-KZ" sz="2400" b="1" i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b="1" i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Тарих-география пәндерінің оқытушысы  </a:t>
            </a:r>
            <a:r>
              <a:rPr lang="kk-KZ" sz="2400" b="1" i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Қ.Б. Сланбекова , </a:t>
            </a:r>
          </a:p>
          <a:p>
            <a:pPr algn="ctr"/>
            <a:endParaRPr lang="kk-KZ" sz="2400" b="1" i="1" dirty="0" smtClean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b="1" i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Бақанас ауылы, 2018 жыл</a:t>
            </a:r>
            <a:endParaRPr lang="kk-KZ" sz="2400" b="1" i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kk-KZ" sz="3200" b="1" i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kk-KZ" sz="3200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l"/>
            <a:endParaRPr lang="ru-RU" b="1" i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260648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endParaRPr lang="kk-KZ" alt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</a:pPr>
            <a:r>
              <a:rPr lang="kk-KZ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Бақанас  аграрлы-индустриалдық  колледжі</a:t>
            </a:r>
            <a:endParaRPr lang="ru-RU" alt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Oke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6600" dirty="0" smtClean="0">
                <a:effectLst>
                  <a:glow rad="228600">
                    <a:srgbClr val="0070C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Дүниежүзілік мұхит.</a:t>
            </a:r>
            <a:endParaRPr lang="ru-RU" sz="6600" dirty="0">
              <a:effectLst>
                <a:glow rad="228600">
                  <a:srgbClr val="0070C0">
                    <a:alpha val="4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83671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4"/>
          <p:cNvSpPr>
            <a:spLocks noChangeArrowheads="1" noChangeShapeType="1" noTextEdit="1"/>
          </p:cNvSpPr>
          <p:nvPr/>
        </p:nvSpPr>
        <p:spPr bwMode="auto">
          <a:xfrm>
            <a:off x="762000" y="990600"/>
            <a:ext cx="7467600" cy="20320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kern="10">
                <a:ln w="31750">
                  <a:solidFill>
                    <a:srgbClr val="FF0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stretch>
                    <a:fillRect/>
                  </a:stretch>
                </a:blip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KZ Taurus"/>
              </a:rPr>
              <a:t>Қазақстан тарихы</a:t>
            </a:r>
          </a:p>
        </p:txBody>
      </p:sp>
      <p:sp>
        <p:nvSpPr>
          <p:cNvPr id="3075" name="WordArt 7"/>
          <p:cNvSpPr>
            <a:spLocks noChangeArrowheads="1" noChangeShapeType="1" noTextEdit="1"/>
          </p:cNvSpPr>
          <p:nvPr/>
        </p:nvSpPr>
        <p:spPr bwMode="auto">
          <a:xfrm>
            <a:off x="1676400" y="5105400"/>
            <a:ext cx="5181600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19050">
                <a:solidFill>
                  <a:srgbClr val="FF00FF"/>
                </a:solidFill>
                <a:prstDash val="sysDot"/>
                <a:round/>
                <a:headEnd/>
                <a:tailE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KZ Taurus"/>
            </a:endParaRPr>
          </a:p>
        </p:txBody>
      </p:sp>
      <p:sp>
        <p:nvSpPr>
          <p:cNvPr id="3076" name="WordArt 14"/>
          <p:cNvSpPr>
            <a:spLocks noChangeArrowheads="1" noChangeShapeType="1" noTextEdit="1"/>
          </p:cNvSpPr>
          <p:nvPr/>
        </p:nvSpPr>
        <p:spPr bwMode="auto">
          <a:xfrm>
            <a:off x="2667000" y="4572000"/>
            <a:ext cx="3886200" cy="479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i="1" kern="10">
              <a:ln w="19050" cap="rnd">
                <a:solidFill>
                  <a:srgbClr val="FFFF00"/>
                </a:solidFill>
                <a:prstDash val="sysDot"/>
                <a:round/>
                <a:headEnd/>
                <a:tailEnd/>
              </a:ln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3077" name="Picture 5" descr="D:\карлыға\Desktop\мой документы\Изображение\73058317_Scen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2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156325" y="2278063"/>
            <a:ext cx="2689225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400" b="1" dirty="0" smtClean="0">
                <a:latin typeface="Tahoma" pitchFamily="34" charset="0"/>
              </a:rPr>
              <a:t>Француз зерттеушісі 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Жак Кусто жүзіп өтіп, 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мінезіне сипаттама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 беріп, сол сипаттама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мен 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аталған ? </a:t>
            </a:r>
          </a:p>
          <a:p>
            <a:pPr algn="ctr"/>
            <a:r>
              <a:rPr lang="kk-KZ" sz="1400" b="1" dirty="0" smtClean="0">
                <a:latin typeface="Tahoma" pitchFamily="34" charset="0"/>
              </a:rPr>
              <a:t>Бұл не? </a:t>
            </a:r>
            <a:endParaRPr lang="ru-RU" sz="1400" b="1" dirty="0" smtClean="0">
              <a:latin typeface="Tahoma" pitchFamily="34" charset="0"/>
            </a:endParaRPr>
          </a:p>
          <a:p>
            <a:pPr algn="ctr"/>
            <a:endParaRPr lang="ru-RU" sz="2400" b="1" dirty="0">
              <a:latin typeface="Tahoma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95536" y="2349500"/>
            <a:ext cx="2593727" cy="20156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Tahoma" pitchFamily="34" charset="0"/>
              </a:rPr>
              <a:t>Гидросфераның </a:t>
            </a:r>
          </a:p>
          <a:p>
            <a:pPr algn="ctr"/>
            <a:r>
              <a:rPr lang="kk-KZ" b="1" dirty="0" smtClean="0">
                <a:latin typeface="Tahoma" pitchFamily="34" charset="0"/>
              </a:rPr>
              <a:t>ірі бөлігін ата?</a:t>
            </a:r>
            <a:r>
              <a:rPr lang="ru-RU" b="1" dirty="0" smtClean="0">
                <a:latin typeface="Tahoma" pitchFamily="34" charset="0"/>
              </a:rPr>
              <a:t> </a:t>
            </a:r>
            <a:endParaRPr lang="ru-RU" b="1" dirty="0">
              <a:latin typeface="Tahoma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156176" y="2132856"/>
            <a:ext cx="2771775" cy="2520950"/>
            <a:chOff x="521" y="935"/>
            <a:chExt cx="1406" cy="1180"/>
          </a:xfrm>
        </p:grpSpPr>
        <p:sp>
          <p:nvSpPr>
            <p:cNvPr id="11290" name="Rectangle 8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6600">
                  <a:latin typeface="Tahoma" pitchFamily="34" charset="0"/>
                </a:rPr>
                <a:t>3</a:t>
              </a:r>
              <a:endParaRPr lang="ru-RU" sz="6600">
                <a:latin typeface="Tahoma" pitchFamily="34" charset="0"/>
              </a:endParaRPr>
            </a:p>
          </p:txBody>
        </p:sp>
        <p:sp>
          <p:nvSpPr>
            <p:cNvPr id="11291" name="AutoShape 9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23528" y="2276872"/>
            <a:ext cx="2951162" cy="2520950"/>
            <a:chOff x="521" y="935"/>
            <a:chExt cx="1406" cy="1180"/>
          </a:xfrm>
        </p:grpSpPr>
        <p:sp>
          <p:nvSpPr>
            <p:cNvPr id="11282" name="Rectangle 20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r>
                <a:rPr lang="kk-KZ" sz="7200" dirty="0" smtClean="0">
                  <a:latin typeface="Tahoma" pitchFamily="34" charset="0"/>
                </a:rPr>
                <a:t>1</a:t>
              </a:r>
              <a:endParaRPr lang="ru-RU" sz="7200" dirty="0">
                <a:latin typeface="Tahoma" pitchFamily="34" charset="0"/>
              </a:endParaRPr>
            </a:p>
          </p:txBody>
        </p:sp>
        <p:sp>
          <p:nvSpPr>
            <p:cNvPr id="11283" name="AutoShape 21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6" name="Rectangle 22"/>
          <p:cNvSpPr>
            <a:spLocks noChangeArrowheads="1"/>
          </p:cNvSpPr>
          <p:nvPr/>
        </p:nvSpPr>
        <p:spPr bwMode="auto">
          <a:xfrm>
            <a:off x="3492500" y="2349500"/>
            <a:ext cx="237648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Tahoma" pitchFamily="34" charset="0"/>
              </a:rPr>
              <a:t>“Океанология” -</a:t>
            </a:r>
          </a:p>
          <a:p>
            <a:pPr algn="ctr"/>
            <a:r>
              <a:rPr lang="kk-KZ" b="1" dirty="0" smtClean="0">
                <a:latin typeface="Tahoma" pitchFamily="34" charset="0"/>
              </a:rPr>
              <a:t>ғылымы </a:t>
            </a:r>
          </a:p>
          <a:p>
            <a:pPr algn="ctr"/>
            <a:r>
              <a:rPr lang="kk-KZ" b="1" dirty="0" smtClean="0">
                <a:latin typeface="Tahoma" pitchFamily="34" charset="0"/>
              </a:rPr>
              <a:t>нені зерттейді?</a:t>
            </a:r>
            <a:r>
              <a:rPr lang="ru-RU" b="1" dirty="0" smtClean="0">
                <a:latin typeface="Tahoma" pitchFamily="34" charset="0"/>
              </a:rPr>
              <a:t> </a:t>
            </a:r>
            <a:endParaRPr lang="ru-RU" b="1" dirty="0">
              <a:latin typeface="Tahoma" pitchFamily="34" charset="0"/>
            </a:endParaRPr>
          </a:p>
        </p:txBody>
      </p: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3419872" y="2204864"/>
            <a:ext cx="2664296" cy="2520280"/>
            <a:chOff x="593" y="2115"/>
            <a:chExt cx="1406" cy="1180"/>
          </a:xfrm>
        </p:grpSpPr>
        <p:sp>
          <p:nvSpPr>
            <p:cNvPr id="11280" name="Rectangle 24"/>
            <p:cNvSpPr>
              <a:spLocks noChangeArrowheads="1"/>
            </p:cNvSpPr>
            <p:nvPr/>
          </p:nvSpPr>
          <p:spPr bwMode="auto">
            <a:xfrm>
              <a:off x="593" y="2115"/>
              <a:ext cx="1406" cy="11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r>
                <a:rPr lang="kk-KZ" sz="6600" dirty="0">
                  <a:latin typeface="Tahoma" pitchFamily="34" charset="0"/>
                </a:rPr>
                <a:t>2</a:t>
              </a:r>
              <a:endParaRPr lang="ru-RU" sz="6600" dirty="0">
                <a:latin typeface="Tahoma" pitchFamily="34" charset="0"/>
              </a:endParaRPr>
            </a:p>
          </p:txBody>
        </p:sp>
        <p:sp>
          <p:nvSpPr>
            <p:cNvPr id="11281" name="AutoShape 25"/>
            <p:cNvSpPr>
              <a:spLocks noChangeArrowheads="1"/>
            </p:cNvSpPr>
            <p:nvPr/>
          </p:nvSpPr>
          <p:spPr bwMode="auto">
            <a:xfrm rot="10800000">
              <a:off x="593" y="2115"/>
              <a:ext cx="1406" cy="590"/>
            </a:xfrm>
            <a:prstGeom prst="triangle">
              <a:avLst>
                <a:gd name="adj" fmla="val 499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34" name="Picture 4" descr="G:\анимашка\13m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55576" y="188640"/>
            <a:ext cx="236922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 descr="G:\анимашка\13m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156176" y="0"/>
            <a:ext cx="236922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 descr="G:\анимашка\13m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347864" y="0"/>
            <a:ext cx="2369226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WordArt 3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716463" y="620713"/>
            <a:ext cx="36036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35" name="WordArt 4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70075" y="1916113"/>
            <a:ext cx="325438" cy="715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548680"/>
            <a:ext cx="796530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Дүниежүзілік мұхит проблема</a:t>
            </a:r>
            <a:r>
              <a:rPr lang="ru-RU" sz="54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лар</a:t>
            </a:r>
            <a:r>
              <a:rPr lang="kk-KZ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endParaRPr lang="ru-RU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6" descr="Органический мир Тихого океан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051720" y="2996952"/>
            <a:ext cx="5040560" cy="309632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2"/>
          <p:cNvSpPr>
            <a:spLocks noChangeArrowheads="1"/>
          </p:cNvSpPr>
          <p:nvPr/>
        </p:nvSpPr>
        <p:spPr bwMode="auto">
          <a:xfrm>
            <a:off x="0" y="2420938"/>
            <a:ext cx="8675688" cy="4492625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76200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1" name="AutoShape 3"/>
          <p:cNvSpPr>
            <a:spLocks noChangeArrowheads="1"/>
          </p:cNvSpPr>
          <p:nvPr/>
        </p:nvSpPr>
        <p:spPr bwMode="auto">
          <a:xfrm>
            <a:off x="-133350" y="2924175"/>
            <a:ext cx="3697288" cy="1287463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b="1" dirty="0" smtClean="0">
                <a:solidFill>
                  <a:srgbClr val="FF3300"/>
                </a:solidFill>
                <a:latin typeface="Times New Roman" pitchFamily="18" charset="0"/>
              </a:rPr>
              <a:t>8. Дүниежүзілік мұхиттардың көлемі</a:t>
            </a:r>
            <a:r>
              <a:rPr lang="kk-KZ" dirty="0" smtClean="0">
                <a:solidFill>
                  <a:srgbClr val="FF3300"/>
                </a:solidFill>
                <a:latin typeface="Times New Roman" pitchFamily="18" charset="0"/>
              </a:rPr>
              <a:t>?</a:t>
            </a:r>
            <a:endParaRPr lang="ru-RU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2" name="AutoShape 4"/>
          <p:cNvSpPr>
            <a:spLocks noChangeArrowheads="1"/>
          </p:cNvSpPr>
          <p:nvPr/>
        </p:nvSpPr>
        <p:spPr bwMode="auto">
          <a:xfrm>
            <a:off x="5446712" y="3356992"/>
            <a:ext cx="3697288" cy="1287463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3300"/>
                </a:solidFill>
                <a:latin typeface="Times New Roman" pitchFamily="18" charset="0"/>
              </a:rPr>
              <a:t>1. Мұхит сөзінің мағынасы? </a:t>
            </a:r>
            <a:endParaRPr lang="ru-RU" sz="2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2699792" y="2204864"/>
            <a:ext cx="3697287" cy="1287463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3300"/>
                </a:solidFill>
                <a:latin typeface="Times New Roman" pitchFamily="18" charset="0"/>
              </a:rPr>
              <a:t>2. Мұхиттың ауданы?</a:t>
            </a:r>
            <a:endParaRPr lang="ru-RU" sz="2000" b="1" dirty="0" smtClean="0">
              <a:solidFill>
                <a:srgbClr val="FF3300"/>
              </a:solidFill>
              <a:latin typeface="Times New Roman" pitchFamily="18" charset="0"/>
            </a:endParaRPr>
          </a:p>
          <a:p>
            <a:pPr algn="ctr"/>
            <a:endParaRPr lang="ru-RU" sz="2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>
            <a:off x="0" y="4077072"/>
            <a:ext cx="3168600" cy="1278707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b="1" dirty="0" smtClean="0">
                <a:solidFill>
                  <a:srgbClr val="FF3300"/>
                </a:solidFill>
                <a:latin typeface="Times New Roman" pitchFamily="18" charset="0"/>
              </a:rPr>
              <a:t>9.Ең  үлкен мұхит және оның ауданы?</a:t>
            </a:r>
            <a:endParaRPr lang="ru-RU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5" name="AutoShape 7"/>
          <p:cNvSpPr>
            <a:spLocks noChangeArrowheads="1"/>
          </p:cNvSpPr>
          <p:nvPr/>
        </p:nvSpPr>
        <p:spPr bwMode="auto">
          <a:xfrm>
            <a:off x="2123728" y="3501008"/>
            <a:ext cx="3697288" cy="1224136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3300"/>
                </a:solidFill>
                <a:latin typeface="Times New Roman" pitchFamily="18" charset="0"/>
              </a:rPr>
              <a:t>7. Ең  кіші мұхит?</a:t>
            </a:r>
            <a:endParaRPr lang="ru-RU" sz="2000" b="1" dirty="0" smtClean="0">
              <a:solidFill>
                <a:srgbClr val="FF3300"/>
              </a:solidFill>
              <a:latin typeface="Times New Roman" pitchFamily="18" charset="0"/>
            </a:endParaRPr>
          </a:p>
          <a:p>
            <a:pPr algn="ctr"/>
            <a:endParaRPr lang="ru-RU" sz="2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6" name="AutoShape 8"/>
          <p:cNvSpPr>
            <a:spLocks noChangeArrowheads="1"/>
          </p:cNvSpPr>
          <p:nvPr/>
        </p:nvSpPr>
        <p:spPr bwMode="auto">
          <a:xfrm>
            <a:off x="5508104" y="1988840"/>
            <a:ext cx="3635896" cy="1473200"/>
          </a:xfrm>
          <a:prstGeom prst="cloudCallout">
            <a:avLst>
              <a:gd name="adj1" fmla="val -27560"/>
              <a:gd name="adj2" fmla="val -1509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3300"/>
                </a:solidFill>
                <a:latin typeface="Times New Roman" pitchFamily="18" charset="0"/>
              </a:rPr>
              <a:t>3.Мұхит суының жалпы көлемі?</a:t>
            </a:r>
            <a:endParaRPr lang="ru-RU" sz="2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7" name="AutoShape 9"/>
          <p:cNvSpPr>
            <a:spLocks noChangeArrowheads="1"/>
          </p:cNvSpPr>
          <p:nvPr/>
        </p:nvSpPr>
        <p:spPr bwMode="auto">
          <a:xfrm>
            <a:off x="179388" y="5148263"/>
            <a:ext cx="3697287" cy="1287462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200" b="1" dirty="0" smtClean="0">
                <a:solidFill>
                  <a:srgbClr val="FF3300"/>
                </a:solidFill>
                <a:latin typeface="Times New Roman" pitchFamily="18" charset="0"/>
              </a:rPr>
              <a:t>10. Тынық  мұхитының ең терең жері ?</a:t>
            </a:r>
            <a:endParaRPr lang="ru-RU" sz="22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8" name="AutoShape 10"/>
          <p:cNvSpPr>
            <a:spLocks noChangeArrowheads="1"/>
          </p:cNvSpPr>
          <p:nvPr/>
        </p:nvSpPr>
        <p:spPr bwMode="auto">
          <a:xfrm>
            <a:off x="2876550" y="4475163"/>
            <a:ext cx="3697288" cy="1287462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3300"/>
                </a:solidFill>
                <a:latin typeface="Times New Roman" pitchFamily="18" charset="0"/>
              </a:rPr>
              <a:t>6.Мұхит суының тұздылығы?</a:t>
            </a:r>
            <a:endParaRPr lang="ru-RU" sz="20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499" name="AutoShape 11"/>
          <p:cNvSpPr>
            <a:spLocks noChangeArrowheads="1"/>
          </p:cNvSpPr>
          <p:nvPr/>
        </p:nvSpPr>
        <p:spPr bwMode="auto">
          <a:xfrm>
            <a:off x="5324475" y="4724400"/>
            <a:ext cx="3697288" cy="1584325"/>
          </a:xfrm>
          <a:prstGeom prst="cloudCallout">
            <a:avLst>
              <a:gd name="adj1" fmla="val -25741"/>
              <a:gd name="adj2" fmla="val -1903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400" b="1" dirty="0" smtClean="0">
                <a:solidFill>
                  <a:srgbClr val="FF3300"/>
                </a:solidFill>
                <a:latin typeface="Times New Roman" pitchFamily="18" charset="0"/>
              </a:rPr>
              <a:t>    4. Мұхит      суының   құрамы?</a:t>
            </a:r>
            <a:endParaRPr lang="ru-RU" sz="2400" b="1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63500" name="AutoShape 12"/>
          <p:cNvSpPr>
            <a:spLocks noChangeArrowheads="1"/>
          </p:cNvSpPr>
          <p:nvPr/>
        </p:nvSpPr>
        <p:spPr bwMode="auto">
          <a:xfrm>
            <a:off x="2670175" y="5653088"/>
            <a:ext cx="3697288" cy="1287462"/>
          </a:xfrm>
          <a:prstGeom prst="cloudCallout">
            <a:avLst>
              <a:gd name="adj1" fmla="val -25741"/>
              <a:gd name="adj2" fmla="val 9185"/>
            </a:avLst>
          </a:prstGeom>
          <a:gradFill rotWithShape="1">
            <a:gsLst>
              <a:gs pos="0">
                <a:srgbClr val="00FFFF"/>
              </a:gs>
              <a:gs pos="100000">
                <a:srgbClr val="007676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Мұхит суының басты қасиеті ?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83569" y="1125538"/>
            <a:ext cx="835248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</a:rPr>
              <a:t>Шарты: аспанды бұлт жауып тұр, бұлттардың артында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</a:rPr>
              <a:t> сұрақтар  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</a:rPr>
              <a:t>берілген, міне біз берілген тапсырмаларды орындау арқылы күннің нұрын, сәулесін ашамыз</a:t>
            </a:r>
            <a:endParaRPr lang="ru-RU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2302" name="WordArt 14"/>
          <p:cNvSpPr>
            <a:spLocks noChangeArrowheads="1" noChangeShapeType="1" noTextEdit="1"/>
          </p:cNvSpPr>
          <p:nvPr/>
        </p:nvSpPr>
        <p:spPr bwMode="auto">
          <a:xfrm>
            <a:off x="1690688" y="333375"/>
            <a:ext cx="5905500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FF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"Күн шуақ" ойыны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63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3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3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349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349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nimBg="1"/>
      <p:bldP spid="63492" grpId="0" animBg="1"/>
      <p:bldP spid="63493" grpId="0" animBg="1"/>
      <p:bldP spid="63494" grpId="0" animBg="1"/>
      <p:bldP spid="63495" grpId="0" animBg="1"/>
      <p:bldP spid="63496" grpId="0" build="allAtOnce" animBg="1"/>
      <p:bldP spid="63497" grpId="0" animBg="1"/>
      <p:bldP spid="63498" grpId="0" animBg="1"/>
      <p:bldP spid="63499" grpId="0" animBg="1"/>
      <p:bldP spid="63500" grpId="0" animBg="1"/>
      <p:bldP spid="6350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kk-KZ" dirty="0" smtClean="0">
                <a:solidFill>
                  <a:srgbClr val="FF9900"/>
                </a:solidFill>
              </a:rPr>
              <a:t>Мұхитты пайдалану</a:t>
            </a:r>
            <a:endParaRPr lang="ru-RU" dirty="0" smtClean="0">
              <a:solidFill>
                <a:srgbClr val="FF9900"/>
              </a:solidFill>
            </a:endParaRPr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827584" y="1268760"/>
            <a:ext cx="7488832" cy="5184576"/>
            <a:chOff x="385" y="845"/>
            <a:chExt cx="4807" cy="2857"/>
          </a:xfrm>
        </p:grpSpPr>
        <p:sp>
          <p:nvSpPr>
            <p:cNvPr id="46085" name="Oval 4"/>
            <p:cNvSpPr>
              <a:spLocks noChangeArrowheads="1"/>
            </p:cNvSpPr>
            <p:nvPr/>
          </p:nvSpPr>
          <p:spPr bwMode="auto">
            <a:xfrm>
              <a:off x="2106" y="1706"/>
              <a:ext cx="1272" cy="1180"/>
            </a:xfrm>
            <a:prstGeom prst="ellipse">
              <a:avLst/>
            </a:prstGeom>
            <a:solidFill>
              <a:srgbClr val="0099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k-KZ" sz="3500" b="1" dirty="0" smtClean="0">
                  <a:solidFill>
                    <a:srgbClr val="000000"/>
                  </a:solidFill>
                  <a:latin typeface="Times New Roman" pitchFamily="18" charset="0"/>
                </a:rPr>
                <a:t>Мұхит</a:t>
              </a:r>
              <a:endParaRPr lang="ru-RU" sz="3500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86" name="Rectangle 5"/>
            <p:cNvSpPr>
              <a:spLocks noChangeArrowheads="1"/>
            </p:cNvSpPr>
            <p:nvPr/>
          </p:nvSpPr>
          <p:spPr bwMode="auto">
            <a:xfrm>
              <a:off x="2109" y="845"/>
              <a:ext cx="1315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87" name="Rectangle 6"/>
            <p:cNvSpPr>
              <a:spLocks noChangeArrowheads="1"/>
            </p:cNvSpPr>
            <p:nvPr/>
          </p:nvSpPr>
          <p:spPr bwMode="auto">
            <a:xfrm>
              <a:off x="3696" y="1661"/>
              <a:ext cx="1496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88" name="Rectangle 7"/>
            <p:cNvSpPr>
              <a:spLocks noChangeArrowheads="1"/>
            </p:cNvSpPr>
            <p:nvPr/>
          </p:nvSpPr>
          <p:spPr bwMode="auto">
            <a:xfrm>
              <a:off x="3696" y="2387"/>
              <a:ext cx="1496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89" name="Rectangle 8"/>
            <p:cNvSpPr>
              <a:spLocks noChangeArrowheads="1"/>
            </p:cNvSpPr>
            <p:nvPr/>
          </p:nvSpPr>
          <p:spPr bwMode="auto">
            <a:xfrm>
              <a:off x="2019" y="3203"/>
              <a:ext cx="1496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90" name="Rectangle 9"/>
            <p:cNvSpPr>
              <a:spLocks noChangeArrowheads="1"/>
            </p:cNvSpPr>
            <p:nvPr/>
          </p:nvSpPr>
          <p:spPr bwMode="auto">
            <a:xfrm>
              <a:off x="386" y="2387"/>
              <a:ext cx="1496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91" name="Rectangle 10"/>
            <p:cNvSpPr>
              <a:spLocks noChangeArrowheads="1"/>
            </p:cNvSpPr>
            <p:nvPr/>
          </p:nvSpPr>
          <p:spPr bwMode="auto">
            <a:xfrm>
              <a:off x="385" y="1616"/>
              <a:ext cx="1496" cy="499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6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6092" name="Line 11"/>
            <p:cNvSpPr>
              <a:spLocks noChangeShapeType="1"/>
            </p:cNvSpPr>
            <p:nvPr/>
          </p:nvSpPr>
          <p:spPr bwMode="auto">
            <a:xfrm flipV="1">
              <a:off x="2789" y="1344"/>
              <a:ext cx="0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3" name="Line 12"/>
            <p:cNvSpPr>
              <a:spLocks noChangeShapeType="1"/>
            </p:cNvSpPr>
            <p:nvPr/>
          </p:nvSpPr>
          <p:spPr bwMode="auto">
            <a:xfrm flipH="1">
              <a:off x="2775" y="2886"/>
              <a:ext cx="14" cy="3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4" name="Line 13"/>
            <p:cNvSpPr>
              <a:spLocks noChangeShapeType="1"/>
            </p:cNvSpPr>
            <p:nvPr/>
          </p:nvSpPr>
          <p:spPr bwMode="auto">
            <a:xfrm flipH="1">
              <a:off x="1882" y="2523"/>
              <a:ext cx="272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5" name="Line 14"/>
            <p:cNvSpPr>
              <a:spLocks noChangeShapeType="1"/>
            </p:cNvSpPr>
            <p:nvPr/>
          </p:nvSpPr>
          <p:spPr bwMode="auto">
            <a:xfrm flipH="1" flipV="1">
              <a:off x="1882" y="1842"/>
              <a:ext cx="318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6" name="Line 15"/>
            <p:cNvSpPr>
              <a:spLocks noChangeShapeType="1"/>
            </p:cNvSpPr>
            <p:nvPr/>
          </p:nvSpPr>
          <p:spPr bwMode="auto">
            <a:xfrm flipV="1">
              <a:off x="3334" y="1842"/>
              <a:ext cx="362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6097" name="Line 16"/>
            <p:cNvSpPr>
              <a:spLocks noChangeShapeType="1"/>
            </p:cNvSpPr>
            <p:nvPr/>
          </p:nvSpPr>
          <p:spPr bwMode="auto">
            <a:xfrm>
              <a:off x="3379" y="2478"/>
              <a:ext cx="317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7" name="Picture 2" descr="G:\МОИ   ФОТОГРАФИИ\РАЗНОЕ\картинки\Animal Cartoons\ANTN02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48680"/>
            <a:ext cx="187711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Мои документы\1111~1\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2204864"/>
            <a:ext cx="2430016" cy="18722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611560" y="4149080"/>
            <a:ext cx="813690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Тұңғыш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телефон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желісі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Еуропа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мен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Солтүстік Американы</a:t>
            </a:r>
            <a:r>
              <a:rPr lang="ru-RU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1955—1956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жылдары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байланыстырды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 1990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жылдардың басында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АҚШ —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Гавай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аралдары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—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Жапония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(11,5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мың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км)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ҚШ —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Батыс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Еуропа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арасында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(6,5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мың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км)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астындағы алғашқы екі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оптикалық желі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төселді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5616" y="548680"/>
            <a:ext cx="7632848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Дүниежүзілік мұхит түбі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телеграф пен телефон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байланысы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кеңінен пайдаланылады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pos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052736"/>
            <a:ext cx="4176464" cy="2448272"/>
          </a:xfrm>
          <a:prstGeom prst="rect">
            <a:avLst/>
          </a:prstGeom>
          <a:ln>
            <a:solidFill>
              <a:srgbClr val="0033CC"/>
            </a:solidFill>
          </a:ln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778098"/>
          </a:xfrm>
        </p:spPr>
        <p:txBody>
          <a:bodyPr/>
          <a:lstStyle/>
          <a:p>
            <a:r>
              <a:rPr lang="kk-KZ" dirty="0" smtClean="0"/>
              <a:t> Туризм</a:t>
            </a:r>
            <a:endParaRPr lang="ru-RU" dirty="0"/>
          </a:p>
        </p:txBody>
      </p:sp>
      <p:pic>
        <p:nvPicPr>
          <p:cNvPr id="12" name="Picture 7" descr="Загрязнение береговой ли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860032" y="3642406"/>
            <a:ext cx="3744416" cy="2450890"/>
          </a:xfrm>
          <a:prstGeom prst="rect">
            <a:avLst/>
          </a:prstGeom>
        </p:spPr>
      </p:pic>
      <p:pic>
        <p:nvPicPr>
          <p:cNvPr id="14" name="Picture 3" descr="C:\Documents and Settings\Admin\Мои документы\1111~1\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980728"/>
            <a:ext cx="3384376" cy="22502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4" descr="GORDI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573016"/>
            <a:ext cx="41044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0_170d9_c45da75b_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763"/>
            <a:ext cx="9144000" cy="6853237"/>
          </a:xfrm>
        </p:spPr>
      </p:pic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14313" y="1857375"/>
            <a:ext cx="1028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cs typeface="Times New Roman" pitchFamily="18" charset="0"/>
              </a:rPr>
              <a:t>.</a:t>
            </a:r>
            <a:endParaRPr lang="ru-RU" sz="2800" b="1" dirty="0">
              <a:cs typeface="Times New Roman" pitchFamily="18" charset="0"/>
            </a:endParaRPr>
          </a:p>
        </p:txBody>
      </p:sp>
      <p:pic>
        <p:nvPicPr>
          <p:cNvPr id="5" name="Picture 13" descr="1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9" y="548680"/>
            <a:ext cx="4248471" cy="3116262"/>
          </a:xfrm>
          <a:prstGeom prst="rect">
            <a:avLst/>
          </a:prstGeom>
          <a:noFill/>
        </p:spPr>
      </p:pic>
      <p:pic>
        <p:nvPicPr>
          <p:cNvPr id="6" name="Picture 13" descr="Добыча нефти на шельф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788024" y="3068960"/>
            <a:ext cx="4033335" cy="3226668"/>
          </a:xfrm>
          <a:prstGeom prst="rect">
            <a:avLst/>
          </a:prstGeom>
        </p:spPr>
      </p:pic>
      <p:pic>
        <p:nvPicPr>
          <p:cNvPr id="8" name="Picture 6" descr="E:\1111~1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04664"/>
            <a:ext cx="2862080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2" descr="C:\Users\Karlito\Desktop\images (29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717031"/>
            <a:ext cx="3888432" cy="2650795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WordArt 3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716463" y="620713"/>
            <a:ext cx="36036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35" name="WordArt 4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70075" y="1916113"/>
            <a:ext cx="325438" cy="715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7" name="Picture 1" descr="C:\Users\Karlito\Desktop\images (37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548680"/>
            <a:ext cx="3667212" cy="3024336"/>
          </a:xfrm>
          <a:prstGeom prst="rect">
            <a:avLst/>
          </a:prstGeom>
          <a:noFill/>
        </p:spPr>
      </p:pic>
      <p:pic>
        <p:nvPicPr>
          <p:cNvPr id="19458" name="Picture 2" descr="C:\Users\Karlito\Desktop\images (7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2420888"/>
            <a:ext cx="4233481" cy="3171024"/>
          </a:xfrm>
          <a:prstGeom prst="rect">
            <a:avLst/>
          </a:prstGeom>
          <a:noFill/>
        </p:spPr>
      </p:pic>
      <p:pic>
        <p:nvPicPr>
          <p:cNvPr id="19459" name="Picture 3" descr="C:\Users\Karlito\Desktop\images (91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717032"/>
            <a:ext cx="3672408" cy="2764904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b="1" smtClean="0">
                <a:solidFill>
                  <a:srgbClr val="00FF00"/>
                </a:solidFill>
              </a:rPr>
              <a:t>Проблеманың мәні…</a:t>
            </a:r>
          </a:p>
        </p:txBody>
      </p:sp>
      <p:pic>
        <p:nvPicPr>
          <p:cNvPr id="56324" name="Picture 8" descr="nature_670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557338"/>
            <a:ext cx="3384550" cy="2303462"/>
          </a:xfrm>
          <a:noFill/>
          <a:ln>
            <a:solidFill>
              <a:srgbClr val="0000FF"/>
            </a:solidFill>
          </a:ln>
        </p:spPr>
      </p:pic>
      <p:pic>
        <p:nvPicPr>
          <p:cNvPr id="354313" name="Picture 9" descr="23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9750" y="4076700"/>
            <a:ext cx="3384550" cy="2305050"/>
          </a:xfrm>
          <a:noFill/>
          <a:ln>
            <a:solidFill>
              <a:srgbClr val="0000FF"/>
            </a:solidFill>
          </a:ln>
        </p:spPr>
      </p:pic>
      <p:sp>
        <p:nvSpPr>
          <p:cNvPr id="354311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4067175" y="1484313"/>
            <a:ext cx="4826000" cy="4802187"/>
          </a:xfrm>
          <a:solidFill>
            <a:srgbClr val="FFFF00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400" b="1" dirty="0" err="1" smtClean="0">
                <a:latin typeface="Times New Roman" pitchFamily="18" charset="0"/>
              </a:rPr>
              <a:t>Мұхиттың тіршілік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үшін орны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зор</a:t>
            </a:r>
            <a:r>
              <a:rPr lang="ru-RU" altLang="en-US" sz="2400" b="1" dirty="0" smtClean="0">
                <a:latin typeface="Times New Roman" pitchFamily="18" charset="0"/>
              </a:rPr>
              <a:t>. </a:t>
            </a:r>
            <a:r>
              <a:rPr lang="ru-RU" altLang="en-US" sz="2400" b="1" dirty="0" err="1" smtClean="0">
                <a:latin typeface="Times New Roman" pitchFamily="18" charset="0"/>
              </a:rPr>
              <a:t>Соңғы кезде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мұхит түбінен минералды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ресурстар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өндірілуде, көлік жолы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көбеюде, биологиялық ресурстары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алынуда</a:t>
            </a:r>
            <a:endParaRPr lang="ru-RU" altLang="en-US" sz="24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altLang="en-US" sz="2400" b="1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altLang="en-US" sz="2400" b="1" u="sng" dirty="0" err="1" smtClean="0">
                <a:solidFill>
                  <a:srgbClr val="FF0066"/>
                </a:solidFill>
                <a:latin typeface="Times New Roman" pitchFamily="18" charset="0"/>
              </a:rPr>
              <a:t>Негізгі</a:t>
            </a:r>
            <a:r>
              <a:rPr lang="ru-RU" altLang="en-US" sz="2400" b="1" u="sng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ru-RU" altLang="en-US" sz="2400" b="1" u="sng" dirty="0" err="1" smtClean="0">
                <a:solidFill>
                  <a:srgbClr val="FF0066"/>
                </a:solidFill>
                <a:latin typeface="Times New Roman" pitchFamily="18" charset="0"/>
              </a:rPr>
              <a:t>проблемасы</a:t>
            </a:r>
            <a:r>
              <a:rPr lang="ru-RU" altLang="en-US" sz="2400" b="1" u="sng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жылына</a:t>
            </a:r>
            <a:r>
              <a:rPr lang="ru-RU" altLang="en-US" sz="2400" b="1" dirty="0" smtClean="0">
                <a:latin typeface="Times New Roman" pitchFamily="18" charset="0"/>
              </a:rPr>
              <a:t> 1 млн. </a:t>
            </a:r>
            <a:r>
              <a:rPr lang="ru-RU" altLang="en-US" sz="2400" b="1" dirty="0" err="1" smtClean="0">
                <a:latin typeface="Times New Roman" pitchFamily="18" charset="0"/>
              </a:rPr>
              <a:t>тоннадан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артық мұнай, ауыр</a:t>
            </a:r>
            <a:r>
              <a:rPr lang="ru-RU" altLang="en-US" sz="2400" b="1" dirty="0" smtClean="0">
                <a:latin typeface="Times New Roman" pitchFamily="18" charset="0"/>
              </a:rPr>
              <a:t> металл </a:t>
            </a:r>
            <a:r>
              <a:rPr lang="ru-RU" altLang="en-US" sz="2400" b="1" dirty="0" err="1" smtClean="0">
                <a:latin typeface="Times New Roman" pitchFamily="18" charset="0"/>
              </a:rPr>
              <a:t>қалдықтары</a:t>
            </a:r>
            <a:r>
              <a:rPr lang="ru-RU" altLang="en-US" sz="2400" b="1" dirty="0" smtClean="0">
                <a:latin typeface="Times New Roman" pitchFamily="18" charset="0"/>
              </a:rPr>
              <a:t>, </a:t>
            </a:r>
            <a:r>
              <a:rPr lang="ru-RU" altLang="en-US" sz="2400" b="1" dirty="0" err="1" smtClean="0">
                <a:latin typeface="Times New Roman" pitchFamily="18" charset="0"/>
              </a:rPr>
              <a:t>қалалардың </a:t>
            </a:r>
            <a:r>
              <a:rPr lang="ru-RU" altLang="en-US" sz="2400" b="1" dirty="0" smtClean="0">
                <a:latin typeface="Times New Roman" pitchFamily="18" charset="0"/>
              </a:rPr>
              <a:t>лас </a:t>
            </a:r>
            <a:r>
              <a:rPr lang="ru-RU" altLang="en-US" sz="2400" b="1" dirty="0" err="1" smtClean="0">
                <a:latin typeface="Times New Roman" pitchFamily="18" charset="0"/>
              </a:rPr>
              <a:t>сулары</a:t>
            </a:r>
            <a:r>
              <a:rPr lang="ru-RU" altLang="en-US" sz="2400" b="1" dirty="0" smtClean="0">
                <a:latin typeface="Times New Roman" pitchFamily="18" charset="0"/>
              </a:rPr>
              <a:t> </a:t>
            </a:r>
            <a:r>
              <a:rPr lang="ru-RU" altLang="en-US" sz="2400" b="1" dirty="0" err="1" smtClean="0">
                <a:latin typeface="Times New Roman" pitchFamily="18" charset="0"/>
              </a:rPr>
              <a:t>құйылып</a:t>
            </a:r>
            <a:r>
              <a:rPr lang="ru-RU" altLang="en-US" sz="2400" b="1" dirty="0" smtClean="0">
                <a:latin typeface="Times New Roman" pitchFamily="18" charset="0"/>
              </a:rPr>
              <a:t>, </a:t>
            </a:r>
            <a:r>
              <a:rPr lang="ru-RU" altLang="en-US" sz="2400" b="1" dirty="0" err="1" smtClean="0">
                <a:latin typeface="Times New Roman" pitchFamily="18" charset="0"/>
              </a:rPr>
              <a:t>жағалаулары қатты ластануда</a:t>
            </a:r>
            <a:r>
              <a:rPr lang="ru-RU" altLang="en-US" sz="2400" b="1" dirty="0" smtClean="0"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4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4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4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4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4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4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543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308" grpId="0"/>
      <p:bldP spid="3543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855968" cy="548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WordArt 8"/>
          <p:cNvSpPr>
            <a:spLocks noChangeArrowheads="1" noChangeShapeType="1" noTextEdit="1"/>
          </p:cNvSpPr>
          <p:nvPr/>
        </p:nvSpPr>
        <p:spPr bwMode="auto">
          <a:xfrm>
            <a:off x="971600" y="332656"/>
            <a:ext cx="7775575" cy="514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22"/>
              </a:avLst>
            </a:prstTxWarp>
          </a:bodyPr>
          <a:lstStyle/>
          <a:p>
            <a:pPr algn="ctr"/>
            <a:r>
              <a:rPr lang="ru-RU" kern="10" dirty="0" err="1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Менің географиялық зерттеулерім</a:t>
            </a:r>
            <a:endParaRPr lang="ru-RU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4356100" y="1341438"/>
            <a:ext cx="40322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Tx/>
              <a:buChar char="o"/>
            </a:pP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19462" name="AutoShape 1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95288" y="5805488"/>
            <a:ext cx="1042987" cy="1042987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32040" y="2636912"/>
            <a:ext cx="29523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Мұхит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суының ластануы және оны шешу жолдары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908720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Дүниежүзілік мұхит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ғаламдық проблемаға  айналып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отыр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0_170d9_c45da75b_L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4763"/>
            <a:ext cx="9144000" cy="6853237"/>
          </a:xfrm>
        </p:spPr>
      </p:pic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14313" y="1857375"/>
            <a:ext cx="1028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cs typeface="Times New Roman" pitchFamily="18" charset="0"/>
              </a:rPr>
              <a:t>.</a:t>
            </a:r>
            <a:endParaRPr lang="ru-RU" sz="2800" b="1" dirty="0">
              <a:cs typeface="Times New Roman" pitchFamily="18" charset="0"/>
            </a:endParaRPr>
          </a:p>
        </p:txBody>
      </p:sp>
      <p:pic>
        <p:nvPicPr>
          <p:cNvPr id="5" name="Picture 13" descr="1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9" y="548680"/>
            <a:ext cx="4248471" cy="3116262"/>
          </a:xfrm>
          <a:prstGeom prst="rect">
            <a:avLst/>
          </a:prstGeom>
          <a:noFill/>
        </p:spPr>
      </p:pic>
      <p:pic>
        <p:nvPicPr>
          <p:cNvPr id="6" name="Picture 13" descr="Добыча нефти на шельф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04048" y="3068960"/>
            <a:ext cx="3817311" cy="3240360"/>
          </a:xfrm>
          <a:prstGeom prst="rect">
            <a:avLst/>
          </a:prstGeom>
        </p:spPr>
      </p:pic>
      <p:pic>
        <p:nvPicPr>
          <p:cNvPr id="8" name="Picture 6" descr="E:\1111~1\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548680"/>
            <a:ext cx="3024336" cy="2448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2" descr="C:\Users\Karlito\Desktop\images (29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3717032"/>
            <a:ext cx="4176464" cy="2650795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14313" y="1857375"/>
            <a:ext cx="1028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cs typeface="Times New Roman" pitchFamily="18" charset="0"/>
              </a:rPr>
              <a:t>.</a:t>
            </a:r>
            <a:endParaRPr lang="ru-RU" sz="2800" b="1" dirty="0">
              <a:cs typeface="Times New Roman" pitchFamily="18" charset="0"/>
            </a:endParaRPr>
          </a:p>
        </p:txBody>
      </p:sp>
      <p:pic>
        <p:nvPicPr>
          <p:cNvPr id="59394" name="Picture 2" descr="C:\Users\2015\Desktop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5148064" cy="4122554"/>
          </a:xfrm>
          <a:prstGeom prst="rect">
            <a:avLst/>
          </a:prstGeom>
          <a:noFill/>
        </p:spPr>
      </p:pic>
      <p:pic>
        <p:nvPicPr>
          <p:cNvPr id="59395" name="Picture 3" descr="C:\Users\2015\Desktop\images (5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018631" y="3667125"/>
            <a:ext cx="3114675" cy="1466850"/>
          </a:xfrm>
          <a:prstGeom prst="rect">
            <a:avLst/>
          </a:prstGeom>
          <a:noFill/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4"/>
          <p:cNvSpPr txBox="1">
            <a:spLocks noChangeArrowheads="1"/>
          </p:cNvSpPr>
          <p:nvPr/>
        </p:nvSpPr>
        <p:spPr bwMode="auto">
          <a:xfrm>
            <a:off x="214313" y="1857375"/>
            <a:ext cx="1028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cs typeface="Times New Roman" pitchFamily="18" charset="0"/>
              </a:rPr>
              <a:t>.</a:t>
            </a:r>
            <a:endParaRPr lang="ru-RU" sz="2800" b="1" dirty="0">
              <a:cs typeface="Times New Roman" pitchFamily="18" charset="0"/>
            </a:endParaRPr>
          </a:p>
        </p:txBody>
      </p:sp>
      <p:pic>
        <p:nvPicPr>
          <p:cNvPr id="58370" name="Picture 2" descr="C:\Users\2015\Desktop\images (6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84784"/>
            <a:ext cx="7615678" cy="504056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99592" y="260648"/>
            <a:ext cx="7272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Мұхит суынан алынған пластик қалдықтары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pos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7544" y="1052736"/>
            <a:ext cx="4248472" cy="2448272"/>
          </a:xfrm>
          <a:prstGeom prst="rect">
            <a:avLst/>
          </a:prstGeom>
          <a:ln>
            <a:solidFill>
              <a:srgbClr val="0033CC"/>
            </a:solidFill>
          </a:ln>
        </p:spPr>
      </p:pic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06888" cy="778098"/>
          </a:xfrm>
        </p:spPr>
        <p:txBody>
          <a:bodyPr/>
          <a:lstStyle/>
          <a:p>
            <a:r>
              <a:rPr lang="kk-KZ" dirty="0" smtClean="0"/>
              <a:t> Туризм</a:t>
            </a:r>
            <a:endParaRPr lang="ru-RU" dirty="0"/>
          </a:p>
        </p:txBody>
      </p:sp>
      <p:pic>
        <p:nvPicPr>
          <p:cNvPr id="12" name="Picture 7" descr="Загрязнение береговой лин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3501008"/>
            <a:ext cx="3960440" cy="2592288"/>
          </a:xfrm>
          <a:prstGeom prst="rect">
            <a:avLst/>
          </a:prstGeom>
        </p:spPr>
      </p:pic>
      <p:pic>
        <p:nvPicPr>
          <p:cNvPr id="14" name="Picture 3" descr="C:\Documents and Settings\Admin\Мои документы\1111~1\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980728"/>
            <a:ext cx="3384376" cy="22502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4" descr="GORDI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573016"/>
            <a:ext cx="41044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экология касп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7259" y="1556792"/>
            <a:ext cx="7145141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548680"/>
            <a:ext cx="7128792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Мұнай тасымалдайтын кемелердің апатқа ұшырауы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8372" name="Текст 4"/>
          <p:cNvSpPr>
            <a:spLocks noGrp="1"/>
          </p:cNvSpPr>
          <p:nvPr>
            <p:ph type="body" idx="1"/>
          </p:nvPr>
        </p:nvSpPr>
        <p:spPr>
          <a:xfrm>
            <a:off x="457200" y="1570038"/>
            <a:ext cx="3657600" cy="658812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58374" name="Picture 5" descr="D:\даулет\Новая папка\0008-006-Zagrjaznenie-Mirovogo-okean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4663" y="692696"/>
            <a:ext cx="8345809" cy="5786437"/>
          </a:xfrm>
          <a:noFill/>
        </p:spPr>
      </p:pic>
      <p:sp>
        <p:nvSpPr>
          <p:cNvPr id="58373" name="Текст 5"/>
          <p:cNvSpPr>
            <a:spLocks noGrp="1"/>
          </p:cNvSpPr>
          <p:nvPr>
            <p:ph type="body" sz="quarter" idx="3"/>
          </p:nvPr>
        </p:nvSpPr>
        <p:spPr>
          <a:xfrm>
            <a:off x="4343400" y="1570038"/>
            <a:ext cx="3657600" cy="658812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58371" name="Содержимое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14313"/>
            <a:ext cx="864393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Кәріз  сулары</a:t>
            </a:r>
            <a:endParaRPr lang="ru-RU" sz="5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каспий тенізінде суга тусуге болмайд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285875"/>
            <a:ext cx="806450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7347" name="Picture 6" descr="D:\даулет\Новая папка\pacific-gyre-garbage-patch-los-angeles-river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357188"/>
            <a:ext cx="781685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3861048"/>
            <a:ext cx="8568952" cy="2802624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Мұнайлы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қабықша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бетінің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шағылыстыру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қабілетін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балансының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өзгеруіне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ғаламдық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ылғалды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құбылыстарына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Мұнайдың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жағалаудағы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экожүйелерді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жояды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Бұзылған экожүйелердің қалпына келуіне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 көп уақыт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942" y="-7105"/>
            <a:ext cx="9154941" cy="386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292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Солтүстік, Балтық, Кариб</a:t>
            </a:r>
            <a:r>
              <a:rPr lang="ru-RU" dirty="0" smtClean="0"/>
              <a:t>, </a:t>
            </a:r>
            <a:r>
              <a:rPr lang="ru-RU" b="1" dirty="0" err="1" smtClean="0">
                <a:solidFill>
                  <a:srgbClr val="FF0000"/>
                </a:solidFill>
              </a:rPr>
              <a:t>Жерорта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</a:rPr>
              <a:t>теңіз </a:t>
            </a:r>
            <a:r>
              <a:rPr lang="ru-RU" dirty="0" smtClean="0"/>
              <a:t>мен Парсы </a:t>
            </a:r>
            <a:r>
              <a:rPr lang="ru-RU" dirty="0" err="1" smtClean="0"/>
              <a:t>шығанағы жағалауы жатады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Ғалымдардың есептеуі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 </a:t>
            </a:r>
            <a:r>
              <a:rPr lang="ru-RU" dirty="0" err="1" smtClean="0"/>
              <a:t>жылына</a:t>
            </a:r>
            <a:r>
              <a:rPr lang="ru-RU" dirty="0" smtClean="0"/>
              <a:t> </a:t>
            </a:r>
            <a:r>
              <a:rPr lang="ru-RU" dirty="0" err="1" smtClean="0"/>
              <a:t>Дүниежүзілік мұхит суларына</a:t>
            </a:r>
            <a:r>
              <a:rPr lang="ru-RU" dirty="0" smtClean="0"/>
              <a:t> 1 </a:t>
            </a:r>
            <a:r>
              <a:rPr lang="ru-RU" dirty="0" err="1" smtClean="0"/>
              <a:t>мың </a:t>
            </a:r>
            <a:r>
              <a:rPr lang="ru-RU" dirty="0" smtClean="0"/>
              <a:t>м</a:t>
            </a:r>
            <a:r>
              <a:rPr lang="ru-RU" baseline="30000" dirty="0" smtClean="0"/>
              <a:t>3</a:t>
            </a:r>
            <a:r>
              <a:rPr lang="ru-RU" dirty="0" smtClean="0"/>
              <a:t>-ден </a:t>
            </a:r>
            <a:r>
              <a:rPr lang="ru-RU" dirty="0" err="1" smtClean="0"/>
              <a:t>артық әр түрлі дәрежеде ластанған сарқынды сулар</a:t>
            </a:r>
            <a:r>
              <a:rPr lang="ru-RU" dirty="0" smtClean="0"/>
              <a:t> </a:t>
            </a:r>
            <a:r>
              <a:rPr lang="ru-RU" dirty="0" err="1" smtClean="0"/>
              <a:t>құйылады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Лас </a:t>
            </a:r>
            <a:r>
              <a:rPr lang="ru-RU" dirty="0" err="1" smtClean="0"/>
              <a:t>суларды</a:t>
            </a:r>
            <a:r>
              <a:rPr lang="ru-RU" dirty="0" smtClean="0"/>
              <a:t> </a:t>
            </a:r>
            <a:r>
              <a:rPr lang="ru-RU" dirty="0" err="1" smtClean="0"/>
              <a:t>көп әкелетін өзендер қатарына </a:t>
            </a:r>
            <a:r>
              <a:rPr lang="ru-RU" dirty="0" smtClean="0"/>
              <a:t>— </a:t>
            </a:r>
            <a:r>
              <a:rPr lang="ru-RU" dirty="0" smtClean="0">
                <a:solidFill>
                  <a:srgbClr val="FF0000"/>
                </a:solidFill>
              </a:rPr>
              <a:t>Рейн, Дунай, Сена, Тибр, Миссисипи, Огайо, </a:t>
            </a:r>
            <a:r>
              <a:rPr lang="ru-RU" dirty="0" err="1" smtClean="0">
                <a:solidFill>
                  <a:srgbClr val="FF0000"/>
                </a:solidFill>
              </a:rPr>
              <a:t>Еділ</a:t>
            </a:r>
            <a:r>
              <a:rPr lang="ru-RU" dirty="0" smtClean="0">
                <a:solidFill>
                  <a:srgbClr val="FF0000"/>
                </a:solidFill>
              </a:rPr>
              <a:t>, Днепр, Днестр, Дон, </a:t>
            </a:r>
            <a:r>
              <a:rPr lang="ru-RU" dirty="0" err="1" smtClean="0">
                <a:solidFill>
                  <a:srgbClr val="FF0000"/>
                </a:solidFill>
              </a:rPr>
              <a:t>Ніл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және </a:t>
            </a:r>
            <a:r>
              <a:rPr lang="ru-RU" dirty="0" smtClean="0">
                <a:solidFill>
                  <a:srgbClr val="FF0000"/>
                </a:solidFill>
              </a:rPr>
              <a:t>Ганг </a:t>
            </a:r>
            <a:r>
              <a:rPr lang="ru-RU" dirty="0" err="1" smtClean="0"/>
              <a:t>өзендері жатады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0000"/>
                </a:solidFill>
              </a:rPr>
              <a:t>Мұнай өнімдерімен ластанған аудандар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852936"/>
            <a:ext cx="8085584" cy="352839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kk-KZ" sz="4000" dirty="0" smtClean="0"/>
              <a:t>1 м³ лас су</a:t>
            </a:r>
            <a:r>
              <a:rPr lang="en-US" sz="4000" dirty="0" smtClean="0"/>
              <a:t>=10 </a:t>
            </a:r>
            <a:r>
              <a:rPr lang="kk-KZ" sz="4000" dirty="0" smtClean="0"/>
              <a:t>м³ мұхит суын ластайды.</a:t>
            </a: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ru-RU" sz="3600" dirty="0" smtClean="0"/>
              <a:t> </a:t>
            </a:r>
            <a:r>
              <a:rPr lang="ru-RU" sz="3600" dirty="0" err="1" smtClean="0"/>
              <a:t>БҰҰ-ның теңіз құқы жөніндегі </a:t>
            </a:r>
            <a:r>
              <a:rPr lang="ru-RU" sz="3600" dirty="0" smtClean="0"/>
              <a:t>1982 </a:t>
            </a:r>
            <a:r>
              <a:rPr lang="ru-RU" sz="3600" dirty="0" err="1" smtClean="0"/>
              <a:t>жылы</a:t>
            </a:r>
            <a:r>
              <a:rPr lang="ru-RU" sz="3600" dirty="0" smtClean="0"/>
              <a:t> </a:t>
            </a:r>
            <a:r>
              <a:rPr lang="ru-RU" sz="3600" dirty="0" err="1" smtClean="0"/>
              <a:t>қабылдаған </a:t>
            </a:r>
            <a:r>
              <a:rPr lang="ru-RU" sz="3600" dirty="0" smtClean="0"/>
              <a:t>«</a:t>
            </a:r>
            <a:r>
              <a:rPr lang="ru-RU" sz="3600" dirty="0" err="1" smtClean="0"/>
              <a:t>Теңіздер хартиясы</a:t>
            </a:r>
            <a:r>
              <a:rPr lang="ru-RU" sz="3600" dirty="0" smtClean="0"/>
              <a:t>» </a:t>
            </a:r>
            <a:r>
              <a:rPr lang="ru-RU" sz="3600" dirty="0" err="1" smtClean="0"/>
              <a:t>деп</a:t>
            </a:r>
            <a:r>
              <a:rPr lang="ru-RU" sz="3600" dirty="0" smtClean="0"/>
              <a:t> </a:t>
            </a:r>
            <a:r>
              <a:rPr lang="ru-RU" sz="3600" dirty="0" err="1" smtClean="0"/>
              <a:t>аталған Конвенциясының маңызы өте зор</a:t>
            </a:r>
            <a:r>
              <a:rPr lang="ru-RU" sz="3600" dirty="0" smtClean="0"/>
              <a:t> 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pic>
        <p:nvPicPr>
          <p:cNvPr id="3" name="Рисунок 2" descr="http://pptonline.ru/upload/pptake.slide/41/57/53/file/convert/415753-006.jp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825" t="9171" r="50000" b="11287"/>
          <a:stretch>
            <a:fillRect/>
          </a:stretch>
        </p:blipFill>
        <p:spPr bwMode="auto">
          <a:xfrm>
            <a:off x="2987824" y="332656"/>
            <a:ext cx="2808312" cy="2435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b="1" smtClean="0">
                <a:solidFill>
                  <a:srgbClr val="00FF00"/>
                </a:solidFill>
              </a:rPr>
              <a:t>Шешу жолдары…</a:t>
            </a:r>
          </a:p>
        </p:txBody>
      </p:sp>
      <p:pic>
        <p:nvPicPr>
          <p:cNvPr id="196617" name="Picture 9" descr="Буровая платформа для добычи нефти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1600200"/>
            <a:ext cx="3816350" cy="2133600"/>
          </a:xfrm>
          <a:ln>
            <a:solidFill>
              <a:srgbClr val="0033CC"/>
            </a:solidFill>
          </a:ln>
        </p:spPr>
      </p:pic>
      <p:pic>
        <p:nvPicPr>
          <p:cNvPr id="59397" name="Picture 10" descr="pos1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98359" y="1600200"/>
            <a:ext cx="3585882" cy="2133600"/>
          </a:xfrm>
          <a:ln>
            <a:solidFill>
              <a:srgbClr val="0033CC"/>
            </a:solidFill>
          </a:ln>
        </p:spPr>
      </p:pic>
      <p:sp>
        <p:nvSpPr>
          <p:cNvPr id="59395" name="Rectangle 7"/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3886200"/>
            <a:ext cx="8207375" cy="2566988"/>
          </a:xfrm>
          <a:solidFill>
            <a:srgbClr val="CCFFFF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en-US" sz="3600" b="1" smtClean="0">
                <a:solidFill>
                  <a:srgbClr val="0000FF"/>
                </a:solidFill>
                <a:latin typeface="Times New Roman" pitchFamily="18" charset="0"/>
              </a:rPr>
              <a:t>Дүние жүзілік мұхит проблемасын шешетін бірден-бір жол –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altLang="en-US" sz="3600" b="1" smtClean="0">
                <a:solidFill>
                  <a:srgbClr val="C00000"/>
                </a:solidFill>
                <a:latin typeface="Times New Roman" pitchFamily="18" charset="0"/>
              </a:rPr>
              <a:t>ғылыми-техникалық революция (ҒТР)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66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оян Слат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60648"/>
            <a:ext cx="4630316" cy="2813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332656"/>
            <a:ext cx="22701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err="1" smtClean="0"/>
              <a:t>Боян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Слат</a:t>
            </a:r>
            <a:r>
              <a:rPr lang="ru-RU" sz="3600" b="1" dirty="0" smtClean="0"/>
              <a:t> </a:t>
            </a:r>
            <a:endParaRPr lang="ru-RU" sz="3600" dirty="0"/>
          </a:p>
        </p:txBody>
      </p:sp>
      <p:pic>
        <p:nvPicPr>
          <p:cNvPr id="6" name="Рисунок 5" descr="Боян Сла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2996952"/>
            <a:ext cx="6768752" cy="356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арта течений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08213" y="2674938"/>
            <a:ext cx="6135511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Ластанған аймақтар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Боян и мусор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Морской мусор из пластика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7200800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:\карлыға\Desktop\мой документы\Изображение\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844824"/>
            <a:ext cx="2420112" cy="296265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Жак Кусто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13034" r="3587" b="14400"/>
          <a:stretch>
            <a:fillRect/>
          </a:stretch>
        </p:blipFill>
        <p:spPr bwMode="auto">
          <a:xfrm>
            <a:off x="5003800" y="1412875"/>
            <a:ext cx="3997325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228600" y="1905000"/>
            <a:ext cx="1439863" cy="1412875"/>
            <a:chOff x="295" y="164"/>
            <a:chExt cx="1134" cy="1089"/>
          </a:xfrm>
        </p:grpSpPr>
        <p:pic>
          <p:nvPicPr>
            <p:cNvPr id="5149" name="Picture 35" descr="j043388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0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395536" y="4581128"/>
            <a:ext cx="1439863" cy="1412875"/>
            <a:chOff x="295" y="164"/>
            <a:chExt cx="1134" cy="1089"/>
          </a:xfrm>
        </p:grpSpPr>
        <p:pic>
          <p:nvPicPr>
            <p:cNvPr id="5147" name="Picture 35" descr="j043388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8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2971800" y="4191000"/>
            <a:ext cx="1439863" cy="1412875"/>
            <a:chOff x="295" y="164"/>
            <a:chExt cx="1134" cy="1089"/>
          </a:xfrm>
        </p:grpSpPr>
        <p:pic>
          <p:nvPicPr>
            <p:cNvPr id="5143" name="Picture 35" descr="j043388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4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4876800" y="5181600"/>
            <a:ext cx="1439863" cy="1412875"/>
            <a:chOff x="295" y="164"/>
            <a:chExt cx="1134" cy="1089"/>
          </a:xfrm>
        </p:grpSpPr>
        <p:pic>
          <p:nvPicPr>
            <p:cNvPr id="5141" name="Picture 35" descr="j043388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2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990600" y="188641"/>
            <a:ext cx="2514600" cy="1259160"/>
          </a:xfrm>
          <a:prstGeom prst="wedgeEllipseCallout">
            <a:avLst>
              <a:gd name="adj1" fmla="val -55556"/>
              <a:gd name="adj2" fmla="val 100523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400" b="1" dirty="0" smtClean="0">
                <a:solidFill>
                  <a:srgbClr val="FFFF00"/>
                </a:solidFill>
                <a:latin typeface="Times New Roman" pitchFamily="18" charset="0"/>
              </a:rPr>
              <a:t>Дүние жүзілік мұхиттың тіршілік үшін маңызы қандай?</a:t>
            </a:r>
            <a:endParaRPr lang="ru-RU" sz="14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0507" name="AutoShape 27"/>
          <p:cNvSpPr>
            <a:spLocks noChangeArrowheads="1"/>
          </p:cNvSpPr>
          <p:nvPr/>
        </p:nvSpPr>
        <p:spPr bwMode="auto">
          <a:xfrm>
            <a:off x="4267200" y="2362200"/>
            <a:ext cx="2133600" cy="1447800"/>
          </a:xfrm>
          <a:prstGeom prst="wedgeEllipseCallout">
            <a:avLst>
              <a:gd name="adj1" fmla="val -65625"/>
              <a:gd name="adj2" fmla="val 137981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</a:rPr>
              <a:t>Мұнай өнімдерімен ластанған аудандар?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20509" name="AutoShape 29"/>
          <p:cNvSpPr>
            <a:spLocks noChangeArrowheads="1"/>
          </p:cNvSpPr>
          <p:nvPr/>
        </p:nvSpPr>
        <p:spPr bwMode="auto">
          <a:xfrm rot="835850">
            <a:off x="6254750" y="4140200"/>
            <a:ext cx="2481263" cy="1651000"/>
          </a:xfrm>
          <a:prstGeom prst="wedgeEllipseCallout">
            <a:avLst>
              <a:gd name="adj1" fmla="val -55106"/>
              <a:gd name="adj2" fmla="val 100912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</a:rPr>
              <a:t>Дүниежүзілік мұхит проблемасын шешу жолдары</a:t>
            </a:r>
            <a:endParaRPr lang="ru-RU" sz="1600" b="1" dirty="0">
              <a:solidFill>
                <a:srgbClr val="FFFF00"/>
              </a:solidFill>
            </a:endParaRPr>
          </a:p>
        </p:txBody>
      </p: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2438400" y="2286000"/>
            <a:ext cx="1439863" cy="1412875"/>
            <a:chOff x="295" y="164"/>
            <a:chExt cx="1134" cy="1089"/>
          </a:xfrm>
        </p:grpSpPr>
        <p:pic>
          <p:nvPicPr>
            <p:cNvPr id="5139" name="Picture 35" descr="j043388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5" y="164"/>
              <a:ext cx="1089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0" name="Text Box 36"/>
            <p:cNvSpPr txBox="1">
              <a:spLocks noChangeArrowheads="1"/>
            </p:cNvSpPr>
            <p:nvPr/>
          </p:nvSpPr>
          <p:spPr bwMode="auto">
            <a:xfrm>
              <a:off x="703" y="482"/>
              <a:ext cx="726" cy="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ru-RU"/>
            </a:p>
          </p:txBody>
        </p:sp>
      </p:grpSp>
      <p:sp>
        <p:nvSpPr>
          <p:cNvPr id="20513" name="AutoShape 33"/>
          <p:cNvSpPr>
            <a:spLocks noChangeArrowheads="1"/>
          </p:cNvSpPr>
          <p:nvPr/>
        </p:nvSpPr>
        <p:spPr bwMode="auto">
          <a:xfrm>
            <a:off x="827584" y="3356992"/>
            <a:ext cx="2547937" cy="1257672"/>
          </a:xfrm>
          <a:prstGeom prst="wedgeEllipseCallout">
            <a:avLst>
              <a:gd name="adj1" fmla="val -53972"/>
              <a:gd name="adj2" fmla="val 95000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</a:rPr>
              <a:t>Дүниежүзілік мұхит суларын ластаушы факторлар?</a:t>
            </a:r>
            <a:endParaRPr lang="ru-RU" sz="1600" b="1" dirty="0">
              <a:solidFill>
                <a:srgbClr val="FFFF00"/>
              </a:solidFill>
            </a:endParaRPr>
          </a:p>
        </p:txBody>
      </p:sp>
      <p:sp>
        <p:nvSpPr>
          <p:cNvPr id="20514" name="AutoShape 34"/>
          <p:cNvSpPr>
            <a:spLocks noChangeArrowheads="1"/>
          </p:cNvSpPr>
          <p:nvPr/>
        </p:nvSpPr>
        <p:spPr bwMode="auto">
          <a:xfrm>
            <a:off x="3276600" y="914400"/>
            <a:ext cx="2133600" cy="1295400"/>
          </a:xfrm>
          <a:prstGeom prst="wedgeEllipseCallout">
            <a:avLst>
              <a:gd name="adj1" fmla="val -40699"/>
              <a:gd name="adj2" fmla="val 96944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</a:rPr>
              <a:t>Дүниежүзілік мұхиттағы ең лас аудан?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20515" name="Rectangle 35"/>
          <p:cNvSpPr>
            <a:spLocks noGrp="1" noChangeArrowheads="1"/>
          </p:cNvSpPr>
          <p:nvPr>
            <p:ph type="title"/>
          </p:nvPr>
        </p:nvSpPr>
        <p:spPr>
          <a:xfrm>
            <a:off x="6172200" y="6294438"/>
            <a:ext cx="3124200" cy="48736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kk-KZ" sz="1000" dirty="0">
                <a:solidFill>
                  <a:srgbClr val="FF3300"/>
                </a:solidFill>
                <a:latin typeface="Times New Roman" pitchFamily="18" charset="0"/>
              </a:rPr>
              <a:t>Ескерту:</a:t>
            </a:r>
            <a:r>
              <a:rPr lang="kk-KZ" sz="1000" dirty="0">
                <a:latin typeface="Times New Roman" pitchFamily="18" charset="0"/>
              </a:rPr>
              <a:t> Слайдтың көрсетілуі барысында әрбір доп үш реттен тышқан көмегімен шертіледі. 1-ші сұрақ пайда болады, 2-ші сұрақ жойылады, 3-ші доп қақпаға енеді.</a:t>
            </a:r>
            <a:endParaRPr lang="ru-RU" sz="1000" dirty="0">
              <a:latin typeface="Times New Roman" pitchFamily="18" charset="0"/>
            </a:endParaRPr>
          </a:p>
        </p:txBody>
      </p:sp>
      <p:graphicFrame>
        <p:nvGraphicFramePr>
          <p:cNvPr id="28" name="Схема 27"/>
          <p:cNvGraphicFramePr/>
          <p:nvPr/>
        </p:nvGraphicFramePr>
        <p:xfrm>
          <a:off x="4000496" y="214290"/>
          <a:ext cx="5143504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2" name="AutoShape 29"/>
          <p:cNvSpPr>
            <a:spLocks noChangeArrowheads="1"/>
          </p:cNvSpPr>
          <p:nvPr/>
        </p:nvSpPr>
        <p:spPr bwMode="auto">
          <a:xfrm>
            <a:off x="4214813" y="4000500"/>
            <a:ext cx="2362200" cy="1219200"/>
          </a:xfrm>
          <a:prstGeom prst="wedgeEllipseCallout">
            <a:avLst>
              <a:gd name="adj1" fmla="val -55106"/>
              <a:gd name="adj2" fmla="val 100912"/>
            </a:avLst>
          </a:prstGeom>
          <a:gradFill rotWithShape="1">
            <a:gsLst>
              <a:gs pos="0">
                <a:schemeClr val="folHlink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</a:rPr>
              <a:t>Лас суларды көп әкелетін өзендер?</a:t>
            </a:r>
            <a:endParaRPr lang="ru-RU" sz="1600" b="1" dirty="0">
              <a:solidFill>
                <a:srgbClr val="FFFF00"/>
              </a:solidFill>
            </a:endParaRPr>
          </a:p>
        </p:txBody>
      </p:sp>
      <p:pic>
        <p:nvPicPr>
          <p:cNvPr id="34" name="Picture 35" descr="j043388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13" y="5445125"/>
            <a:ext cx="1382712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 -9.62072E-7 L 0.42118 -0.3968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-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-7.40741E-7 L 0.58333 0.02222 " pathEditMode="relative" ptsTypes="AA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1" dur="2000"/>
                                        <p:tgtEl>
                                          <p:spTgt spid="20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0.45 0.07778 " pathEditMode="relative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03704E-6 L 0.625 -0.2111 " pathEditMode="relative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2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71" dur="2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35 -0.28888 " pathEditMode="relative" ptsTypes="AA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6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9.25926E-6 L 0.14166 -0.38888 " pathEditMode="relative" ptsTypes="AA">
                                      <p:cBhvr>
                                        <p:cTn id="9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0504" grpId="0" animBg="1"/>
      <p:bldP spid="20504" grpId="1" animBg="1"/>
      <p:bldP spid="20507" grpId="0" animBg="1"/>
      <p:bldP spid="20507" grpId="1" animBg="1"/>
      <p:bldP spid="20509" grpId="0" animBg="1"/>
      <p:bldP spid="20509" grpId="1" animBg="1"/>
      <p:bldP spid="20513" grpId="0" animBg="1"/>
      <p:bldP spid="20513" grpId="1" animBg="1"/>
      <p:bldP spid="20514" grpId="0" animBg="1"/>
      <p:bldP spid="20514" grpId="1" animBg="1"/>
      <p:bldP spid="32" grpId="0" animBg="1"/>
      <p:bldP spid="3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238875" y="4437063"/>
            <a:ext cx="2689225" cy="242093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 м ³ лас су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неше  м ³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мұхит суын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ластайды ?</a:t>
            </a: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3348038" y="4508500"/>
            <a:ext cx="2833687" cy="2376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Дүниежүзілік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мұхитқа неше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тонна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мұнай құйылуда?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4579938"/>
            <a:ext cx="3121025" cy="22780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“Теңіздер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хартиясы” қашан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қабылданды?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156325" y="2278063"/>
            <a:ext cx="2689225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ұхит суларының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ластануы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қандай ғаламдық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проблемаларды </a:t>
            </a:r>
          </a:p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туғызуы мүмкін?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68313" y="2349500"/>
            <a:ext cx="2520950" cy="18716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b="1" dirty="0" smtClean="0">
                <a:latin typeface="Tahoma" pitchFamily="34" charset="0"/>
              </a:rPr>
              <a:t>Теңіз </a:t>
            </a:r>
          </a:p>
          <a:p>
            <a:pPr algn="ctr"/>
            <a:r>
              <a:rPr lang="kk-KZ" b="1" dirty="0" smtClean="0">
                <a:latin typeface="Tahoma" pitchFamily="34" charset="0"/>
              </a:rPr>
              <a:t>шаруашылығы</a:t>
            </a:r>
          </a:p>
          <a:p>
            <a:pPr algn="ctr"/>
            <a:r>
              <a:rPr lang="kk-KZ" b="1" dirty="0" smtClean="0">
                <a:latin typeface="Tahoma" pitchFamily="34" charset="0"/>
              </a:rPr>
              <a:t> дегеніміз не? </a:t>
            </a:r>
            <a:endParaRPr lang="ru-RU" b="1" dirty="0">
              <a:latin typeface="Tahoma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156176" y="1988840"/>
            <a:ext cx="2771775" cy="2520950"/>
            <a:chOff x="521" y="935"/>
            <a:chExt cx="1406" cy="1180"/>
          </a:xfrm>
          <a:solidFill>
            <a:srgbClr val="00B0F0"/>
          </a:solidFill>
        </p:grpSpPr>
        <p:sp>
          <p:nvSpPr>
            <p:cNvPr id="11290" name="Rectangle 8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6600">
                  <a:latin typeface="Tahoma" pitchFamily="34" charset="0"/>
                </a:rPr>
                <a:t>3</a:t>
              </a:r>
              <a:endParaRPr lang="ru-RU" sz="6600">
                <a:latin typeface="Tahoma" pitchFamily="34" charset="0"/>
              </a:endParaRPr>
            </a:p>
          </p:txBody>
        </p:sp>
        <p:sp>
          <p:nvSpPr>
            <p:cNvPr id="11291" name="AutoShape 9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323528" y="4653136"/>
            <a:ext cx="3024336" cy="2204864"/>
            <a:chOff x="521" y="935"/>
            <a:chExt cx="1406" cy="1180"/>
          </a:xfrm>
          <a:solidFill>
            <a:srgbClr val="00B050"/>
          </a:solidFill>
        </p:grpSpPr>
        <p:sp>
          <p:nvSpPr>
            <p:cNvPr id="11288" name="Rectangle 11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6600">
                  <a:latin typeface="Tahoma" pitchFamily="34" charset="0"/>
                </a:rPr>
                <a:t>4</a:t>
              </a:r>
              <a:endParaRPr lang="ru-RU" sz="6600">
                <a:latin typeface="Tahoma" pitchFamily="34" charset="0"/>
              </a:endParaRPr>
            </a:p>
          </p:txBody>
        </p:sp>
        <p:sp>
          <p:nvSpPr>
            <p:cNvPr id="11289" name="AutoShape 12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419872" y="4653136"/>
            <a:ext cx="2808287" cy="2204864"/>
            <a:chOff x="521" y="935"/>
            <a:chExt cx="1406" cy="1180"/>
          </a:xfrm>
        </p:grpSpPr>
        <p:sp>
          <p:nvSpPr>
            <p:cNvPr id="11286" name="Rectangle 14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endParaRPr lang="kk-KZ" sz="1000" dirty="0">
                <a:latin typeface="Tahoma" pitchFamily="34" charset="0"/>
              </a:endParaRPr>
            </a:p>
            <a:p>
              <a:pPr algn="ctr"/>
              <a:r>
                <a:rPr lang="kk-KZ" sz="6600" dirty="0">
                  <a:latin typeface="Tahoma" pitchFamily="34" charset="0"/>
                </a:rPr>
                <a:t>5</a:t>
              </a:r>
              <a:endParaRPr lang="ru-RU" sz="6600" dirty="0">
                <a:latin typeface="Tahoma" pitchFamily="34" charset="0"/>
              </a:endParaRPr>
            </a:p>
          </p:txBody>
        </p:sp>
        <p:sp>
          <p:nvSpPr>
            <p:cNvPr id="11287" name="AutoShape 15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443663" y="4509120"/>
            <a:ext cx="2700337" cy="2348880"/>
            <a:chOff x="521" y="935"/>
            <a:chExt cx="1406" cy="1180"/>
          </a:xfrm>
          <a:solidFill>
            <a:srgbClr val="7030A0"/>
          </a:solidFill>
        </p:grpSpPr>
        <p:sp>
          <p:nvSpPr>
            <p:cNvPr id="11284" name="Rectangle 17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6600">
                  <a:latin typeface="Tahoma" pitchFamily="34" charset="0"/>
                </a:rPr>
                <a:t>6</a:t>
              </a:r>
              <a:endParaRPr lang="ru-RU" sz="6600">
                <a:latin typeface="Tahoma" pitchFamily="34" charset="0"/>
              </a:endParaRPr>
            </a:p>
          </p:txBody>
        </p:sp>
        <p:sp>
          <p:nvSpPr>
            <p:cNvPr id="11285" name="AutoShape 18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251520" y="1988840"/>
            <a:ext cx="2951162" cy="2520950"/>
            <a:chOff x="521" y="935"/>
            <a:chExt cx="1406" cy="1180"/>
          </a:xfrm>
          <a:solidFill>
            <a:srgbClr val="FF0000"/>
          </a:solidFill>
        </p:grpSpPr>
        <p:sp>
          <p:nvSpPr>
            <p:cNvPr id="11282" name="Rectangle 20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7200">
                  <a:latin typeface="Tahoma" pitchFamily="34" charset="0"/>
                </a:rPr>
                <a:t>1</a:t>
              </a:r>
              <a:endParaRPr lang="ru-RU" sz="7200">
                <a:latin typeface="Tahoma" pitchFamily="34" charset="0"/>
              </a:endParaRPr>
            </a:p>
          </p:txBody>
        </p:sp>
        <p:sp>
          <p:nvSpPr>
            <p:cNvPr id="11283" name="AutoShape 21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6" name="Rectangle 22"/>
          <p:cNvSpPr>
            <a:spLocks noChangeArrowheads="1"/>
          </p:cNvSpPr>
          <p:nvPr/>
        </p:nvSpPr>
        <p:spPr bwMode="auto">
          <a:xfrm>
            <a:off x="3492500" y="2349500"/>
            <a:ext cx="2376488" cy="20161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Дүниежүзілік  мұхитқа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шыға алмайтын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елдер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мұхит суын ластауға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қатысуы мүмкін бе?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 dirty="0">
              <a:latin typeface="Tahoma" pitchFamily="34" charset="0"/>
            </a:endParaRPr>
          </a:p>
        </p:txBody>
      </p: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3275856" y="1988840"/>
            <a:ext cx="2808288" cy="2520950"/>
            <a:chOff x="521" y="935"/>
            <a:chExt cx="1406" cy="1180"/>
          </a:xfrm>
          <a:solidFill>
            <a:srgbClr val="FFFF00"/>
          </a:solidFill>
        </p:grpSpPr>
        <p:sp>
          <p:nvSpPr>
            <p:cNvPr id="11280" name="Rectangle 24"/>
            <p:cNvSpPr>
              <a:spLocks noChangeArrowheads="1"/>
            </p:cNvSpPr>
            <p:nvPr/>
          </p:nvSpPr>
          <p:spPr bwMode="auto">
            <a:xfrm>
              <a:off x="521" y="935"/>
              <a:ext cx="1406" cy="118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k-KZ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endParaRPr lang="kk-KZ" sz="1000">
                <a:latin typeface="Tahoma" pitchFamily="34" charset="0"/>
              </a:endParaRPr>
            </a:p>
            <a:p>
              <a:pPr algn="ctr"/>
              <a:r>
                <a:rPr lang="kk-KZ" sz="6600">
                  <a:latin typeface="Tahoma" pitchFamily="34" charset="0"/>
                </a:rPr>
                <a:t>2</a:t>
              </a:r>
              <a:endParaRPr lang="ru-RU" sz="6600">
                <a:latin typeface="Tahoma" pitchFamily="34" charset="0"/>
              </a:endParaRPr>
            </a:p>
          </p:txBody>
        </p:sp>
        <p:sp>
          <p:nvSpPr>
            <p:cNvPr id="11281" name="AutoShape 25"/>
            <p:cNvSpPr>
              <a:spLocks noChangeArrowheads="1"/>
            </p:cNvSpPr>
            <p:nvPr/>
          </p:nvSpPr>
          <p:spPr bwMode="auto">
            <a:xfrm rot="10800000">
              <a:off x="521" y="935"/>
              <a:ext cx="1406" cy="590"/>
            </a:xfrm>
            <a:prstGeom prst="triangle">
              <a:avLst>
                <a:gd name="adj" fmla="val 49963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8" name="WordArt 26"/>
          <p:cNvSpPr>
            <a:spLocks noChangeArrowheads="1" noChangeShapeType="1" noTextEdit="1"/>
          </p:cNvSpPr>
          <p:nvPr/>
        </p:nvSpPr>
        <p:spPr bwMode="auto">
          <a:xfrm>
            <a:off x="827088" y="44450"/>
            <a:ext cx="7416800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Кубизм</a:t>
            </a:r>
          </a:p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стратегиясы</a:t>
            </a:r>
          </a:p>
        </p:txBody>
      </p:sp>
      <p:sp>
        <p:nvSpPr>
          <p:cNvPr id="11279" name="Text Box 27"/>
          <p:cNvSpPr txBox="1">
            <a:spLocks noChangeArrowheads="1"/>
          </p:cNvSpPr>
          <p:nvPr/>
        </p:nvSpPr>
        <p:spPr bwMode="auto">
          <a:xfrm>
            <a:off x="827088" y="1479550"/>
            <a:ext cx="770572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600" dirty="0">
                <a:latin typeface="Times New Roman" pitchFamily="18" charset="0"/>
              </a:rPr>
              <a:t>Шарты: кубикті айналдырып, түскен </a:t>
            </a:r>
            <a:r>
              <a:rPr lang="kk-KZ" sz="1600" dirty="0" smtClean="0">
                <a:latin typeface="Times New Roman" pitchFamily="18" charset="0"/>
              </a:rPr>
              <a:t>түсіне  </a:t>
            </a:r>
            <a:r>
              <a:rPr lang="kk-KZ" sz="1600" dirty="0">
                <a:latin typeface="Times New Roman" pitchFamily="18" charset="0"/>
              </a:rPr>
              <a:t>қарай интерактивті тақтада, қалташалардағы сұрақтарға жауап береміз</a:t>
            </a:r>
            <a:endParaRPr lang="ru-RU" sz="1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WordArt 36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716463" y="620713"/>
            <a:ext cx="360362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5135" name="WordArt 42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870075" y="1916113"/>
            <a:ext cx="325438" cy="715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1600" y="692696"/>
            <a:ext cx="727280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endParaRPr lang="ru-RU" sz="2800" b="1" dirty="0" smtClean="0">
              <a:solidFill>
                <a:srgbClr val="FFFF00"/>
              </a:solidFill>
            </a:endParaRPr>
          </a:p>
          <a:p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endParaRPr lang="ru-RU" dirty="0" smtClean="0">
              <a:solidFill>
                <a:srgbClr val="FFFF00"/>
              </a:solidFill>
            </a:endParaRP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827088" y="0"/>
            <a:ext cx="7561262" cy="1196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Сандар</a:t>
            </a:r>
            <a:r>
              <a:rPr lang="ru-RU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 </a:t>
            </a:r>
            <a:r>
              <a:rPr lang="ru-RU" sz="36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latin typeface="Times New Roman"/>
                <a:cs typeface="Times New Roman"/>
              </a:rPr>
              <a:t>сөйлейді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412776"/>
            <a:ext cx="59046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1843 жыл</a:t>
            </a:r>
          </a:p>
          <a:p>
            <a:r>
              <a:rPr lang="kk-KZ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1858 жыл</a:t>
            </a:r>
          </a:p>
          <a:p>
            <a:r>
              <a:rPr lang="kk-KZ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1955-1956 </a:t>
            </a:r>
          </a:p>
          <a:p>
            <a:r>
              <a:rPr lang="kk-KZ" sz="5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1990 жыл </a:t>
            </a:r>
          </a:p>
          <a:p>
            <a:r>
              <a:rPr lang="kk-KZ" sz="5400" b="1" dirty="0" smtClean="0">
                <a:solidFill>
                  <a:srgbClr val="FFFF00"/>
                </a:solidFill>
              </a:rPr>
              <a:t>1982 жыл</a:t>
            </a:r>
            <a:endParaRPr lang="ru-RU" sz="5400" b="1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9" descr="Картинка 76 из 29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WordArt 5"/>
          <p:cNvSpPr>
            <a:spLocks noChangeArrowheads="1" noChangeShapeType="1" noTextEdit="1"/>
          </p:cNvSpPr>
          <p:nvPr/>
        </p:nvSpPr>
        <p:spPr bwMode="auto">
          <a:xfrm>
            <a:off x="2915816" y="692696"/>
            <a:ext cx="360045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 dirty="0" err="1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Үйге тапсырма</a:t>
            </a:r>
            <a:r>
              <a:rPr lang="ru-RU" sz="20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1844824"/>
            <a:ext cx="4992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dirty="0" smtClean="0"/>
              <a:t>§ 60 оқу, мазмұнын айту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Rot="1" noChangeArrowheads="1"/>
          </p:cNvSpPr>
          <p:nvPr/>
        </p:nvSpPr>
        <p:spPr bwMode="auto">
          <a:xfrm>
            <a:off x="301625" y="404664"/>
            <a:ext cx="8842375" cy="895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kk-KZ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r>
              <a:rPr lang="kk-KZ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/>
            </a:r>
            <a:br>
              <a:rPr lang="kk-KZ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kk-KZ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“Сабақты қорытындылау”</a:t>
            </a:r>
            <a:endParaRPr lang="ru-RU" sz="60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1621" name="Rectangle 5"/>
          <p:cNvSpPr>
            <a:spLocks noRot="1" noChangeArrowheads="1"/>
          </p:cNvSpPr>
          <p:nvPr/>
        </p:nvSpPr>
        <p:spPr bwMode="auto">
          <a:xfrm>
            <a:off x="301625" y="1958975"/>
            <a:ext cx="8231188" cy="463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057400" lvl="4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k-KZ" sz="37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Бәрекелді балалар,</a:t>
            </a:r>
          </a:p>
          <a:p>
            <a:pPr marL="2057400" lvl="4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k-KZ" sz="37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Бәріңеде </a:t>
            </a:r>
            <a:r>
              <a:rPr lang="kk-KZ" sz="3700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жақсы баға бар.</a:t>
            </a:r>
          </a:p>
          <a:p>
            <a:pPr marL="2057400" lvl="4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k-KZ" sz="3700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Азамат боп өсіңдер,</a:t>
            </a:r>
          </a:p>
          <a:p>
            <a:pPr marL="2057400" lvl="4" indent="-2286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r>
              <a:rPr lang="kk-KZ" sz="3700" dirty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Ел қадірін </a:t>
            </a:r>
            <a:r>
              <a:rPr lang="kk-KZ" sz="37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бағалар!</a:t>
            </a:r>
            <a:endParaRPr lang="kk-KZ" sz="3700" dirty="0">
              <a:solidFill>
                <a:srgbClr val="66FF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468313" y="1125538"/>
            <a:ext cx="8280400" cy="5027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50000"/>
              </a:spcBef>
              <a:buFontTx/>
              <a:buChar char="•"/>
            </a:pPr>
            <a:endParaRPr lang="kk-KZ" sz="1600" baseline="30000" dirty="0">
              <a:solidFill>
                <a:schemeClr val="bg2"/>
              </a:solidFill>
              <a:latin typeface="Times New Roman" pitchFamily="18" charset="0"/>
            </a:endParaRPr>
          </a:p>
          <a:p>
            <a:pPr marL="342900" indent="-342900" algn="ctr">
              <a:spcBef>
                <a:spcPct val="50000"/>
              </a:spcBef>
            </a:pPr>
            <a:endParaRPr lang="ru-RU" sz="1600" baseline="300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611560" y="620688"/>
          <a:ext cx="7732366" cy="5975490"/>
        </p:xfrm>
        <a:graphic>
          <a:graphicData uri="http://schemas.openxmlformats.org/presentationml/2006/ole">
            <p:oleObj spid="_x0000_s7169" name="Слайд" r:id="rId3" imgW="4570551" imgH="3427315" progId="PowerPoint.Slide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5304" y="1785926"/>
            <a:ext cx="8818696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</a:rPr>
              <a:t>Назарларыңызға рахмет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34819" name="Picture 4" descr="GORDI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187624" y="1124744"/>
            <a:ext cx="7100267" cy="2492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ru-RU" sz="4800" i="1" kern="10" dirty="0">
              <a:ln w="9525">
                <a:noFill/>
                <a:round/>
                <a:headEnd/>
                <a:tailEnd/>
              </a:ln>
              <a:solidFill>
                <a:srgbClr val="FF0066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5400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Назарларыңызға</a:t>
            </a:r>
            <a:r>
              <a:rPr lang="ru-RU" sz="5400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>
              <a:defRPr/>
            </a:pPr>
            <a:r>
              <a:rPr lang="ru-RU" sz="5400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рахмет</a:t>
            </a:r>
            <a:r>
              <a:rPr lang="ru-RU" sz="5400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66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  <a:endParaRPr lang="ru-RU" sz="5400" i="1" kern="10" dirty="0">
              <a:ln w="9525">
                <a:noFill/>
                <a:round/>
                <a:headEnd/>
                <a:tailEnd/>
              </a:ln>
              <a:solidFill>
                <a:srgbClr val="FF0066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1044</TotalTime>
  <Words>635</Words>
  <Application>Microsoft Office PowerPoint</Application>
  <PresentationFormat>Экран (4:3)</PresentationFormat>
  <Paragraphs>199</Paragraphs>
  <Slides>37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Тема1</vt:lpstr>
      <vt:lpstr>Слайд</vt:lpstr>
      <vt:lpstr>Слайд 1</vt:lpstr>
      <vt:lpstr>Дүниежүзілік мұхит.</vt:lpstr>
      <vt:lpstr>Слайд 3</vt:lpstr>
      <vt:lpstr>Слайд 4</vt:lpstr>
      <vt:lpstr>Слайд 5</vt:lpstr>
      <vt:lpstr>Слайд 6</vt:lpstr>
      <vt:lpstr>Мұхитты пайдалану</vt:lpstr>
      <vt:lpstr> </vt:lpstr>
      <vt:lpstr> Туризм</vt:lpstr>
      <vt:lpstr>Слайд 10</vt:lpstr>
      <vt:lpstr>Слайд 11</vt:lpstr>
      <vt:lpstr>Проблеманың мәні…</vt:lpstr>
      <vt:lpstr>Слайд 13</vt:lpstr>
      <vt:lpstr>Слайд 14</vt:lpstr>
      <vt:lpstr>Слайд 15</vt:lpstr>
      <vt:lpstr>Слайд 16</vt:lpstr>
      <vt:lpstr> Туризм</vt:lpstr>
      <vt:lpstr>Слайд 18</vt:lpstr>
      <vt:lpstr>Слайд 19</vt:lpstr>
      <vt:lpstr>Кәріз  сулары</vt:lpstr>
      <vt:lpstr>Слайд 21</vt:lpstr>
      <vt:lpstr>Слайд 22</vt:lpstr>
      <vt:lpstr>Мұнай өнімдерімен ластанған аудандар</vt:lpstr>
      <vt:lpstr>1 м³ лас су=10 м³ мұхит суын ластайды.   БҰҰ-ның теңіз құқы жөніндегі 1982 жылы қабылдаған «Теңіздер хартиясы» деп аталған Конвенциясының маңызы өте зор  </vt:lpstr>
      <vt:lpstr>Шешу жолдары…</vt:lpstr>
      <vt:lpstr>Слайд 26</vt:lpstr>
      <vt:lpstr>Ластанған аймақтар</vt:lpstr>
      <vt:lpstr>Слайд 28</vt:lpstr>
      <vt:lpstr>Слайд 29</vt:lpstr>
      <vt:lpstr>Жак Кусто</vt:lpstr>
      <vt:lpstr>Ескерту: Слайдтың көрсетілуі барысында әрбір доп үш реттен тышқан көмегімен шертіледі. 1-ші сұрақ пайда болады, 2-ші сұрақ жойылады, 3-ші доп қақпаға енеді.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Karlito</dc:creator>
  <cp:lastModifiedBy>Karlyga</cp:lastModifiedBy>
  <cp:revision>125</cp:revision>
  <dcterms:created xsi:type="dcterms:W3CDTF">2015-05-19T11:04:16Z</dcterms:created>
  <dcterms:modified xsi:type="dcterms:W3CDTF">2018-10-04T10:02:58Z</dcterms:modified>
</cp:coreProperties>
</file>