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6" r:id="rId2"/>
    <p:sldId id="258" r:id="rId3"/>
    <p:sldId id="261" r:id="rId4"/>
    <p:sldId id="259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90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8B703-4B8E-4180-9F87-F0917788E411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5A9CD-7E0A-482A-861D-CF27210200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5A9CD-7E0A-482A-861D-CF272102009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20353BB-A207-4A9C-B713-3146DA258A26}" type="datetimeFigureOut">
              <a:rPr lang="ru-RU" smtClean="0"/>
              <a:pPr/>
              <a:t>23.06.2017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D3E2B7-7808-444E-B0D1-FB19E779227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0"/>
            <a:ext cx="5429288" cy="57148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Theme</a:t>
            </a:r>
            <a:r>
              <a:rPr lang="kk-KZ" sz="3600" dirty="0" smtClean="0"/>
              <a:t> </a:t>
            </a:r>
            <a:r>
              <a:rPr lang="en-US" sz="3600" dirty="0" smtClean="0"/>
              <a:t>: Sports  for all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571480"/>
            <a:ext cx="2000264" cy="928694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Learning objectives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714356"/>
            <a:ext cx="28949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Lesson objectives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428604"/>
            <a:ext cx="364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215074" y="500042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Language objectives </a:t>
            </a:r>
            <a:endParaRPr lang="ru-RU" sz="2000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42844" y="1500174"/>
          <a:ext cx="2428924" cy="3733673"/>
        </p:xfrm>
        <a:graphic>
          <a:graphicData uri="http://schemas.openxmlformats.org/drawingml/2006/table">
            <a:tbl>
              <a:tblPr/>
              <a:tblGrid>
                <a:gridCol w="2428924"/>
              </a:tblGrid>
              <a:tr h="32861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 2  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use speaking  and listening    skills  to provide    sensitive  feedback to peers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L 2  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understand   an increasing    range  of   unsupported  basic questions which  ask  for personal  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information</a:t>
                      </a:r>
                      <a:endParaRPr lang="en-US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 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  communicate  meaning   clearly  at sentence  level during  pair group,    and </a:t>
                      </a:r>
                      <a:r>
                        <a:rPr lang="en-US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whole   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class exchanges </a:t>
                      </a:r>
                      <a:endParaRPr lang="en-US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UE 4</a:t>
                      </a:r>
                      <a:r>
                        <a:rPr kumimoji="0" lang="en-US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use     determines   including   any, no  each , no every  on a limited  range   of familiar  general  and  curricular  topics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643174" y="1285860"/>
          <a:ext cx="3214710" cy="4214842"/>
        </p:xfrm>
        <a:graphic>
          <a:graphicData uri="http://schemas.openxmlformats.org/drawingml/2006/table">
            <a:tbl>
              <a:tblPr/>
              <a:tblGrid>
                <a:gridCol w="3214710"/>
              </a:tblGrid>
              <a:tr h="42148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tabLst>
                          <a:tab pos="271780" algn="l"/>
                        </a:tabLs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All learners will  be able to: 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read   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and understand  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speak</a:t>
                      </a:r>
                      <a:r>
                        <a:rPr lang="en-US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about given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information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300"/>
                        </a:spcAft>
                        <a:tabLst>
                          <a:tab pos="271780" algn="l"/>
                        </a:tabLst>
                      </a:pPr>
                      <a:r>
                        <a:rPr lang="en-GB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Most learners will be able to:  </a:t>
                      </a:r>
                      <a:r>
                        <a:rPr lang="en-GB" sz="1400" dirty="0">
                          <a:latin typeface="Times New Roman"/>
                          <a:ea typeface="Times New Roman"/>
                          <a:cs typeface="Times New Roman"/>
                        </a:rPr>
                        <a:t>plan   and write  sentences  related   to the  topic </a:t>
                      </a:r>
                      <a:r>
                        <a:rPr lang="en-GB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400" dirty="0">
                          <a:latin typeface="Times New Roman"/>
                          <a:ea typeface="Times New Roman"/>
                          <a:cs typeface="Times New Roman"/>
                        </a:rPr>
                        <a:t>without  support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Some of learners will be able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to: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pronounce   increasing   range  of  words     short    phrase and simple    sentences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000760" y="1357298"/>
            <a:ext cx="27146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Learners can</a:t>
            </a:r>
            <a:r>
              <a:rPr lang="en-US" sz="1400" dirty="0" smtClean="0">
                <a:solidFill>
                  <a:srgbClr val="002060"/>
                </a:solidFill>
              </a:rPr>
              <a:t>:</a:t>
            </a:r>
            <a:r>
              <a:rPr lang="en-US" sz="1400" b="1" dirty="0" smtClean="0"/>
              <a:t>:</a:t>
            </a:r>
            <a:r>
              <a:rPr lang="en-US" sz="1400" dirty="0" smtClean="0"/>
              <a:t> to   speak  about  your  </a:t>
            </a:r>
            <a:r>
              <a:rPr lang="en-US" sz="1400" dirty="0" err="1" smtClean="0"/>
              <a:t>favourite</a:t>
            </a:r>
            <a:r>
              <a:rPr lang="en-US" sz="1400" dirty="0" smtClean="0"/>
              <a:t> sports   and   present ideas  clearly  in  a pair  group  and whole   class  conversation</a:t>
            </a:r>
            <a:r>
              <a:rPr lang="en-US" sz="1400" dirty="0" smtClean="0">
                <a:solidFill>
                  <a:srgbClr val="002060"/>
                </a:solidFill>
              </a:rPr>
              <a:t> </a:t>
            </a:r>
            <a:endParaRPr lang="ru-RU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6000760" y="2571744"/>
            <a:ext cx="278608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Key words: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smtClean="0"/>
              <a:t>Athletics, badminton</a:t>
            </a:r>
            <a:r>
              <a:rPr lang="en-US" sz="1400" dirty="0"/>
              <a:t>,  gymnastics, water polo, rugby, swimming, hockey,  cricket, tennis, cycling, basketball,  football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215074" y="464344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endParaRPr lang="ru-RU" dirty="0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6000760" y="5357826"/>
          <a:ext cx="2857520" cy="1757234"/>
        </p:xfrm>
        <a:graphic>
          <a:graphicData uri="http://schemas.openxmlformats.org/drawingml/2006/table">
            <a:tbl>
              <a:tblPr/>
              <a:tblGrid>
                <a:gridCol w="2857520"/>
              </a:tblGrid>
              <a:tr h="17572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Grammar</a:t>
                      </a:r>
                      <a:r>
                        <a:rPr lang="en-US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Article (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an)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</a:t>
                      </a:r>
                      <a:r>
                        <a:rPr lang="en-US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Pronoun</a:t>
                      </a:r>
                      <a:r>
                        <a:rPr lang="en-US" sz="1400" b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some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any)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400" dirty="0" smtClean="0"/>
                        <a:t> </a:t>
                      </a:r>
                      <a:endParaRPr lang="en-US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Овал 14"/>
          <p:cNvSpPr/>
          <p:nvPr/>
        </p:nvSpPr>
        <p:spPr>
          <a:xfrm>
            <a:off x="3286116" y="5500678"/>
            <a:ext cx="1571604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Value links. </a:t>
            </a:r>
            <a:r>
              <a:rPr lang="en-US" sz="1200" dirty="0" smtClean="0">
                <a:solidFill>
                  <a:schemeClr val="tx1"/>
                </a:solidFill>
              </a:rPr>
              <a:t>Common history, culture and language.</a:t>
            </a:r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643438" y="5286388"/>
            <a:ext cx="1357322" cy="15716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chemeClr val="tx1"/>
                </a:solidFill>
              </a:rPr>
              <a:t>Thinking links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Knowledge, high level skills.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285984" y="3786190"/>
            <a:ext cx="3643338" cy="19288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 smtClean="0">
                <a:solidFill>
                  <a:schemeClr val="tx1"/>
                </a:solidFill>
              </a:rPr>
              <a:t>Assessment criteria .</a:t>
            </a:r>
            <a:r>
              <a:rPr lang="en-US" sz="1100" dirty="0" smtClean="0">
                <a:solidFill>
                  <a:schemeClr val="tx1"/>
                </a:solidFill>
              </a:rPr>
              <a:t>Complete the  paragraph   about   </a:t>
            </a:r>
            <a:r>
              <a:rPr lang="en-US" sz="1100" dirty="0" err="1" smtClean="0">
                <a:solidFill>
                  <a:schemeClr val="tx1"/>
                </a:solidFill>
              </a:rPr>
              <a:t>favourite</a:t>
            </a:r>
            <a:r>
              <a:rPr lang="en-US" sz="1100" dirty="0" smtClean="0">
                <a:solidFill>
                  <a:schemeClr val="tx1"/>
                </a:solidFill>
              </a:rPr>
              <a:t> sport  to give   basic   personal information.</a:t>
            </a:r>
            <a:endParaRPr lang="ru-RU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Explain  clearly  at sentence  level during  pair group,    and whole   class exchanges .</a:t>
            </a:r>
            <a:endParaRPr lang="ru-RU" sz="1100" dirty="0" smtClean="0">
              <a:solidFill>
                <a:schemeClr val="tx1"/>
              </a:solidFill>
            </a:endParaRPr>
          </a:p>
          <a:p>
            <a:r>
              <a:rPr lang="en-US" sz="1100" dirty="0" smtClean="0">
                <a:solidFill>
                  <a:schemeClr val="tx1"/>
                </a:solidFill>
              </a:rPr>
              <a:t>Choose  suitable  articles and pronouns  using  determines   including   any, no  each , no every. 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00760" y="3786190"/>
            <a:ext cx="2857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Useful classroom language  for dialogue\writing</a:t>
            </a:r>
          </a:p>
          <a:p>
            <a:r>
              <a:rPr lang="en-US" sz="1200" b="1" dirty="0" smtClean="0"/>
              <a:t>Discussion  points: </a:t>
            </a:r>
            <a:r>
              <a:rPr lang="en-US" sz="1200" dirty="0" smtClean="0"/>
              <a:t>What  sport    do you like?</a:t>
            </a:r>
          </a:p>
          <a:p>
            <a:r>
              <a:rPr lang="en-US" sz="1200" b="1" dirty="0" smtClean="0"/>
              <a:t>Can  you say why…? </a:t>
            </a:r>
            <a:r>
              <a:rPr lang="en-US" sz="1200" dirty="0" smtClean="0"/>
              <a:t>Why   is sport   important  in our  life?</a:t>
            </a:r>
          </a:p>
          <a:p>
            <a:r>
              <a:rPr lang="en-US" sz="1200" b="1" dirty="0" smtClean="0"/>
              <a:t>Writing prompts: </a:t>
            </a:r>
            <a:r>
              <a:rPr lang="en-US" sz="1200" dirty="0" smtClean="0"/>
              <a:t>Pictures, cards , PPT slides</a:t>
            </a:r>
            <a:endParaRPr lang="ru-RU" sz="1200" b="1" dirty="0" smtClean="0"/>
          </a:p>
          <a:p>
            <a:endParaRPr lang="en-US" sz="1000" dirty="0" smtClean="0"/>
          </a:p>
          <a:p>
            <a:endParaRPr lang="en-US" sz="1000" b="1" dirty="0" smtClean="0"/>
          </a:p>
          <a:p>
            <a:endParaRPr lang="ru-RU" sz="1000" b="1" dirty="0"/>
          </a:p>
        </p:txBody>
      </p:sp>
      <p:sp>
        <p:nvSpPr>
          <p:cNvPr id="20" name="Овал 19"/>
          <p:cNvSpPr/>
          <p:nvPr/>
        </p:nvSpPr>
        <p:spPr>
          <a:xfrm>
            <a:off x="2000232" y="5500702"/>
            <a:ext cx="1500198" cy="13572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Cross curricular links</a:t>
            </a:r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>
              <a:solidFill>
                <a:schemeClr val="tx1"/>
              </a:solidFill>
            </a:endParaRPr>
          </a:p>
          <a:p>
            <a:pPr algn="ctr"/>
            <a:endParaRPr lang="kk-KZ" sz="1200" b="1" dirty="0" smtClean="0"/>
          </a:p>
          <a:p>
            <a:pPr algn="ctr"/>
            <a:endParaRPr lang="kk-KZ" sz="1200" b="1" dirty="0" smtClean="0"/>
          </a:p>
          <a:p>
            <a:pPr algn="ctr"/>
            <a:r>
              <a:rPr lang="en-US" sz="1200" dirty="0" smtClean="0"/>
              <a:t>p</a:t>
            </a:r>
            <a:endParaRPr lang="ru-RU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2214546" y="6143644"/>
            <a:ext cx="9286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PE, Kazakh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488" y="1714488"/>
            <a:ext cx="5214974" cy="171451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dirty="0" smtClean="0">
                <a:solidFill>
                  <a:schemeClr val="tx1"/>
                </a:solidFill>
              </a:rPr>
              <a:t/>
            </a:r>
            <a:br>
              <a:rPr lang="en-US" sz="2000" dirty="0" smtClean="0">
                <a:solidFill>
                  <a:schemeClr val="tx1"/>
                </a:solidFill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6215082"/>
            <a:ext cx="6102112" cy="71438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0" y="357166"/>
            <a:ext cx="2214546" cy="18573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000108"/>
          <a:ext cx="1357322" cy="560832"/>
        </p:xfrm>
        <a:graphic>
          <a:graphicData uri="http://schemas.openxmlformats.org/drawingml/2006/table">
            <a:tbl>
              <a:tblPr/>
              <a:tblGrid>
                <a:gridCol w="1357322"/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Start </a:t>
                      </a:r>
                      <a:endParaRPr lang="ru-RU" sz="3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Овал 5"/>
          <p:cNvSpPr/>
          <p:nvPr/>
        </p:nvSpPr>
        <p:spPr>
          <a:xfrm>
            <a:off x="0" y="2071678"/>
            <a:ext cx="2500298" cy="2286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Middle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42844" y="4286256"/>
            <a:ext cx="2428860" cy="20716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End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456" y="285728"/>
            <a:ext cx="62865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Organization moment. </a:t>
            </a:r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Warm -up</a:t>
            </a:r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Previous  lesson .  Semantic card. </a:t>
            </a:r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Divided  learners  into two groups.                 </a:t>
            </a:r>
          </a:p>
          <a:p>
            <a:endParaRPr lang="ru-RU" sz="1400" dirty="0" smtClean="0"/>
          </a:p>
          <a:p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643174" y="1928802"/>
            <a:ext cx="592935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   New theme .</a:t>
            </a:r>
            <a:r>
              <a:rPr lang="en-US" sz="1400" dirty="0" smtClean="0"/>
              <a:t> What is your </a:t>
            </a:r>
            <a:r>
              <a:rPr lang="en-US" sz="1400" dirty="0" err="1" smtClean="0"/>
              <a:t>favourite</a:t>
            </a:r>
            <a:r>
              <a:rPr lang="en-US" sz="1400" dirty="0" smtClean="0"/>
              <a:t> sport?</a:t>
            </a:r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   Introducing new  words  with prompts</a:t>
            </a:r>
            <a:endParaRPr lang="ru-RU" sz="1400" dirty="0" smtClean="0"/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en-US" sz="1400" b="1" dirty="0" smtClean="0"/>
              <a:t> Explain new grammar theme </a:t>
            </a:r>
            <a:endParaRPr lang="ru-RU" sz="1400" dirty="0" smtClean="0"/>
          </a:p>
          <a:p>
            <a:pPr>
              <a:buFont typeface="Arial" pitchFamily="34" charset="0"/>
              <a:buChar char="•"/>
            </a:pPr>
            <a:r>
              <a:rPr lang="kk-KZ" sz="1400" dirty="0" smtClean="0"/>
              <a:t> </a:t>
            </a:r>
            <a:r>
              <a:rPr lang="en-US" sz="1400" b="1" dirty="0" smtClean="0"/>
              <a:t>   Doing  different tasks  after listening video</a:t>
            </a:r>
          </a:p>
          <a:p>
            <a:r>
              <a:rPr lang="en-US" sz="1400" b="1" dirty="0" smtClean="0"/>
              <a:t> “ Differentiation  Task” </a:t>
            </a:r>
          </a:p>
          <a:p>
            <a:pPr>
              <a:buFont typeface="Arial" pitchFamily="34" charset="0"/>
              <a:buChar char="•"/>
            </a:pPr>
            <a:r>
              <a:rPr lang="kk-KZ" sz="1400" dirty="0" smtClean="0"/>
              <a:t>  </a:t>
            </a:r>
            <a:r>
              <a:rPr lang="en-US" sz="1400" b="1" dirty="0" smtClean="0"/>
              <a:t>   Physical minute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  Individual work.  Grammar  exercises.</a:t>
            </a:r>
          </a:p>
          <a:p>
            <a:r>
              <a:rPr lang="en-US" sz="1400" b="1" dirty="0" smtClean="0"/>
              <a:t>( Choose right article and  right pronouns)</a:t>
            </a:r>
            <a:endParaRPr lang="en-US" sz="1400" dirty="0" smtClean="0"/>
          </a:p>
          <a:p>
            <a:r>
              <a:rPr lang="kk-KZ" sz="14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r>
              <a:rPr lang="en-US" sz="1400" b="1" dirty="0" smtClean="0"/>
              <a:t>Teacher   ask   about   learner’s   sports.</a:t>
            </a:r>
            <a:endParaRPr lang="ru-RU" sz="1400" b="1" dirty="0" smtClean="0"/>
          </a:p>
          <a:p>
            <a:r>
              <a:rPr lang="en-US" sz="1400" b="1" dirty="0" smtClean="0"/>
              <a:t>Do you like sports?      Do you do any   sports  in your free time?</a:t>
            </a:r>
            <a:endParaRPr lang="en-US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786050" y="4286256"/>
            <a:ext cx="607223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/>
          </a:p>
          <a:p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   Homework 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endParaRPr lang="en-US" sz="1400" dirty="0" smtClean="0"/>
          </a:p>
          <a:p>
            <a:pPr>
              <a:buFont typeface="Arial" pitchFamily="34" charset="0"/>
              <a:buChar char="•"/>
            </a:pPr>
            <a:r>
              <a:rPr lang="en-US" sz="1400" b="1" dirty="0" smtClean="0"/>
              <a:t>Feedback  reflection. </a:t>
            </a:r>
            <a:endParaRPr lang="en-US" sz="1400" dirty="0" smtClean="0"/>
          </a:p>
          <a:p>
            <a:endParaRPr lang="ru-RU" sz="1400" b="1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847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7158" y="0"/>
            <a:ext cx="678391" cy="815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"/>
            <a:ext cx="650082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2928926" y="5786455"/>
          <a:ext cx="4714908" cy="1071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846"/>
                <a:gridCol w="1813426"/>
                <a:gridCol w="1571636"/>
              </a:tblGrid>
              <a:tr h="539919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 </a:t>
                      </a:r>
                      <a:r>
                        <a:rPr lang="en-US" sz="1000" baseline="0" dirty="0" smtClean="0"/>
                        <a:t>   knew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know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 want to know</a:t>
                      </a:r>
                      <a:endParaRPr lang="ru-RU" sz="1000" dirty="0"/>
                    </a:p>
                  </a:txBody>
                  <a:tcPr/>
                </a:tc>
              </a:tr>
              <a:tr h="53162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0" name="Стрелка влево 19"/>
          <p:cNvSpPr/>
          <p:nvPr/>
        </p:nvSpPr>
        <p:spPr>
          <a:xfrm>
            <a:off x="6000728" y="214290"/>
            <a:ext cx="3143272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/>
              <a:t> </a:t>
            </a:r>
            <a:r>
              <a:rPr lang="en-US" sz="1000" b="1" dirty="0" smtClean="0">
                <a:solidFill>
                  <a:srgbClr val="002060"/>
                </a:solidFill>
              </a:rPr>
              <a:t>Strategy  “ critical  thinking</a:t>
            </a:r>
            <a:r>
              <a:rPr lang="en-US" b="1" dirty="0" smtClean="0">
                <a:solidFill>
                  <a:srgbClr val="002060"/>
                </a:solidFill>
              </a:rPr>
              <a:t>”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1" name="Стрелка влево 20"/>
          <p:cNvSpPr/>
          <p:nvPr/>
        </p:nvSpPr>
        <p:spPr>
          <a:xfrm>
            <a:off x="6500826" y="1857364"/>
            <a:ext cx="3071802" cy="428628"/>
          </a:xfrm>
          <a:prstGeom prst="leftArrow">
            <a:avLst>
              <a:gd name="adj1" fmla="val 43831"/>
              <a:gd name="adj2" fmla="val 403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2060"/>
                </a:solidFill>
              </a:rPr>
              <a:t>Strategy «Catch the question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29" name="Стрелка влево 28"/>
          <p:cNvSpPr/>
          <p:nvPr/>
        </p:nvSpPr>
        <p:spPr>
          <a:xfrm>
            <a:off x="6357950" y="3357562"/>
            <a:ext cx="2786050" cy="1571636"/>
          </a:xfrm>
          <a:prstGeom prst="leftArrow">
            <a:avLst>
              <a:gd name="adj1" fmla="val 7110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Strategy Thinking time.</a:t>
            </a:r>
            <a:r>
              <a:rPr lang="en-US" dirty="0" smtClean="0"/>
              <a:t> </a:t>
            </a:r>
            <a:r>
              <a:rPr lang="en-US" sz="1200" b="1" dirty="0" smtClean="0">
                <a:solidFill>
                  <a:srgbClr val="002060"/>
                </a:solidFill>
              </a:rPr>
              <a:t>Allows processing time and more likely to come up with an answer.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19" name="Стрелка влево 18"/>
          <p:cNvSpPr/>
          <p:nvPr/>
        </p:nvSpPr>
        <p:spPr>
          <a:xfrm>
            <a:off x="6500826" y="2214554"/>
            <a:ext cx="2428860" cy="1214446"/>
          </a:xfrm>
          <a:prstGeom prst="leftArrow">
            <a:avLst>
              <a:gd name="adj1" fmla="val 100000"/>
              <a:gd name="adj2" fmla="val 469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200" dirty="0" smtClean="0">
              <a:solidFill>
                <a:schemeClr val="tx1"/>
              </a:solidFill>
            </a:endParaRPr>
          </a:p>
          <a:p>
            <a:pPr algn="ctr"/>
            <a:r>
              <a:rPr lang="en-US" sz="1200" b="1" dirty="0" smtClean="0">
                <a:solidFill>
                  <a:srgbClr val="002060"/>
                </a:solidFill>
              </a:rPr>
              <a:t>Strategy Pictionary</a:t>
            </a:r>
            <a:endParaRPr lang="kk-KZ" sz="1200" b="1" dirty="0" smtClean="0">
              <a:solidFill>
                <a:srgbClr val="002060"/>
              </a:solidFill>
            </a:endParaRPr>
          </a:p>
          <a:p>
            <a:pPr algn="ctr"/>
            <a:endParaRPr lang="kk-KZ" sz="1200" dirty="0" smtClean="0">
              <a:solidFill>
                <a:schemeClr val="tx1"/>
              </a:solidFill>
            </a:endParaRPr>
          </a:p>
          <a:p>
            <a:pPr algn="ctr"/>
            <a:endParaRPr lang="kk-KZ" sz="1200" dirty="0" smtClean="0">
              <a:solidFill>
                <a:schemeClr val="tx1"/>
              </a:solidFill>
            </a:endParaRPr>
          </a:p>
          <a:p>
            <a:pPr algn="ctr"/>
            <a:endParaRPr lang="kk-KZ" sz="1200" dirty="0" smtClean="0">
              <a:solidFill>
                <a:schemeClr val="tx1"/>
              </a:solidFill>
            </a:endParaRPr>
          </a:p>
          <a:p>
            <a:pPr algn="ctr"/>
            <a:endParaRPr lang="kk-KZ" sz="1200" dirty="0" smtClean="0">
              <a:solidFill>
                <a:schemeClr val="tx1"/>
              </a:solidFill>
            </a:endParaRPr>
          </a:p>
          <a:p>
            <a:pPr algn="ctr"/>
            <a:endParaRPr lang="en-US" sz="1200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29454" y="2500306"/>
            <a:ext cx="2214546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002060"/>
                </a:solidFill>
              </a:rPr>
              <a:t>Learners take it in turns to use</a:t>
            </a:r>
            <a:endParaRPr lang="kk-KZ" sz="1050" b="1" dirty="0" smtClean="0">
              <a:solidFill>
                <a:srgbClr val="002060"/>
              </a:solidFill>
            </a:endParaRPr>
          </a:p>
          <a:p>
            <a:r>
              <a:rPr lang="en-US" sz="1050" b="1" dirty="0" smtClean="0">
                <a:solidFill>
                  <a:srgbClr val="002060"/>
                </a:solidFill>
              </a:rPr>
              <a:t> images to depict a word or</a:t>
            </a:r>
            <a:br>
              <a:rPr lang="en-US" sz="1050" b="1" dirty="0" smtClean="0">
                <a:solidFill>
                  <a:srgbClr val="002060"/>
                </a:solidFill>
              </a:rPr>
            </a:br>
            <a:r>
              <a:rPr lang="en-US" sz="1050" b="1" dirty="0" smtClean="0">
                <a:solidFill>
                  <a:srgbClr val="002060"/>
                </a:solidFill>
              </a:rPr>
              <a:t>phrase for other learners to guess.</a:t>
            </a:r>
            <a:endParaRPr lang="kk-KZ" sz="1050" b="1" dirty="0" smtClean="0">
              <a:solidFill>
                <a:srgbClr val="002060"/>
              </a:solidFill>
            </a:endParaRPr>
          </a:p>
          <a:p>
            <a:endParaRPr lang="kk-KZ" sz="1050" b="1" dirty="0" smtClean="0"/>
          </a:p>
          <a:p>
            <a:r>
              <a:rPr lang="en-US" sz="1200" b="1" dirty="0" smtClean="0"/>
              <a:t/>
            </a:r>
            <a:br>
              <a:rPr lang="en-US" sz="1200" b="1" dirty="0" smtClean="0"/>
            </a:b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142984"/>
            <a:ext cx="7851648" cy="21431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Differentiation</a:t>
            </a:r>
            <a:r>
              <a:rPr lang="kk-KZ" dirty="0" smtClean="0"/>
              <a:t>  </a:t>
            </a:r>
            <a:r>
              <a:rPr lang="en-US" dirty="0" smtClean="0"/>
              <a:t>Tasks 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0" y="2714620"/>
            <a:ext cx="3071802" cy="3786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Level A</a:t>
            </a:r>
          </a:p>
          <a:p>
            <a:pPr algn="ctr"/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>
          <a:xfrm>
            <a:off x="6072198" y="2786058"/>
            <a:ext cx="2714644" cy="3571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Level C</a:t>
            </a:r>
          </a:p>
          <a:p>
            <a:pPr algn="ctr"/>
            <a:r>
              <a:rPr lang="en-US" sz="2000" dirty="0" smtClean="0"/>
              <a:t>Complete  the  sentences  with the correct words</a:t>
            </a:r>
          </a:p>
          <a:p>
            <a:pPr algn="ctr"/>
            <a:endParaRPr lang="en-US" sz="3200" dirty="0" smtClean="0"/>
          </a:p>
          <a:p>
            <a:endParaRPr lang="en-US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rot="16200000" flipH="1">
            <a:off x="6143636" y="1928802"/>
            <a:ext cx="428628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4286248" y="21431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2071670" y="1785926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3214678" y="2928934"/>
            <a:ext cx="2857520" cy="214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Level B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Test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214282" y="3786190"/>
            <a:ext cx="257176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Speaking. Discuss  which  of the  sports.  You like  / don’t  like.  Use    these adjectives. </a:t>
            </a:r>
          </a:p>
          <a:p>
            <a:r>
              <a:rPr lang="en-US" sz="1600" dirty="0" smtClean="0"/>
              <a:t>( fun,  fast,  exciting, relaxing,  dangerous,   boring,  tiring,   difficult)</a:t>
            </a:r>
            <a:endParaRPr lang="ru-RU" sz="1600" dirty="0" smtClean="0"/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Criteria  based  assessment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1785926"/>
            <a:ext cx="7854696" cy="319521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14480" y="1857364"/>
          <a:ext cx="5643602" cy="27146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43602"/>
              </a:tblGrid>
              <a:tr h="27146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5720" y="5143512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Total:</a:t>
            </a:r>
          </a:p>
          <a:p>
            <a:r>
              <a:rPr lang="en-US" dirty="0" smtClean="0"/>
              <a:t>13-15 points=excellent  </a:t>
            </a:r>
          </a:p>
          <a:p>
            <a:r>
              <a:rPr lang="en-US" dirty="0" smtClean="0"/>
              <a:t>10-12 points=good</a:t>
            </a:r>
          </a:p>
          <a:p>
            <a:r>
              <a:rPr lang="en-US" dirty="0" smtClean="0"/>
              <a:t>7-9 points=sat</a:t>
            </a:r>
          </a:p>
          <a:p>
            <a:r>
              <a:rPr lang="en-US" dirty="0" smtClean="0"/>
              <a:t>  4-6  points=bad</a:t>
            </a:r>
          </a:p>
          <a:p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428596" y="1500174"/>
          <a:ext cx="8358215" cy="369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885"/>
                <a:gridCol w="1474332"/>
                <a:gridCol w="1474332"/>
                <a:gridCol w="1404126"/>
                <a:gridCol w="1123301"/>
                <a:gridCol w="772239"/>
              </a:tblGrid>
              <a:tr h="58427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  points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 </a:t>
                      </a:r>
                      <a:r>
                        <a:rPr lang="en-US" sz="1800" dirty="0" smtClean="0"/>
                        <a:t>points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 </a:t>
                      </a:r>
                      <a:r>
                        <a:rPr lang="en-US" sz="1800" dirty="0" smtClean="0"/>
                        <a:t>points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  </a:t>
                      </a:r>
                      <a:r>
                        <a:rPr lang="en-US" sz="1800" dirty="0" smtClean="0"/>
                        <a:t>points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ru-RU" dirty="0"/>
                    </a:p>
                  </a:txBody>
                  <a:tcPr/>
                </a:tc>
              </a:tr>
              <a:tr h="581669">
                <a:tc>
                  <a:txBody>
                    <a:bodyPr/>
                    <a:lstStyle/>
                    <a:p>
                      <a:r>
                        <a:rPr lang="en-US" dirty="0" smtClean="0"/>
                        <a:t>Homework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More than 8</a:t>
                      </a:r>
                      <a:r>
                        <a:rPr lang="en-US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5-6 mistakes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3-4 mistakes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mistakes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81669"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Differentiation  work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answers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Short answers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full answers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Full answers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4989">
                <a:tc>
                  <a:txBody>
                    <a:bodyPr/>
                    <a:lstStyle/>
                    <a:p>
                      <a:r>
                        <a:rPr lang="en-US" dirty="0" smtClean="0"/>
                        <a:t>Choose the right article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8</a:t>
                      </a:r>
                      <a:r>
                        <a:rPr lang="en-US" baseline="0" dirty="0" smtClean="0"/>
                        <a:t>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5-6 mistakes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3-4 mistakes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mistakes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04989">
                <a:tc>
                  <a:txBody>
                    <a:bodyPr/>
                    <a:lstStyle/>
                    <a:p>
                      <a:r>
                        <a:rPr lang="en-US" dirty="0" smtClean="0"/>
                        <a:t>Choose the</a:t>
                      </a:r>
                      <a:r>
                        <a:rPr lang="en-US" baseline="0" dirty="0" smtClean="0"/>
                        <a:t> right </a:t>
                      </a:r>
                    </a:p>
                    <a:p>
                      <a:r>
                        <a:rPr lang="en-US" baseline="0" dirty="0" smtClean="0"/>
                        <a:t>pronouns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More than 8</a:t>
                      </a:r>
                      <a:r>
                        <a:rPr lang="en-US" baseline="0" dirty="0" smtClean="0"/>
                        <a:t>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5-6 mistakes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3-4 mistakes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mistakes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57158" y="857232"/>
            <a:ext cx="4214842" cy="3429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/>
          </a:p>
          <a:p>
            <a:endParaRPr lang="en-US" sz="1100" dirty="0" smtClean="0"/>
          </a:p>
          <a:p>
            <a:r>
              <a:rPr lang="en-US" sz="1200" b="1" dirty="0" smtClean="0">
                <a:solidFill>
                  <a:schemeClr val="tx1"/>
                </a:solidFill>
              </a:rPr>
              <a:t>1.In my opinion  in this lesson was good . Using pictures at the lesson helped pupils to understand the theme clearly.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en-US" sz="1200" b="1" dirty="0" smtClean="0">
                <a:solidFill>
                  <a:schemeClr val="tx1"/>
                </a:solidFill>
              </a:rPr>
              <a:t> 2. I think using more pictures and video would improve the lesson.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en-US" sz="1200" b="1" dirty="0" smtClean="0">
                <a:solidFill>
                  <a:schemeClr val="tx1"/>
                </a:solidFill>
              </a:rPr>
              <a:t>I try to use interesting methods of teaching in my future lessons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en-US" sz="1200" b="1" dirty="0" smtClean="0">
                <a:solidFill>
                  <a:schemeClr val="tx1"/>
                </a:solidFill>
              </a:rPr>
              <a:t> 3. I realized that using new methods of teaching and new technologies make the lesson interesting and increases pupils’ curiosities.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endParaRPr lang="ru-RU" sz="1200" b="1" dirty="0"/>
          </a:p>
        </p:txBody>
      </p:sp>
      <p:sp>
        <p:nvSpPr>
          <p:cNvPr id="6" name="Овал 5"/>
          <p:cNvSpPr/>
          <p:nvPr/>
        </p:nvSpPr>
        <p:spPr>
          <a:xfrm>
            <a:off x="4572000" y="928670"/>
            <a:ext cx="4071966" cy="33575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Reflection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472" y="5072074"/>
            <a:ext cx="335758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Trainer’s  support 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Use   differentiation  at my lesson.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628" y="5072074"/>
            <a:ext cx="335758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643042" y="1071546"/>
            <a:ext cx="1470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/>
                <a:ea typeface="Calibri"/>
                <a:cs typeface="Times New Roman"/>
              </a:rPr>
              <a:t>Evaluation</a:t>
            </a:r>
          </a:p>
          <a:p>
            <a:pPr algn="ctr"/>
            <a:endParaRPr lang="en-US" b="1" dirty="0" smtClean="0">
              <a:latin typeface="Calibri"/>
              <a:ea typeface="Calibri"/>
              <a:cs typeface="Times New Roman"/>
            </a:endParaRPr>
          </a:p>
          <a:p>
            <a:pPr algn="ctr"/>
            <a:endParaRPr lang="en-US" b="1" dirty="0" smtClean="0">
              <a:latin typeface="Calibri"/>
              <a:ea typeface="Calibri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3504" y="1643050"/>
            <a:ext cx="292895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The lesson  objectives / learning objectives  were  realistic  in all   stages. The learners  were active  because   I  using new methods . I  using new methods  to lesson was </a:t>
            </a:r>
            <a:r>
              <a:rPr lang="en-US" sz="1400" dirty="0" err="1" smtClean="0"/>
              <a:t>successful.I</a:t>
            </a:r>
            <a:r>
              <a:rPr lang="kk-KZ" sz="1400" dirty="0" smtClean="0"/>
              <a:t> </a:t>
            </a:r>
            <a:r>
              <a:rPr lang="en-US" sz="1400" dirty="0" smtClean="0"/>
              <a:t> think all learners told about  their  </a:t>
            </a:r>
            <a:r>
              <a:rPr lang="en-US" sz="1400" dirty="0" err="1" smtClean="0"/>
              <a:t>favourite</a:t>
            </a:r>
            <a:r>
              <a:rPr lang="en-US" sz="1400" dirty="0" smtClean="0"/>
              <a:t>  sport</a:t>
            </a:r>
            <a:endParaRPr lang="ru-RU" sz="1400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71538" y="542926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286380" y="5214950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Colleagues’  support.</a:t>
            </a:r>
          </a:p>
          <a:p>
            <a:pPr algn="ctr"/>
            <a:r>
              <a:rPr lang="en-US" dirty="0" smtClean="0"/>
              <a:t>Suggest   types  of strategies.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2615</TotalTime>
  <Words>654</Words>
  <Application>Microsoft Office PowerPoint</Application>
  <PresentationFormat>Экран (4:3)</PresentationFormat>
  <Paragraphs>188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Theme : Sports  for all</vt:lpstr>
      <vt:lpstr>   </vt:lpstr>
      <vt:lpstr>Differentiation  Tasks </vt:lpstr>
      <vt:lpstr>Criteria  based  assessment</vt:lpstr>
      <vt:lpstr>Слайд 5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Theme: Sports</dc:title>
  <dc:creator>Admin</dc:creator>
  <cp:lastModifiedBy>Admin</cp:lastModifiedBy>
  <cp:revision>223</cp:revision>
  <dcterms:created xsi:type="dcterms:W3CDTF">2017-06-18T10:59:19Z</dcterms:created>
  <dcterms:modified xsi:type="dcterms:W3CDTF">2017-06-23T02:13:13Z</dcterms:modified>
</cp:coreProperties>
</file>