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5" r:id="rId4"/>
    <p:sldId id="257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5" r:id="rId17"/>
    <p:sldId id="276" r:id="rId18"/>
    <p:sldId id="277" r:id="rId19"/>
    <p:sldId id="278" r:id="rId20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58" autoAdjust="0"/>
  </p:normalViewPr>
  <p:slideViewPr>
    <p:cSldViewPr>
      <p:cViewPr>
        <p:scale>
          <a:sx n="60" d="100"/>
          <a:sy n="60" d="100"/>
        </p:scale>
        <p:origin x="-1572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математика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7 "А" Класс</c:v>
                </c:pt>
                <c:pt idx="1">
                  <c:v>9 "А" Класс</c:v>
                </c:pt>
                <c:pt idx="2">
                  <c:v>10 "А"  Класс</c:v>
                </c:pt>
                <c:pt idx="3">
                  <c:v>11 "А" Класс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75</c:v>
                </c:pt>
                <c:pt idx="1">
                  <c:v>67</c:v>
                </c:pt>
                <c:pt idx="2">
                  <c:v>65</c:v>
                </c:pt>
                <c:pt idx="3">
                  <c:v>83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геометрия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7 "А" Класс</c:v>
                </c:pt>
                <c:pt idx="1">
                  <c:v>9 "А" Класс</c:v>
                </c:pt>
                <c:pt idx="2">
                  <c:v>10 "А"  Класс</c:v>
                </c:pt>
                <c:pt idx="3">
                  <c:v>11 "А" Класс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57</c:v>
                </c:pt>
                <c:pt idx="1">
                  <c:v>73</c:v>
                </c:pt>
                <c:pt idx="2">
                  <c:v>50</c:v>
                </c:pt>
                <c:pt idx="3">
                  <c:v>66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успеваемость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7 "А" Класс</c:v>
                </c:pt>
                <c:pt idx="1">
                  <c:v>9 "А" Класс</c:v>
                </c:pt>
                <c:pt idx="2">
                  <c:v>10 "А"  Класс</c:v>
                </c:pt>
                <c:pt idx="3">
                  <c:v>11 "А" Класс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</c:numCache>
            </c:numRef>
          </c:val>
        </c:ser>
        <c:axId val="118624256"/>
        <c:axId val="118626176"/>
      </c:barChart>
      <c:catAx>
        <c:axId val="118624256"/>
        <c:scaling>
          <c:orientation val="minMax"/>
        </c:scaling>
        <c:axPos val="b"/>
        <c:tickLblPos val="nextTo"/>
        <c:crossAx val="118626176"/>
        <c:crosses val="autoZero"/>
        <c:auto val="1"/>
        <c:lblAlgn val="ctr"/>
        <c:lblOffset val="100"/>
      </c:catAx>
      <c:valAx>
        <c:axId val="118626176"/>
        <c:scaling>
          <c:orientation val="minMax"/>
        </c:scaling>
        <c:axPos val="l"/>
        <c:majorGridlines/>
        <c:numFmt formatCode="General" sourceLinked="1"/>
        <c:tickLblPos val="nextTo"/>
        <c:crossAx val="118624256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FFDB1-40CD-496D-89AD-35F931CDDAA7}" type="datetimeFigureOut">
              <a:rPr lang="ru-RU" smtClean="0"/>
              <a:pPr/>
              <a:t>21.12.2015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70DD0-5C61-423D-8A33-87D1E1BFF8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FFDB1-40CD-496D-89AD-35F931CDDAA7}" type="datetimeFigureOut">
              <a:rPr lang="ru-RU" smtClean="0"/>
              <a:pPr/>
              <a:t>21.12.2015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70DD0-5C61-423D-8A33-87D1E1BFF8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FFDB1-40CD-496D-89AD-35F931CDDAA7}" type="datetimeFigureOut">
              <a:rPr lang="ru-RU" smtClean="0"/>
              <a:pPr/>
              <a:t>21.12.2015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70DD0-5C61-423D-8A33-87D1E1BFF8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FFDB1-40CD-496D-89AD-35F931CDDAA7}" type="datetimeFigureOut">
              <a:rPr lang="ru-RU" smtClean="0"/>
              <a:pPr/>
              <a:t>21.12.2015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70DD0-5C61-423D-8A33-87D1E1BFF8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FFDB1-40CD-496D-89AD-35F931CDDAA7}" type="datetimeFigureOut">
              <a:rPr lang="ru-RU" smtClean="0"/>
              <a:pPr/>
              <a:t>21.12.2015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70DD0-5C61-423D-8A33-87D1E1BFF8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FFDB1-40CD-496D-89AD-35F931CDDAA7}" type="datetimeFigureOut">
              <a:rPr lang="ru-RU" smtClean="0"/>
              <a:pPr/>
              <a:t>21.12.2015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70DD0-5C61-423D-8A33-87D1E1BFF8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FFDB1-40CD-496D-89AD-35F931CDDAA7}" type="datetimeFigureOut">
              <a:rPr lang="ru-RU" smtClean="0"/>
              <a:pPr/>
              <a:t>21.12.2015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70DD0-5C61-423D-8A33-87D1E1BFF8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FFDB1-40CD-496D-89AD-35F931CDDAA7}" type="datetimeFigureOut">
              <a:rPr lang="ru-RU" smtClean="0"/>
              <a:pPr/>
              <a:t>21.12.2015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70DD0-5C61-423D-8A33-87D1E1BFF8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FFDB1-40CD-496D-89AD-35F931CDDAA7}" type="datetimeFigureOut">
              <a:rPr lang="ru-RU" smtClean="0"/>
              <a:pPr/>
              <a:t>21.12.2015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70DD0-5C61-423D-8A33-87D1E1BFF8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FFDB1-40CD-496D-89AD-35F931CDDAA7}" type="datetimeFigureOut">
              <a:rPr lang="ru-RU" smtClean="0"/>
              <a:pPr/>
              <a:t>21.12.2015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70DD0-5C61-423D-8A33-87D1E1BFF8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FFDB1-40CD-496D-89AD-35F931CDDAA7}" type="datetimeFigureOut">
              <a:rPr lang="ru-RU" smtClean="0"/>
              <a:pPr/>
              <a:t>21.12.2015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70DD0-5C61-423D-8A33-87D1E1BFF8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FFDB1-40CD-496D-89AD-35F931CDDAA7}" type="datetimeFigureOut">
              <a:rPr lang="ru-RU" smtClean="0"/>
              <a:pPr/>
              <a:t>21.12.2015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70DD0-5C61-423D-8A33-87D1E1BFF8E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cb6959d_0.t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" y="-25"/>
            <a:ext cx="9144032" cy="685802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14678" y="1000108"/>
            <a:ext cx="5214974" cy="550920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50800" h="38100" prst="riblet"/>
            </a:sp3d>
          </a:bodyPr>
          <a:lstStyle/>
          <a:p>
            <a:r>
              <a:rPr lang="kk-KZ" sz="28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Дата и год рождения: 09.12.1977 г.</a:t>
            </a:r>
            <a:endParaRPr lang="en-US" sz="2800" b="1" i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Образование: Высшее, ПГПИ, 2006 г.</a:t>
            </a:r>
          </a:p>
          <a:p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Специальность: учитель математики.</a:t>
            </a:r>
          </a:p>
          <a:p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Стаж: 12 лет.</a:t>
            </a:r>
          </a:p>
          <a:p>
            <a:r>
              <a:rPr lang="ru-RU" sz="28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Категория: </a:t>
            </a:r>
            <a:r>
              <a:rPr lang="en-US" sz="28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ru-RU" sz="2800" b="1" i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8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Технология применяемая на уроках:</a:t>
            </a:r>
          </a:p>
          <a:p>
            <a:r>
              <a:rPr lang="ru-RU" sz="2800" b="1" i="1" cap="all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УДЕ </a:t>
            </a:r>
            <a:r>
              <a:rPr lang="ru-RU" sz="1600" b="1" i="1" cap="all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(укрупнение дидактических единиц)</a:t>
            </a:r>
          </a:p>
          <a:p>
            <a:endParaRPr lang="ru-RU" sz="2800" b="1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823" y="1571613"/>
            <a:ext cx="2361541" cy="3286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728041" y="282339"/>
            <a:ext cx="6415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Мамырханов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Бахыт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Ержанович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6" dur="100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Freeform 3"/>
          <p:cNvSpPr>
            <a:spLocks noEditPoints="1"/>
          </p:cNvSpPr>
          <p:nvPr/>
        </p:nvSpPr>
        <p:spPr bwMode="gray">
          <a:xfrm>
            <a:off x="500035" y="500042"/>
            <a:ext cx="4214841" cy="4500594"/>
          </a:xfrm>
          <a:custGeom>
            <a:avLst/>
            <a:gdLst/>
            <a:ahLst/>
            <a:cxnLst>
              <a:cxn ang="0">
                <a:pos x="1092" y="50"/>
              </a:cxn>
              <a:cxn ang="0">
                <a:pos x="822" y="168"/>
              </a:cxn>
              <a:cxn ang="0">
                <a:pos x="594" y="300"/>
              </a:cxn>
              <a:cxn ang="0">
                <a:pos x="406" y="446"/>
              </a:cxn>
              <a:cxn ang="0">
                <a:pos x="254" y="604"/>
              </a:cxn>
              <a:cxn ang="0">
                <a:pos x="140" y="772"/>
              </a:cxn>
              <a:cxn ang="0">
                <a:pos x="60" y="944"/>
              </a:cxn>
              <a:cxn ang="0">
                <a:pos x="14" y="1122"/>
              </a:cxn>
              <a:cxn ang="0">
                <a:pos x="0" y="1300"/>
              </a:cxn>
              <a:cxn ang="0">
                <a:pos x="18" y="1476"/>
              </a:cxn>
              <a:cxn ang="0">
                <a:pos x="64" y="1650"/>
              </a:cxn>
              <a:cxn ang="0">
                <a:pos x="138" y="1818"/>
              </a:cxn>
              <a:cxn ang="0">
                <a:pos x="238" y="1978"/>
              </a:cxn>
              <a:cxn ang="0">
                <a:pos x="364" y="2126"/>
              </a:cxn>
              <a:cxn ang="0">
                <a:pos x="512" y="2262"/>
              </a:cxn>
              <a:cxn ang="0">
                <a:pos x="684" y="2382"/>
              </a:cxn>
              <a:cxn ang="0">
                <a:pos x="874" y="2484"/>
              </a:cxn>
              <a:cxn ang="0">
                <a:pos x="1086" y="2564"/>
              </a:cxn>
              <a:cxn ang="0">
                <a:pos x="1314" y="2622"/>
              </a:cxn>
              <a:cxn ang="0">
                <a:pos x="1558" y="2654"/>
              </a:cxn>
              <a:cxn ang="0">
                <a:pos x="1818" y="2658"/>
              </a:cxn>
              <a:cxn ang="0">
                <a:pos x="2090" y="2632"/>
              </a:cxn>
              <a:cxn ang="0">
                <a:pos x="2374" y="2574"/>
              </a:cxn>
              <a:cxn ang="0">
                <a:pos x="2544" y="2912"/>
              </a:cxn>
              <a:cxn ang="0">
                <a:pos x="1868" y="1552"/>
              </a:cxn>
              <a:cxn ang="0">
                <a:pos x="1956" y="1914"/>
              </a:cxn>
              <a:cxn ang="0">
                <a:pos x="1788" y="1936"/>
              </a:cxn>
              <a:cxn ang="0">
                <a:pos x="1616" y="1934"/>
              </a:cxn>
              <a:cxn ang="0">
                <a:pos x="1442" y="1912"/>
              </a:cxn>
              <a:cxn ang="0">
                <a:pos x="1272" y="1872"/>
              </a:cxn>
              <a:cxn ang="0">
                <a:pos x="1108" y="1812"/>
              </a:cxn>
              <a:cxn ang="0">
                <a:pos x="952" y="1736"/>
              </a:cxn>
              <a:cxn ang="0">
                <a:pos x="810" y="1646"/>
              </a:cxn>
              <a:cxn ang="0">
                <a:pos x="684" y="1542"/>
              </a:cxn>
              <a:cxn ang="0">
                <a:pos x="578" y="1428"/>
              </a:cxn>
              <a:cxn ang="0">
                <a:pos x="494" y="1304"/>
              </a:cxn>
              <a:cxn ang="0">
                <a:pos x="438" y="1170"/>
              </a:cxn>
              <a:cxn ang="0">
                <a:pos x="410" y="1032"/>
              </a:cxn>
              <a:cxn ang="0">
                <a:pos x="416" y="888"/>
              </a:cxn>
              <a:cxn ang="0">
                <a:pos x="460" y="742"/>
              </a:cxn>
              <a:cxn ang="0">
                <a:pos x="544" y="592"/>
              </a:cxn>
              <a:cxn ang="0">
                <a:pos x="670" y="444"/>
              </a:cxn>
              <a:cxn ang="0">
                <a:pos x="844" y="298"/>
              </a:cxn>
              <a:cxn ang="0">
                <a:pos x="1070" y="154"/>
              </a:cxn>
              <a:cxn ang="0">
                <a:pos x="1348" y="16"/>
              </a:cxn>
              <a:cxn ang="0">
                <a:pos x="1244" y="0"/>
              </a:cxn>
              <a:cxn ang="0">
                <a:pos x="2820" y="1934"/>
              </a:cxn>
              <a:cxn ang="0">
                <a:pos x="2820" y="1934"/>
              </a:cxn>
            </a:cxnLst>
            <a:rect l="0" t="0" r="r" b="b"/>
            <a:pathLst>
              <a:path w="2820" h="2912">
                <a:moveTo>
                  <a:pt x="1244" y="0"/>
                </a:moveTo>
                <a:lnTo>
                  <a:pt x="1092" y="50"/>
                </a:lnTo>
                <a:lnTo>
                  <a:pt x="952" y="106"/>
                </a:lnTo>
                <a:lnTo>
                  <a:pt x="822" y="168"/>
                </a:lnTo>
                <a:lnTo>
                  <a:pt x="704" y="232"/>
                </a:lnTo>
                <a:lnTo>
                  <a:pt x="594" y="300"/>
                </a:lnTo>
                <a:lnTo>
                  <a:pt x="494" y="372"/>
                </a:lnTo>
                <a:lnTo>
                  <a:pt x="406" y="446"/>
                </a:lnTo>
                <a:lnTo>
                  <a:pt x="324" y="524"/>
                </a:lnTo>
                <a:lnTo>
                  <a:pt x="254" y="604"/>
                </a:lnTo>
                <a:lnTo>
                  <a:pt x="192" y="686"/>
                </a:lnTo>
                <a:lnTo>
                  <a:pt x="140" y="772"/>
                </a:lnTo>
                <a:lnTo>
                  <a:pt x="96" y="856"/>
                </a:lnTo>
                <a:lnTo>
                  <a:pt x="60" y="944"/>
                </a:lnTo>
                <a:lnTo>
                  <a:pt x="32" y="1032"/>
                </a:lnTo>
                <a:lnTo>
                  <a:pt x="14" y="1122"/>
                </a:lnTo>
                <a:lnTo>
                  <a:pt x="2" y="1210"/>
                </a:lnTo>
                <a:lnTo>
                  <a:pt x="0" y="1300"/>
                </a:lnTo>
                <a:lnTo>
                  <a:pt x="4" y="1388"/>
                </a:lnTo>
                <a:lnTo>
                  <a:pt x="18" y="1476"/>
                </a:lnTo>
                <a:lnTo>
                  <a:pt x="36" y="1564"/>
                </a:lnTo>
                <a:lnTo>
                  <a:pt x="64" y="1650"/>
                </a:lnTo>
                <a:lnTo>
                  <a:pt x="96" y="1736"/>
                </a:lnTo>
                <a:lnTo>
                  <a:pt x="138" y="1818"/>
                </a:lnTo>
                <a:lnTo>
                  <a:pt x="184" y="1900"/>
                </a:lnTo>
                <a:lnTo>
                  <a:pt x="238" y="1978"/>
                </a:lnTo>
                <a:lnTo>
                  <a:pt x="298" y="2054"/>
                </a:lnTo>
                <a:lnTo>
                  <a:pt x="364" y="2126"/>
                </a:lnTo>
                <a:lnTo>
                  <a:pt x="434" y="2196"/>
                </a:lnTo>
                <a:lnTo>
                  <a:pt x="512" y="2262"/>
                </a:lnTo>
                <a:lnTo>
                  <a:pt x="596" y="2324"/>
                </a:lnTo>
                <a:lnTo>
                  <a:pt x="684" y="2382"/>
                </a:lnTo>
                <a:lnTo>
                  <a:pt x="776" y="2436"/>
                </a:lnTo>
                <a:lnTo>
                  <a:pt x="874" y="2484"/>
                </a:lnTo>
                <a:lnTo>
                  <a:pt x="978" y="2526"/>
                </a:lnTo>
                <a:lnTo>
                  <a:pt x="1086" y="2564"/>
                </a:lnTo>
                <a:lnTo>
                  <a:pt x="1198" y="2596"/>
                </a:lnTo>
                <a:lnTo>
                  <a:pt x="1314" y="2622"/>
                </a:lnTo>
                <a:lnTo>
                  <a:pt x="1434" y="2642"/>
                </a:lnTo>
                <a:lnTo>
                  <a:pt x="1558" y="2654"/>
                </a:lnTo>
                <a:lnTo>
                  <a:pt x="1686" y="2660"/>
                </a:lnTo>
                <a:lnTo>
                  <a:pt x="1818" y="2658"/>
                </a:lnTo>
                <a:lnTo>
                  <a:pt x="1952" y="2650"/>
                </a:lnTo>
                <a:lnTo>
                  <a:pt x="2090" y="2632"/>
                </a:lnTo>
                <a:lnTo>
                  <a:pt x="2230" y="2608"/>
                </a:lnTo>
                <a:lnTo>
                  <a:pt x="2374" y="2574"/>
                </a:lnTo>
                <a:lnTo>
                  <a:pt x="2542" y="2912"/>
                </a:lnTo>
                <a:lnTo>
                  <a:pt x="2544" y="2912"/>
                </a:lnTo>
                <a:lnTo>
                  <a:pt x="2820" y="1934"/>
                </a:lnTo>
                <a:lnTo>
                  <a:pt x="1868" y="1552"/>
                </a:lnTo>
                <a:lnTo>
                  <a:pt x="2036" y="1894"/>
                </a:lnTo>
                <a:lnTo>
                  <a:pt x="1956" y="1914"/>
                </a:lnTo>
                <a:lnTo>
                  <a:pt x="1872" y="1928"/>
                </a:lnTo>
                <a:lnTo>
                  <a:pt x="1788" y="1936"/>
                </a:lnTo>
                <a:lnTo>
                  <a:pt x="1702" y="1938"/>
                </a:lnTo>
                <a:lnTo>
                  <a:pt x="1616" y="1934"/>
                </a:lnTo>
                <a:lnTo>
                  <a:pt x="1528" y="1926"/>
                </a:lnTo>
                <a:lnTo>
                  <a:pt x="1442" y="1912"/>
                </a:lnTo>
                <a:lnTo>
                  <a:pt x="1356" y="1894"/>
                </a:lnTo>
                <a:lnTo>
                  <a:pt x="1272" y="1872"/>
                </a:lnTo>
                <a:lnTo>
                  <a:pt x="1188" y="1844"/>
                </a:lnTo>
                <a:lnTo>
                  <a:pt x="1108" y="1812"/>
                </a:lnTo>
                <a:lnTo>
                  <a:pt x="1028" y="1776"/>
                </a:lnTo>
                <a:lnTo>
                  <a:pt x="952" y="1736"/>
                </a:lnTo>
                <a:lnTo>
                  <a:pt x="880" y="1692"/>
                </a:lnTo>
                <a:lnTo>
                  <a:pt x="810" y="1646"/>
                </a:lnTo>
                <a:lnTo>
                  <a:pt x="744" y="1596"/>
                </a:lnTo>
                <a:lnTo>
                  <a:pt x="684" y="1542"/>
                </a:lnTo>
                <a:lnTo>
                  <a:pt x="628" y="1486"/>
                </a:lnTo>
                <a:lnTo>
                  <a:pt x="578" y="1428"/>
                </a:lnTo>
                <a:lnTo>
                  <a:pt x="532" y="1366"/>
                </a:lnTo>
                <a:lnTo>
                  <a:pt x="494" y="1304"/>
                </a:lnTo>
                <a:lnTo>
                  <a:pt x="462" y="1238"/>
                </a:lnTo>
                <a:lnTo>
                  <a:pt x="438" y="1170"/>
                </a:lnTo>
                <a:lnTo>
                  <a:pt x="420" y="1102"/>
                </a:lnTo>
                <a:lnTo>
                  <a:pt x="410" y="1032"/>
                </a:lnTo>
                <a:lnTo>
                  <a:pt x="410" y="960"/>
                </a:lnTo>
                <a:lnTo>
                  <a:pt x="416" y="888"/>
                </a:lnTo>
                <a:lnTo>
                  <a:pt x="434" y="816"/>
                </a:lnTo>
                <a:lnTo>
                  <a:pt x="460" y="742"/>
                </a:lnTo>
                <a:lnTo>
                  <a:pt x="496" y="668"/>
                </a:lnTo>
                <a:lnTo>
                  <a:pt x="544" y="592"/>
                </a:lnTo>
                <a:lnTo>
                  <a:pt x="602" y="518"/>
                </a:lnTo>
                <a:lnTo>
                  <a:pt x="670" y="444"/>
                </a:lnTo>
                <a:lnTo>
                  <a:pt x="752" y="370"/>
                </a:lnTo>
                <a:lnTo>
                  <a:pt x="844" y="298"/>
                </a:lnTo>
                <a:lnTo>
                  <a:pt x="950" y="226"/>
                </a:lnTo>
                <a:lnTo>
                  <a:pt x="1070" y="154"/>
                </a:lnTo>
                <a:lnTo>
                  <a:pt x="1202" y="84"/>
                </a:lnTo>
                <a:lnTo>
                  <a:pt x="1348" y="16"/>
                </a:lnTo>
                <a:lnTo>
                  <a:pt x="1244" y="0"/>
                </a:lnTo>
                <a:lnTo>
                  <a:pt x="1244" y="0"/>
                </a:lnTo>
                <a:lnTo>
                  <a:pt x="1244" y="0"/>
                </a:lnTo>
                <a:close/>
                <a:moveTo>
                  <a:pt x="2820" y="1934"/>
                </a:moveTo>
                <a:lnTo>
                  <a:pt x="2820" y="1934"/>
                </a:lnTo>
                <a:lnTo>
                  <a:pt x="2820" y="1934"/>
                </a:lnTo>
                <a:close/>
              </a:path>
            </a:pathLst>
          </a:custGeom>
          <a:gradFill rotWithShape="1">
            <a:gsLst>
              <a:gs pos="0">
                <a:srgbClr val="E6DCAC"/>
              </a:gs>
              <a:gs pos="12000">
                <a:srgbClr val="E6D78A"/>
              </a:gs>
              <a:gs pos="30000">
                <a:srgbClr val="C7AC4C"/>
              </a:gs>
              <a:gs pos="45000">
                <a:srgbClr val="E6D78A"/>
              </a:gs>
              <a:gs pos="77000">
                <a:srgbClr val="C7AC4C"/>
              </a:gs>
              <a:gs pos="100000">
                <a:srgbClr val="E6DCAC"/>
              </a:gs>
            </a:gsLst>
            <a:lin ang="5400000" scaled="0"/>
          </a:gradFill>
          <a:ln w="0">
            <a:noFill/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32" name="Овал 31"/>
          <p:cNvSpPr/>
          <p:nvPr/>
        </p:nvSpPr>
        <p:spPr>
          <a:xfrm>
            <a:off x="1643042" y="0"/>
            <a:ext cx="1857388" cy="107159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ПРОБЛЕМА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3" name="Овал 32"/>
          <p:cNvSpPr/>
          <p:nvPr/>
        </p:nvSpPr>
        <p:spPr>
          <a:xfrm>
            <a:off x="0" y="785794"/>
            <a:ext cx="1857388" cy="171451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ТЕМА</a:t>
            </a:r>
          </a:p>
          <a:p>
            <a:pPr algn="ctr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самообразования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7" name="Rectangle 62"/>
          <p:cNvSpPr>
            <a:spLocks noChangeArrowheads="1"/>
          </p:cNvSpPr>
          <p:nvPr/>
        </p:nvSpPr>
        <p:spPr bwMode="gray">
          <a:xfrm>
            <a:off x="6072198" y="3184503"/>
            <a:ext cx="35779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Clr>
                <a:srgbClr val="FF0066"/>
              </a:buClr>
              <a:buSzPct val="75000"/>
              <a:buFont typeface="Arial" charset="0"/>
              <a:buNone/>
            </a:pPr>
            <a:r>
              <a:rPr lang="ru-RU" sz="2400" b="1" dirty="0" smtClean="0">
                <a:solidFill>
                  <a:srgbClr val="FFFFFF"/>
                </a:solidFill>
              </a:rPr>
              <a:t>К</a:t>
            </a:r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285720" y="2714620"/>
            <a:ext cx="2643206" cy="242889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accent2">
                    <a:lumMod val="50000"/>
                  </a:schemeClr>
                </a:solidFill>
              </a:rPr>
              <a:t>ЦЕЛЬ</a:t>
            </a:r>
            <a:endParaRPr lang="ru-RU" sz="5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Лента лицом вниз 10"/>
          <p:cNvSpPr/>
          <p:nvPr/>
        </p:nvSpPr>
        <p:spPr>
          <a:xfrm>
            <a:off x="0" y="4572008"/>
            <a:ext cx="8429684" cy="1643074"/>
          </a:xfrm>
          <a:prstGeom prst="ribbon">
            <a:avLst>
              <a:gd name="adj1" fmla="val 18217"/>
              <a:gd name="adj2" fmla="val 7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Плохой учитель преподносит истину, хороший - учит ее находить.</a:t>
            </a:r>
            <a:endParaRPr lang="ru-RU" sz="2800" dirty="0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3786182" y="285728"/>
            <a:ext cx="4706943" cy="64294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Учащиеся не умеют работать с информацией, при решении задач не применяют её.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Текст 8"/>
          <p:cNvSpPr txBox="1">
            <a:spLocks/>
          </p:cNvSpPr>
          <p:nvPr/>
        </p:nvSpPr>
        <p:spPr>
          <a:xfrm>
            <a:off x="2357422" y="1428747"/>
            <a:ext cx="4706943" cy="92868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Как научить детей правильно воспринимать информацию, применять её при</a:t>
            </a:r>
            <a:r>
              <a:rPr kumimoji="0" lang="ru-RU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решении задач.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Текст 8"/>
          <p:cNvSpPr txBox="1">
            <a:spLocks/>
          </p:cNvSpPr>
          <p:nvPr/>
        </p:nvSpPr>
        <p:spPr>
          <a:xfrm>
            <a:off x="3365519" y="2714620"/>
            <a:ext cx="4706943" cy="164307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arenR"/>
              <a:tabLst/>
              <a:defRPr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Приучить детей работе в парах и группах.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arenR"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Научить </a:t>
            </a:r>
            <a:r>
              <a:rPr kumimoji="0" lang="ru-RU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самооцениванию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и </a:t>
            </a:r>
            <a:r>
              <a:rPr kumimoji="0" lang="ru-RU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взаимооцениванию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arenR"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Развивать критическое мышление детей.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AutoNum type="arabicParenR"/>
              <a:tabLst/>
              <a:defRPr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Совершенствоваться самому.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cb6959d_0.t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" y="-25"/>
            <a:ext cx="9144032" cy="6858025"/>
          </a:xfrm>
          <a:prstGeom prst="rect">
            <a:avLst/>
          </a:prstGeom>
        </p:spPr>
      </p:pic>
      <p:sp>
        <p:nvSpPr>
          <p:cNvPr id="3" name="Текст 8"/>
          <p:cNvSpPr txBox="1">
            <a:spLocks/>
          </p:cNvSpPr>
          <p:nvPr/>
        </p:nvSpPr>
        <p:spPr>
          <a:xfrm>
            <a:off x="857224" y="857232"/>
            <a:ext cx="6715172" cy="4572032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Педагогическая деятельность</a:t>
            </a:r>
            <a:r>
              <a:rPr kumimoji="0" lang="ru-RU" sz="2400" b="1" i="1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arenR"/>
              <a:tabLst/>
              <a:defRPr/>
            </a:pPr>
            <a:r>
              <a:rPr lang="ru-RU" sz="2800" baseline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2009 году проводил консультации по подготовке учащихся к ЕНТ на районном уровне.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arenR"/>
              <a:tabLst/>
              <a:defRPr/>
            </a:pP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 сентября 2013 года являюсь председателем творческой группы учителей Актогайского района.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AutoNum type="arabicParenR"/>
              <a:tabLst/>
              <a:defRPr/>
            </a:pPr>
            <a:r>
              <a:rPr lang="ru-RU" sz="2800" baseline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январе 2014 – 2015 года проводил консультации по подготовке учащихся к ЕНТ на районном уровне.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cb6959d_0.t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" y="-25"/>
            <a:ext cx="9144032" cy="6858025"/>
          </a:xfrm>
          <a:prstGeom prst="rect">
            <a:avLst/>
          </a:prstGeom>
        </p:spPr>
      </p:pic>
      <p:sp>
        <p:nvSpPr>
          <p:cNvPr id="3" name="Текст 8"/>
          <p:cNvSpPr txBox="1">
            <a:spLocks/>
          </p:cNvSpPr>
          <p:nvPr/>
        </p:nvSpPr>
        <p:spPr>
          <a:xfrm>
            <a:off x="2218529" y="285728"/>
            <a:ext cx="4706943" cy="428628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2000" baseline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Сведения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 прохождении курсов:</a:t>
            </a:r>
            <a:endParaRPr lang="ru-RU" sz="2000" baseline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Scan_201_0.t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6116" y="908720"/>
            <a:ext cx="7736324" cy="53836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cb6959d_0.t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" y="-25"/>
            <a:ext cx="9144032" cy="6858025"/>
          </a:xfrm>
          <a:prstGeom prst="rect">
            <a:avLst/>
          </a:prstGeom>
        </p:spPr>
      </p:pic>
      <p:sp>
        <p:nvSpPr>
          <p:cNvPr id="3" name="Текст 8"/>
          <p:cNvSpPr txBox="1">
            <a:spLocks/>
          </p:cNvSpPr>
          <p:nvPr/>
        </p:nvSpPr>
        <p:spPr>
          <a:xfrm>
            <a:off x="2218529" y="285728"/>
            <a:ext cx="4706943" cy="428628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ru-RU" sz="2000" baseline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Сведения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 прохождении курсов:</a:t>
            </a:r>
            <a:endParaRPr lang="ru-RU" sz="2000" baseline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G:\Мамырханов Б.Е\Scan_20151026_17113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908720"/>
            <a:ext cx="4176464" cy="56886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8"/>
          <p:cNvSpPr txBox="1">
            <a:spLocks/>
          </p:cNvSpPr>
          <p:nvPr/>
        </p:nvSpPr>
        <p:spPr>
          <a:xfrm>
            <a:off x="2218529" y="285728"/>
            <a:ext cx="4706943" cy="428628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000" baseline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Сведения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 наградах:</a:t>
            </a:r>
            <a:endParaRPr lang="ru-RU" sz="2000" baseline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G:\Мамырханов Б.Е\Scan_20151026_1707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464380" y="1464456"/>
            <a:ext cx="3929091" cy="2714644"/>
          </a:xfrm>
          <a:prstGeom prst="rect">
            <a:avLst/>
          </a:prstGeom>
          <a:noFill/>
        </p:spPr>
      </p:pic>
      <p:pic>
        <p:nvPicPr>
          <p:cNvPr id="2052" name="Picture 4" descr="G:\Мамырханов Б.Е\Scan_20151026_17082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857232"/>
            <a:ext cx="3000396" cy="3857653"/>
          </a:xfrm>
          <a:prstGeom prst="rect">
            <a:avLst/>
          </a:prstGeom>
          <a:noFill/>
        </p:spPr>
      </p:pic>
      <p:pic>
        <p:nvPicPr>
          <p:cNvPr id="2053" name="Picture 5" descr="G:\Мамырханов Б.Е\Scan_20151026_1712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857232"/>
            <a:ext cx="3000396" cy="39290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8"/>
          <p:cNvSpPr txBox="1">
            <a:spLocks/>
          </p:cNvSpPr>
          <p:nvPr/>
        </p:nvSpPr>
        <p:spPr>
          <a:xfrm>
            <a:off x="1071538" y="285728"/>
            <a:ext cx="7358114" cy="428628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Результаты педагогической деятельности:</a:t>
            </a:r>
            <a:endParaRPr lang="ru-RU" sz="2800" b="1" i="1" baseline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87" name="Picture 15" descr="G:\уроки Б.Е\20151127_1102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1" y="1000109"/>
            <a:ext cx="4071965" cy="2786081"/>
          </a:xfrm>
          <a:prstGeom prst="rect">
            <a:avLst/>
          </a:prstGeom>
          <a:noFill/>
        </p:spPr>
      </p:pic>
      <p:pic>
        <p:nvPicPr>
          <p:cNvPr id="3088" name="Picture 16" descr="G:\уроки Б.Е\20151127_1031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1000108"/>
            <a:ext cx="4113010" cy="2786082"/>
          </a:xfrm>
          <a:prstGeom prst="rect">
            <a:avLst/>
          </a:prstGeom>
          <a:noFill/>
        </p:spPr>
      </p:pic>
      <p:pic>
        <p:nvPicPr>
          <p:cNvPr id="3089" name="Picture 17" descr="G:\уроки Б.Е\20151127_10312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929066"/>
            <a:ext cx="4071966" cy="2714644"/>
          </a:xfrm>
          <a:prstGeom prst="rect">
            <a:avLst/>
          </a:prstGeom>
          <a:noFill/>
        </p:spPr>
      </p:pic>
      <p:pic>
        <p:nvPicPr>
          <p:cNvPr id="3091" name="Picture 19" descr="G:\уроки Б.Е\20151127_1050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5" y="4000481"/>
            <a:ext cx="4143404" cy="26653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8"/>
          <p:cNvSpPr txBox="1">
            <a:spLocks/>
          </p:cNvSpPr>
          <p:nvPr/>
        </p:nvSpPr>
        <p:spPr>
          <a:xfrm>
            <a:off x="1071538" y="285728"/>
            <a:ext cx="7358114" cy="428628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Результаты педагогической деятельности:</a:t>
            </a:r>
            <a:endParaRPr lang="ru-RU" sz="2800" b="1" i="1" baseline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G:\уроки Б.Е\20151127_1052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928670"/>
            <a:ext cx="4286280" cy="3174255"/>
          </a:xfrm>
          <a:prstGeom prst="rect">
            <a:avLst/>
          </a:prstGeom>
          <a:noFill/>
        </p:spPr>
      </p:pic>
      <p:pic>
        <p:nvPicPr>
          <p:cNvPr id="4100" name="Picture 4" descr="G:\уроки Б.Е\20151127_1039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7" y="3214686"/>
            <a:ext cx="4333824" cy="3143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8"/>
          <p:cNvSpPr txBox="1">
            <a:spLocks/>
          </p:cNvSpPr>
          <p:nvPr/>
        </p:nvSpPr>
        <p:spPr>
          <a:xfrm>
            <a:off x="1071538" y="285728"/>
            <a:ext cx="7358114" cy="428628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Качество знания по предмету:</a:t>
            </a:r>
            <a:endParaRPr lang="ru-RU" sz="2800" b="1" i="1" baseline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428596" y="1071546"/>
          <a:ext cx="8215370" cy="52149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8"/>
          <p:cNvSpPr txBox="1">
            <a:spLocks/>
          </p:cNvSpPr>
          <p:nvPr/>
        </p:nvSpPr>
        <p:spPr>
          <a:xfrm>
            <a:off x="1071538" y="285728"/>
            <a:ext cx="7358114" cy="428628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8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Творческий отчет по предмету (эссе):</a:t>
            </a:r>
            <a:endParaRPr lang="ru-RU" sz="2800" b="1" i="1" baseline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428595" y="857232"/>
            <a:ext cx="828680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«Цель образования – передать следующим поколениям ценности культуры и научить их жить в быстро меняющемся мире».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Я практик, учитель математики… Учитель математики – это человек, который имеет дело с ребенком пять-шесть раз в неделю, преподает предмет, незаменимый для развития мышления, но содержащий великое множество правил и практических упражнений.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Каждый ребенок – уникален, один схватывает материал на лету, другому нужен месяц, третьему полгода, четвертый не воспринимает совсем.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Как научить всех?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Одним из реальных механизмов, позволяющих делом ответить на этот вопрос, является технология уровневой дифференциации.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Понятия дифференциации и индивидуализации в практике рассматриваются как тождественные, но это не так.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«Дифференциация – организация учебного процесса с учетом доминирующих особенностей групп учащихся.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Индивидуализация – учет личностных особенностей каждого ученика.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первом случае в расчет берутся групповые, во втором индивидуальные особенности и дифференцированное обучение выступает как условие и средство индивидуализации».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З.А.Абасов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Главной педагогической установкой такого подхода является формирование положительной мотивации учения у школьников. Ключевым моментом в организации учебного процесса является создание таких условий, при которых каждый из обучаемых испытал бы учебный успех, смог бы увидеть свои достижения и захотел ликвидировать пробелы в своих знаниях и умениях.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Работу в данном направлении начал вести с того, что стараюсь добиться на уроках духа доброжелательности. Ведь известно, что тот предмет, который преподается в атмосфере дружелюбия и увлеченности, ребята любят больше всего. Знакомлюсь с детьми, посещая уроки выпускного класса начальной школы. Взяв пятиклассников, наблюдаю за ними в течение учебного года, анализируя способности детей, тип характера, особенности нервной деятельности.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 flipH="1">
            <a:off x="428595" y="285728"/>
            <a:ext cx="8286808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 работе с пятиклассниками и шестиклассниками стараюсь помнить наставления Я. А. Каменского о том, что учиться должно быть легко и приятно. Но, с другой стороны, учение без препятствий, без трудностей вызвало бы мало интереса, не вело бы к развитию учащихся. Трудности надо учить преодолевать.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Перед разными категориями учащихся ставятся различные цели: одни ученики должны достичь усвоения базового уровня, а другие, проявляющие интерес к математике и обладающие хорошими математическими способностями, должны добиться более высоких результатов. В соответствии с этим в классе могут быть выделены две группы учащихся: группа базового уровня и группа повышенного уровня. Конечно, состав группы не может быть застывшим. Возможен переход из группы базового уровня, если ученик будет свободно владеть материалом, соответствующим стандарту.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Дифференцированный подход целесообразно осуществлять на разных этапах урока. На этапе объяснения нового материала в основном работаю со всем классом, хотя и не исключены сообщения внепрограммного материала для второй группы. Первая группа в это время отрабатывает материал, записанный в справочник.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После выполнения нескольких упражнений на доске, учащиеся приступают к дифференцированной самостоятельной работе. Уровень I (базовый) содержит большое количество простых упражнений с постепенным нарастанием трудности. В заданиях II группы преобладают задания комбинированного характера, требующие установления связей между отдельными компонентами курса и нестандартных приемов решения. Для таких самостоятельных работ использую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разноуровневые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дидактические материалы, которые имеются в комплекте для 5-11 классов. Уровень III самостоятельных и контрольных работ включает в себя задачи развивающего характера, решение которых связано с проявлением сообразительности и углубленного знания материала.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Нередко учащиеся второй группы выступают консультантами для учащихся первой группы. Консультанты оказывают им большую помощь, как на уроке, так и во внеурочное время.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старших классах я практикую зачетную систему после каждой пройденной главы. В 11 классе стараюсь зачеты, а иногда и контрольные работы, проводить в тестовой форме, т.к. второй год многие из выпускников выбирают государственную аттестацию в форме ЕНТ.</a:t>
            </a:r>
          </a:p>
          <a:p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 flipH="1">
            <a:off x="428595" y="285728"/>
            <a:ext cx="8286808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Может возникнуть вопрос по поводу оценок, которые ущемляют ребят второй группы. Поэтому детям не устаю повторять, что дифференцированный подход осуществляется по принципу: «от каждого по способностям, каждому по труду», т.е. максимальное приложение способностей, знаний, умений каждым учащимся. Большинство ребят, а особенно старшеклассники со мной соглашаются, т.к. ратуют за знания.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Дифференцированное обучение учащихся продолжаю на внеклассных занятиях по предмету. Само участие в факультативе, в кружковой работе, в математических состязаниях и олимпиадах уже являются дифференциацией обучения в школе. Остановлюсь на результатах такого обучения. Ежегодно из 100% выпускников 11 А класса, выбравших государственную аттестацию в форме ЕНТ, 70% учащихся сдали экзамен на «хорошо», 30% – на «удовлетворительно». Четверо из этих выпускников поступили на бюджет по сертификатам ЕНТ в ВУЗы, где одним из вступительных экзаменов была математика.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2013 году ученик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Сейл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Ерболат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(8 класс) показал лучшие результаты на районных олимпиадах . При дифференциации и индивидуализации осуществляется определенная последовательность элементов учебной деятельности каждого ученика, соответствующая его способностям, возможностям, мотивации, интересам, осуществляемая им при координирующей, организующей, консультирующей деятельности педагога во взаимосвязи с родителями. Учащиеся находятся в позиции самостоятельного принятия решения. Постоянная такая деятельность позволяет решать проблемы воспитания ответственности за свою жизнь, подготовки к жизнедеятельности после окончания школы.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завершение хочу сказать, что не считаю свою систему обучения идеальной. Все время что-то изменяю, изучаю новые методы, ищу новые подходы, иногда возвращаюсь к прошлому. Самое главное – вызвать у учеников интерес к предмету и побудить учащихся заниматься математикой в дальнейшем.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Приходится обрабатывать при этом большое количество методической литературы. Требуется множество всяческих бумаг. Это подводный камень дифференцированного обучения, но по мере приобретения опыта затраты времени на поиски и создание материала уменьшаются.  И напоследок, я хочу пожелать учителям: "Пусть каждый, прожив со всеми вместе в коллективе, чувствует себя человеком, без которого чего-то в школе не получилось бы". 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 flipH="1">
            <a:off x="2214541" y="2214554"/>
            <a:ext cx="53578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СПАСИБО ЗА ВНИМАНИЕ </a:t>
            </a:r>
            <a:endParaRPr lang="ru-RU" sz="4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 flipH="1">
            <a:off x="2214541" y="2214554"/>
            <a:ext cx="53578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latin typeface="Times New Roman" pitchFamily="18" charset="0"/>
                <a:cs typeface="Times New Roman" pitchFamily="18" charset="0"/>
              </a:rPr>
              <a:t>ПОРТФОЛИО УЧИТЕЛЯ </a:t>
            </a:r>
            <a:endParaRPr lang="ru-RU" sz="4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 flipH="1">
            <a:off x="323526" y="692696"/>
            <a:ext cx="82089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Данные об образовании</a:t>
            </a:r>
            <a:endParaRPr lang="ru-RU" sz="4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5838" y="1700808"/>
            <a:ext cx="7172325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 flipH="1">
            <a:off x="323525" y="476672"/>
            <a:ext cx="82089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Удостоверение о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присвоении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квалификационной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категории</a:t>
            </a:r>
            <a:endParaRPr lang="ru-RU" sz="3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700808"/>
            <a:ext cx="7704856" cy="5013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1163" y="1556792"/>
            <a:ext cx="5781675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39552" y="404665"/>
            <a:ext cx="80648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Данные о присвоении квалификационной категории</a:t>
            </a:r>
            <a:endParaRPr lang="ru-RU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60563" y="1340768"/>
            <a:ext cx="5221287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115616" y="404664"/>
            <a:ext cx="68225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Данные о присвоении квалификационной категории</a:t>
            </a:r>
            <a:endParaRPr lang="ru-RU" sz="28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 flipH="1">
            <a:off x="323526" y="692696"/>
            <a:ext cx="8208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Документы удостоверяющие личность</a:t>
            </a:r>
            <a:endParaRPr lang="ru-RU" sz="32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132856"/>
            <a:ext cx="3806825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132856"/>
            <a:ext cx="3830637" cy="270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1186</Words>
  <Application>Microsoft Office PowerPoint</Application>
  <PresentationFormat>Экран (4:3)</PresentationFormat>
  <Paragraphs>61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Серик</cp:lastModifiedBy>
  <cp:revision>46</cp:revision>
  <dcterms:created xsi:type="dcterms:W3CDTF">2014-02-28T23:28:01Z</dcterms:created>
  <dcterms:modified xsi:type="dcterms:W3CDTF">2015-12-21T12:36:29Z</dcterms:modified>
</cp:coreProperties>
</file>