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25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23528" y="278683"/>
            <a:ext cx="2808312" cy="133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1" u="none" strike="noStrike" kern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Атырау қаласы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1" u="none" strike="noStrike" kern="0" normalizeH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1" i="1" u="none" strike="noStrike" kern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№15 Абай атындағы орта мектебінің</a:t>
            </a:r>
            <a:r>
              <a:rPr kumimoji="0" lang="kk-KZ" sz="2000" b="1" i="1" u="none" strike="noStrike" kern="0" normalizeH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1" u="none" strike="noStrike" kern="0" normalizeH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физика пән мұғалімі</a:t>
            </a:r>
            <a:r>
              <a:rPr lang="kk-KZ" sz="2000" b="1" i="1" kern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kern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000" b="1" i="1" kern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1" i="1" u="none" strike="noStrike" kern="0" normalizeH="0" baseline="0" noProof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Жаниярова Жанат Ниязәліқызы </a:t>
            </a:r>
            <a:endParaRPr kumimoji="0" lang="ru-RU" sz="2000" b="1" i="1" u="none" strike="noStrike" kern="0" normalizeH="0" baseline="0" noProof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3" y="277535"/>
            <a:ext cx="4320479" cy="9912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Ұзақ мерзімді жоспардың тарауы: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260985" algn="l"/>
              </a:tabLst>
            </a:pPr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Механикалық қозғалыс 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5307" y="1723751"/>
            <a:ext cx="860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Сабақтың тақырыбы: </a:t>
            </a:r>
          </a:p>
          <a:p>
            <a:pPr algn="ctr"/>
            <a:r>
              <a:rPr lang="kk-KZ" sz="2400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Бір </a:t>
            </a:r>
            <a:r>
              <a:rPr lang="kk-KZ" sz="2400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қалыпты  емес қозғалыс кезіндегі орташа </a:t>
            </a:r>
            <a:r>
              <a:rPr lang="kk-KZ" sz="2400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жылдамдық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2485" y="2525043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Оқу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мақсаты</a:t>
            </a:r>
            <a:r>
              <a:rPr lang="ru-RU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: 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7.1.3.5. Бір қалыпты емес  қозғалыс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кезіндегі  жылдамдық </a:t>
            </a:r>
          </a:p>
          <a:p>
            <a:pPr lvl="0"/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                                     және 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орташа жылдымдыққа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мысалдар 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келтіру.</a:t>
            </a:r>
          </a:p>
          <a:p>
            <a:pPr lvl="0"/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                       7.2.3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.  Бір қалыпты емес  қозғалыс кезіндегі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жылдамдық 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және </a:t>
            </a:r>
            <a:endParaRPr lang="kk-KZ" sz="200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  <a:ea typeface="Calibri"/>
            </a:endParaRPr>
          </a:p>
          <a:p>
            <a:pPr lvl="0"/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                                    орташа 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жылдымдыққа </a:t>
            </a:r>
            <a:r>
              <a:rPr lang="kk-KZ" sz="2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  есептер </a:t>
            </a:r>
            <a:r>
              <a:rPr lang="kk-KZ" sz="20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шығару.</a:t>
            </a:r>
          </a:p>
        </p:txBody>
      </p:sp>
      <p:pic>
        <p:nvPicPr>
          <p:cNvPr id="14" name="Picture 5" descr="http://www.galina-blagova.com/wp-content/uploads/2015/10/stik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555" y="4417083"/>
            <a:ext cx="3198820" cy="21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http://www.galina-blagova.com/wp-content/uploads/2015/10/stik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400" y="4242579"/>
            <a:ext cx="3218269" cy="231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11760" y="3825736"/>
            <a:ext cx="4676656" cy="57312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Сабақтың мақсаттары</a:t>
            </a:r>
            <a:endParaRPr lang="ru-RU" sz="5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" name="Picture 5" descr="http://www.galina-blagova.com/wp-content/uploads/2015/10/stik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" y="4278555"/>
            <a:ext cx="2922611" cy="227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23942" y="4780611"/>
            <a:ext cx="2693631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kk-KZ" sz="1600" b="1" dirty="0" smtClean="0">
                <a:solidFill>
                  <a:srgbClr val="FF0000"/>
                </a:solidFill>
                <a:latin typeface="Times New Roman"/>
                <a:ea typeface="Calibri"/>
              </a:rPr>
              <a:t>Барлық оқушылар:</a:t>
            </a:r>
          </a:p>
          <a:p>
            <a:pPr algn="ctr">
              <a:lnSpc>
                <a:spcPct val="115000"/>
              </a:lnSpc>
            </a:pPr>
            <a:r>
              <a:rPr lang="kk-KZ" sz="1600" dirty="0" smtClean="0">
                <a:solidFill>
                  <a:srgbClr val="002060"/>
                </a:solidFill>
                <a:latin typeface="Times New Roman"/>
                <a:ea typeface="Calibri"/>
              </a:rPr>
              <a:t>Бір </a:t>
            </a:r>
            <a:r>
              <a:rPr lang="kk-KZ" sz="1600" dirty="0">
                <a:solidFill>
                  <a:srgbClr val="002060"/>
                </a:solidFill>
                <a:latin typeface="Times New Roman"/>
                <a:ea typeface="Calibri"/>
              </a:rPr>
              <a:t>қалыпты емес  қозғалыс кезіндегі жылдамдық және орташа жылдымдықты  халықаралық жүйеге келтіре алады</a:t>
            </a:r>
            <a:endParaRPr lang="ru-RU" sz="16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85846" y="4922188"/>
            <a:ext cx="293423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kk-KZ" sz="1600" b="1" dirty="0" smtClean="0">
                <a:solidFill>
                  <a:srgbClr val="FF0000"/>
                </a:solidFill>
                <a:latin typeface="Times New Roman"/>
                <a:ea typeface="Calibri"/>
              </a:rPr>
              <a:t>Оқушылардың басым бөлігі</a:t>
            </a:r>
          </a:p>
          <a:p>
            <a:pPr algn="ctr">
              <a:lnSpc>
                <a:spcPct val="115000"/>
              </a:lnSpc>
            </a:pPr>
            <a:r>
              <a:rPr lang="kk-KZ" sz="1600" dirty="0">
                <a:solidFill>
                  <a:srgbClr val="002060"/>
                </a:solidFill>
                <a:latin typeface="Times New Roman"/>
                <a:ea typeface="Calibri"/>
              </a:rPr>
              <a:t>Бір қалыпты емес  қозғалыс кезіндегі жылдамдық және орташа жылдымдыққа өмірден мысалдар келтіре алады.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003492" y="4735865"/>
            <a:ext cx="295915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kk-KZ" sz="1600" b="1" dirty="0" smtClean="0">
                <a:solidFill>
                  <a:srgbClr val="FF0000"/>
                </a:solidFill>
                <a:latin typeface="Times New Roman"/>
                <a:ea typeface="Calibri"/>
              </a:rPr>
              <a:t>Кейбір оқушылар:</a:t>
            </a:r>
          </a:p>
          <a:p>
            <a:pPr algn="ctr">
              <a:lnSpc>
                <a:spcPct val="115000"/>
              </a:lnSpc>
            </a:pPr>
            <a:r>
              <a:rPr lang="kk-KZ" sz="1600" dirty="0">
                <a:solidFill>
                  <a:srgbClr val="002060"/>
                </a:solidFill>
                <a:latin typeface="Times New Roman"/>
                <a:ea typeface="Calibri"/>
              </a:rPr>
              <a:t>Бір қалыпты емес  қозғалыс кезіндегі жылдамдық және орташа жылдымдыққа формуланы түрлендірі отырып  есептер шығара алады.</a:t>
            </a:r>
            <a:endParaRPr lang="ru-RU" sz="14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287" y="534281"/>
            <a:ext cx="1530165" cy="1468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82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-1" r="19017" b="9176"/>
          <a:stretch/>
        </p:blipFill>
        <p:spPr bwMode="auto">
          <a:xfrm>
            <a:off x="303249" y="471151"/>
            <a:ext cx="2136396" cy="2042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31515" y="705577"/>
            <a:ext cx="6214392" cy="181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Бір қалыпты емес  қозғалыс кезіндегі жылдамдық және орташа жылдымдықты халықаралық жүйеге және мысалдар келтіре алады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Орташа жылдамдықты есептеп табу үшін бірқалыпты қозғалыстың жылдамдығын есептегендегі формуланы түрлендірі отырып  есептер шығара алады.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43560" y="216381"/>
            <a:ext cx="5604704" cy="489196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kk-KZ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Бағалау критерийі</a:t>
            </a:r>
            <a:endParaRPr lang="ru-RU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2517996"/>
            <a:ext cx="5328592" cy="3252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Тілдік </a:t>
            </a:r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</a:rPr>
              <a:t>мақсаттар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34281" y="2994414"/>
            <a:ext cx="60661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Пән бойынша сауатты сөйлеу мен өзін-өзі бағалау дағдысын дамыту үшін жауаптарды толық жауап беруге, өз ойларын еркін айтуға дағдыландырады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75" y="2822669"/>
            <a:ext cx="1676046" cy="109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49" y="4581128"/>
            <a:ext cx="2074558" cy="1755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97975" y="4803688"/>
            <a:ext cx="5734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шапшаңдыққа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еңбекке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баулу.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51720" y="4089646"/>
            <a:ext cx="5040560" cy="490199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Құндылықтарға баулу</a:t>
            </a:r>
            <a:endParaRPr lang="ru-RU" sz="2400" i="1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24201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88640"/>
            <a:ext cx="6696744" cy="64807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ru-RU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Белсенді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оқыту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әдістері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6" name="Picture 4" descr="http://planetadetstva.net/wp-content/uploads/2013/06/%D0%BC%D0%B8%D0%BD%D0%B8%D0%B0%D1%82%D1%8E%D1%80%D0%B02-300x2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3600400" cy="264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0018" y="1988839"/>
            <a:ext cx="2987420" cy="803409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3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Шеңбердегі</a:t>
            </a: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доп</a:t>
            </a: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  <a:endParaRPr lang="ru-RU" sz="3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9" name="Picture 7" descr="https://thumbs.dreamstime.com/z/cartoon-girl-female-reporter-holding-microphone-185800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6"/>
          <a:stretch/>
        </p:blipFill>
        <p:spPr bwMode="auto">
          <a:xfrm>
            <a:off x="5069695" y="3344993"/>
            <a:ext cx="3102705" cy="266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2810256"/>
            <a:ext cx="2520280" cy="369332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5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Ашық</a:t>
            </a:r>
            <a:r>
              <a:rPr lang="ru-RU" sz="5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микрафон</a:t>
            </a:r>
            <a:r>
              <a:rPr lang="ru-RU" sz="5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967785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78542" y="188640"/>
            <a:ext cx="6446886" cy="648072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ru-RU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Саралау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әдістері</a:t>
            </a:r>
            <a:endParaRPr lang="ru-RU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100" name="Picture 4" descr="http://www.guro.com.ua/wp-content/themes/pr-news/img/getma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016" y="4253570"/>
            <a:ext cx="900785" cy="65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blog-kovaleva.at.ua/220776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9" t="9282" r="8321" b="13748"/>
          <a:stretch/>
        </p:blipFill>
        <p:spPr bwMode="auto">
          <a:xfrm>
            <a:off x="3066065" y="5859454"/>
            <a:ext cx="1001879" cy="67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88" y="4340761"/>
            <a:ext cx="2208508" cy="1784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179" y="4340761"/>
            <a:ext cx="2606613" cy="480734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kk-KZ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«</a:t>
            </a:r>
            <a:r>
              <a:rPr lang="kk-KZ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Конверттегі есептер» </a:t>
            </a:r>
          </a:p>
          <a:p>
            <a:pPr algn="ctr"/>
            <a:r>
              <a:rPr lang="kk-KZ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Calibri"/>
              </a:rPr>
              <a:t>әдісі </a:t>
            </a:r>
            <a:endParaRPr lang="ru-RU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68" y="1412776"/>
            <a:ext cx="2606613" cy="1737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9692" y="1087378"/>
            <a:ext cx="2370100" cy="369332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4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Көрсетілім</a:t>
            </a:r>
            <a:r>
              <a:rPr lang="ru-RU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  <a:r>
              <a:rPr lang="ru-RU" sz="2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әдісі</a:t>
            </a:r>
            <a:r>
              <a:rPr lang="ru-RU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10558" y="1107991"/>
            <a:ext cx="52349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                      </a:t>
            </a:r>
            <a:r>
              <a:rPr lang="ru-RU" sz="2000" b="1" dirty="0" smtClean="0">
                <a:solidFill>
                  <a:srgbClr val="FF0000"/>
                </a:solidFill>
              </a:rPr>
              <a:t>Жеке </a:t>
            </a:r>
            <a:r>
              <a:rPr lang="ru-RU" sz="2000" b="1" dirty="0" err="1" smtClean="0">
                <a:solidFill>
                  <a:srgbClr val="FF0000"/>
                </a:solidFill>
              </a:rPr>
              <a:t>жұмыс</a:t>
            </a:r>
            <a:r>
              <a:rPr lang="ru-RU" sz="2000" b="1" dirty="0" smtClean="0">
                <a:solidFill>
                  <a:srgbClr val="002060"/>
                </a:solidFill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rgbClr val="002060"/>
                </a:solidFill>
              </a:rPr>
              <a:t>Түсінгеніңді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баяндап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беріңіз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kk-KZ" sz="2000" b="1" dirty="0">
                <a:solidFill>
                  <a:srgbClr val="002060"/>
                </a:solidFill>
              </a:rPr>
              <a:t> </a:t>
            </a:r>
            <a:r>
              <a:rPr lang="kk-KZ" sz="2000" b="1" dirty="0" smtClean="0">
                <a:solidFill>
                  <a:srgbClr val="002060"/>
                </a:solidFill>
              </a:rPr>
              <a:t>                          </a:t>
            </a:r>
            <a:r>
              <a:rPr lang="kk-KZ" sz="2000" b="1" dirty="0" smtClean="0">
                <a:solidFill>
                  <a:srgbClr val="FF0000"/>
                </a:solidFill>
              </a:rPr>
              <a:t>Жұптық жұмыс</a:t>
            </a:r>
            <a:r>
              <a:rPr lang="kk-KZ" sz="2000" b="1" dirty="0" smtClean="0">
                <a:solidFill>
                  <a:srgbClr val="002060"/>
                </a:solidFill>
              </a:rPr>
              <a:t>: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err="1" smtClean="0">
                <a:solidFill>
                  <a:srgbClr val="002060"/>
                </a:solidFill>
              </a:rPr>
              <a:t>Бейнематериалға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атау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беріп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дәлелдеңіз</a:t>
            </a:r>
            <a:r>
              <a:rPr lang="ru-RU" sz="2000" b="1" dirty="0">
                <a:solidFill>
                  <a:srgbClr val="002060"/>
                </a:solidFill>
              </a:rPr>
              <a:t>, </a:t>
            </a:r>
            <a:r>
              <a:rPr lang="ru-RU" sz="2000" b="1" dirty="0" err="1">
                <a:solidFill>
                  <a:srgbClr val="002060"/>
                </a:solidFill>
              </a:rPr>
              <a:t>халықаралық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жүйеге</a:t>
            </a:r>
            <a:r>
              <a:rPr lang="ru-RU" sz="2000" b="1" dirty="0">
                <a:solidFill>
                  <a:srgbClr val="002060"/>
                </a:solidFill>
              </a:rPr>
              <a:t>  </a:t>
            </a:r>
            <a:r>
              <a:rPr lang="ru-RU" sz="2000" b="1" dirty="0" err="1">
                <a:solidFill>
                  <a:srgbClr val="002060"/>
                </a:solidFill>
              </a:rPr>
              <a:t>және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мысал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келтіріңіз</a:t>
            </a:r>
            <a:r>
              <a:rPr lang="ru-RU" sz="2000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4" b="15210"/>
          <a:stretch/>
        </p:blipFill>
        <p:spPr bwMode="auto">
          <a:xfrm>
            <a:off x="3066065" y="5052078"/>
            <a:ext cx="974348" cy="694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49181" y="3150518"/>
            <a:ext cx="391947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</a:rPr>
              <a:t>Топтық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жұмыс</a:t>
            </a:r>
            <a:r>
              <a:rPr lang="ru-RU" sz="2800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2800" b="1" dirty="0" err="1">
                <a:solidFill>
                  <a:srgbClr val="C00000"/>
                </a:solidFill>
              </a:rPr>
              <a:t>д</a:t>
            </a:r>
            <a:r>
              <a:rPr lang="ru-RU" sz="2800" b="1" dirty="0" err="1" smtClean="0">
                <a:solidFill>
                  <a:srgbClr val="C00000"/>
                </a:solidFill>
              </a:rPr>
              <a:t>еңгейлік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тапсырмалар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31914" y="4340332"/>
            <a:ext cx="503257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жартысын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 км/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жылдамдықпен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секундта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жүрсе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жартысын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72 км-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20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секундта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жүріп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жолдағы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жылдамдықты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табыңдар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30216" y="5259760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Times New Roman"/>
                <a:ea typeface="Calibri"/>
              </a:rPr>
              <a:t>Автомобиль алғашқы 5минутта 600м жол жүрді тура осындай жылдамдықпен қозғалып, 0,5 сағат ішінде қандай жол жүреді</a:t>
            </a:r>
            <a:r>
              <a:rPr lang="kk-KZ" sz="1400" b="1" dirty="0">
                <a:solidFill>
                  <a:srgbClr val="002060"/>
                </a:solidFill>
                <a:latin typeface="Times New Roman"/>
                <a:ea typeface="Calibri"/>
              </a:rPr>
              <a:t>. 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67944" y="5814671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Жарылыс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техникасында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жылдамдықпен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жанатын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бикфорд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бауы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Бауды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жаққаннан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300м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қашықтыққа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жүгіріп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үлгеру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жіптің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1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2507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258060"/>
            <a:ext cx="4536504" cy="72008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lvl="0"/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ea typeface="Segoe UI Black" pitchFamily="34" charset="0"/>
                <a:cs typeface="Times New Roman" panose="02020603050405020304" pitchFamily="18" charset="0"/>
              </a:rPr>
              <a:t>Критериалды бағалау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go2.imgsmail.ru/imgpreview?key=6d2981a382ca450a&amp;mb=imgdb_preview_2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37" y="3471689"/>
            <a:ext cx="1111123" cy="131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09415"/>
              </p:ext>
            </p:extLst>
          </p:nvPr>
        </p:nvGraphicFramePr>
        <p:xfrm>
          <a:off x="4752020" y="1606656"/>
          <a:ext cx="3954780" cy="3968496"/>
        </p:xfrm>
        <a:graphic>
          <a:graphicData uri="http://schemas.openxmlformats.org/drawingml/2006/table">
            <a:tbl>
              <a:tblPr firstRow="1" firstCol="1" bandRow="1"/>
              <a:tblGrid>
                <a:gridCol w="1977390"/>
                <a:gridCol w="197739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Бағалау критерийі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Дескриптор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Бір қалыпты емес  қозғалыс кезіндегі жылдамдық және орташа жылдымдықты халықаралық жүйеге және мысалдар келтіре алады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Бір қалыпты емес  қозғалыс кезіндегі жылдамдық және орташа жылдымдықты халықаралық жүйеге келтірді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Бір қалыпты емес  қозғалыс кезіндегі жылдамдық және орташа жылдымдықа мысалдар келтірді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Орташа жылдамдықты есептеп табу үшін бірқалыпты қозғалыстың жылдамдығын есептегендегі формуланы түрлендірі отырып  есептер шығара алады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Есептің мазмұнын толық түсініп, өлшем бірліктерді си жүйесіне келтірді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Есептер шығаруда формулаларды түрлендірді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036730"/>
              </p:ext>
            </p:extLst>
          </p:nvPr>
        </p:nvGraphicFramePr>
        <p:xfrm>
          <a:off x="144967" y="5805264"/>
          <a:ext cx="4782657" cy="792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4219"/>
                <a:gridCol w="1594219"/>
                <a:gridCol w="1594219"/>
              </a:tblGrid>
              <a:tr h="52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Маған қызық болған 2 нәрсе</a:t>
                      </a:r>
                      <a:endParaRPr lang="ru-RU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Маған қиын болған </a:t>
                      </a:r>
                      <a:endParaRPr lang="kk-KZ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2 </a:t>
                      </a:r>
                      <a:r>
                        <a:rPr lang="kk-KZ" sz="1200" dirty="0">
                          <a:effectLst/>
                        </a:rPr>
                        <a:t>нәрсе</a:t>
                      </a:r>
                      <a:endParaRPr lang="ru-RU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Маған құнды болған 2 нәрсе</a:t>
                      </a:r>
                      <a:endParaRPr lang="ru-RU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40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11061" y="5157192"/>
            <a:ext cx="3421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«ҚҚҚ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3636177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</a:pPr>
            <a:r>
              <a:rPr lang="kk-KZ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kk-KZ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- түсінбедім, сенімді </a:t>
            </a:r>
            <a:r>
              <a:rPr lang="kk-KZ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емеспін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b="1" dirty="0" smtClean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kk-KZ" b="1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түсінуге жақын, аздап </a:t>
            </a:r>
            <a:r>
              <a:rPr lang="kk-KZ" b="1" dirty="0" smtClean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</a:rPr>
              <a:t>білу</a:t>
            </a:r>
          </a:p>
          <a:p>
            <a:pPr lvl="0">
              <a:lnSpc>
                <a:spcPct val="107000"/>
              </a:lnSpc>
            </a:pPr>
            <a:r>
              <a:rPr lang="kk-KZ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kk-KZ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- толықтай </a:t>
            </a:r>
            <a:r>
              <a:rPr lang="kk-KZ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түсіндім</a:t>
            </a:r>
            <a:endParaRPr lang="ru-RU" sz="16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5127" name="Picture 7" descr="http://funlib.ru/cimg/2014/102319/020847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63" y="1789086"/>
            <a:ext cx="594168" cy="59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4.bp.blogspot.com/-OEq128IxN6w/UlhN-iB_iBI/AAAAAAAAAuc/I5T8-pk64BQ/s1600/Triangle-Shap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63" y="2420888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go2.imgsmail.ru/imgpreview?key=4e9671e8361829fa&amp;mb=imgdb_preview_1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33" y="926673"/>
            <a:ext cx="671302" cy="70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231" y="3310779"/>
            <a:ext cx="2182008" cy="369332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«Бағдаршам» әдісі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950" y="608808"/>
            <a:ext cx="3155094" cy="369332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«Графикалық </a:t>
            </a:r>
            <a:r>
              <a:rPr lang="kk-KZ" b="1" dirty="0" smtClean="0">
                <a:solidFill>
                  <a:srgbClr val="002060"/>
                </a:solidFill>
                <a:latin typeface="Times New Roman"/>
                <a:ea typeface="Calibri"/>
              </a:rPr>
              <a:t>фигуралар» </a:t>
            </a: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әдісі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23612" y="1010280"/>
            <a:ext cx="30573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1600" dirty="0" smtClean="0"/>
              <a:t>Өмірмен байланыстыра отырып,</a:t>
            </a:r>
          </a:p>
          <a:p>
            <a:pPr algn="ctr"/>
            <a:r>
              <a:rPr lang="kk-KZ" sz="1600" dirty="0" smtClean="0"/>
              <a:t> мысал келтірді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06298" y="1900587"/>
            <a:ext cx="32330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Есептің шығару жолдарын көрсетті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55121" y="2560258"/>
            <a:ext cx="15854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dirty="0" smtClean="0"/>
              <a:t>Анықтама берді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35498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423</Words>
  <Application>Microsoft Office PowerPoint</Application>
  <PresentationFormat>Экран (4:3)</PresentationFormat>
  <Paragraphs>69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aizhan</dc:creator>
  <cp:lastModifiedBy>User</cp:lastModifiedBy>
  <cp:revision>18</cp:revision>
  <dcterms:created xsi:type="dcterms:W3CDTF">2017-06-08T18:07:53Z</dcterms:created>
  <dcterms:modified xsi:type="dcterms:W3CDTF">2018-06-07T17:05:13Z</dcterms:modified>
</cp:coreProperties>
</file>