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8" r:id="rId2"/>
    <p:sldId id="286" r:id="rId3"/>
    <p:sldId id="264" r:id="rId4"/>
    <p:sldId id="265" r:id="rId5"/>
    <p:sldId id="266" r:id="rId6"/>
    <p:sldId id="267" r:id="rId7"/>
    <p:sldId id="256" r:id="rId8"/>
    <p:sldId id="257" r:id="rId9"/>
    <p:sldId id="258" r:id="rId10"/>
    <p:sldId id="259" r:id="rId11"/>
    <p:sldId id="269" r:id="rId12"/>
    <p:sldId id="285" r:id="rId13"/>
    <p:sldId id="288" r:id="rId14"/>
    <p:sldId id="287" r:id="rId15"/>
    <p:sldId id="28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00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Средний стиль 3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 snapToGrid="0">
      <p:cViewPr>
        <p:scale>
          <a:sx n="50" d="100"/>
          <a:sy n="50" d="100"/>
        </p:scale>
        <p:origin x="1464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B1CBD-3DD1-4A0D-A32E-4817945C6CA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EFBA2-9A23-4EC5-982E-949C033DC14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627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AEFBA2-9A23-4EC5-982E-949C033DC14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94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383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83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84748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378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838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549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58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125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471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106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972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F78B5-C7CE-4FBA-A685-DD71FA8BA0B6}" type="datetimeFigureOut">
              <a:rPr lang="ru-RU" smtClean="0"/>
              <a:t>12.05.2018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80618-2BD4-4E85-9381-115A7215E7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66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4.jp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4.w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3740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7821"/>
            <a:ext cx="4855779" cy="57495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49869" y="1733366"/>
            <a:ext cx="852389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400" b="1" i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Екі айнымалысы бар теңдеулер жүйесін графиктік тәсілмен шешу</a:t>
            </a:r>
            <a:endParaRPr lang="ru-RU" sz="5400" b="1" i="1" u="sng" dirty="0">
              <a:solidFill>
                <a:schemeClr val="bg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526"/>
          <a:stretch/>
        </p:blipFill>
        <p:spPr>
          <a:xfrm>
            <a:off x="2678296" y="4692968"/>
            <a:ext cx="9098546" cy="213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01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701171"/>
              </p:ext>
            </p:extLst>
          </p:nvPr>
        </p:nvGraphicFramePr>
        <p:xfrm>
          <a:off x="-1" y="0"/>
          <a:ext cx="12192001" cy="8071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0423"/>
                <a:gridCol w="7941578"/>
              </a:tblGrid>
              <a:tr h="2306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8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8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Сабақтың </a:t>
                      </a:r>
                      <a:r>
                        <a:rPr lang="kk-KZ" sz="2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мақсаты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Екі айнымалысы бар сызықтық теңдеулер жүйесінің шешімі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дегеніміздің</a:t>
                      </a:r>
                      <a:r>
                        <a:rPr lang="kk-KZ" sz="2800" b="1" i="1" baseline="0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</a:t>
                      </a: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екенін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білу және </a:t>
                      </a: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екі айнымалысы бар сызықтық теңдеулер жүйесін графиктік тәсілмен шешу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тәсілін</a:t>
                      </a:r>
                      <a:r>
                        <a:rPr lang="kk-KZ" sz="2800" b="1" i="1" baseline="0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меңгерту</a:t>
                      </a:r>
                      <a:endParaRPr lang="kk-KZ" sz="2800" b="1" i="1" dirty="0" smtClean="0">
                        <a:solidFill>
                          <a:srgbClr val="000066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i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CFF"/>
                    </a:solidFill>
                  </a:tcPr>
                </a:tc>
              </a:tr>
              <a:tr h="15172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8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Негізгі </a:t>
                      </a:r>
                      <a:r>
                        <a:rPr lang="kk-KZ" sz="2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күтілетін идея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Жаңа сабақ бойынша алынған негізгі ақпаратты еркін жеткізе білу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дағдысы</a:t>
                      </a:r>
                      <a:r>
                        <a:rPr lang="kk-KZ" sz="2800" b="1" i="1" baseline="0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қалыптастыру</a:t>
                      </a:r>
                      <a:endParaRPr lang="kk-KZ" sz="2800" b="1" i="1" dirty="0" smtClean="0">
                        <a:solidFill>
                          <a:srgbClr val="000066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i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19117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28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Мұғалімнің </a:t>
                      </a:r>
                      <a:r>
                        <a:rPr lang="kk-KZ" sz="2800" b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оқытудағы нәтижесі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Оқушының</a:t>
                      </a:r>
                      <a:r>
                        <a:rPr lang="kk-KZ" sz="2800" b="1" i="1" baseline="0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с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абаққа  қызығушылығы </a:t>
                      </a:r>
                      <a:r>
                        <a:rPr lang="kk-KZ" sz="2800" b="1" i="1" baseline="0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мен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жауапкершілігі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артады</a:t>
                      </a: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 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Өз </a:t>
                      </a: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бетімен және топпен жұмыс жасай біледі. Бір-бірін тыңдап үйренеді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i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</a:tr>
              <a:tr h="11228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4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400" b="1" dirty="0" smtClean="0">
                        <a:solidFill>
                          <a:srgbClr val="C000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 smtClean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Ақпарат көздері</a:t>
                      </a:r>
                      <a:endParaRPr lang="ru-RU" sz="2800" b="1" dirty="0">
                        <a:solidFill>
                          <a:srgbClr val="C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i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Оқулық. М-6. Алдамұратова Т.А. Алматы «Атамұра</a:t>
                      </a:r>
                      <a:r>
                        <a:rPr lang="kk-KZ" sz="2800" b="1" i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50" b="1" i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259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311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340354" y="723465"/>
            <a:ext cx="9511291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kk-KZ" sz="40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Теңдеулер жүйесі дегеніміз не?</a:t>
            </a:r>
            <a:endParaRPr lang="ru-RU" sz="3600" b="1" dirty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39" y="1739640"/>
            <a:ext cx="4271749" cy="3469888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978226" y="98866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3201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418161" y="1739640"/>
            <a:ext cx="5909479" cy="3170099"/>
          </a:xfrm>
          <a:prstGeom prst="rect">
            <a:avLst/>
          </a:prstGeom>
          <a:solidFill>
            <a:srgbClr val="FFFF99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 екі айнымалысы бар теңдіктер жүйесін </a:t>
            </a:r>
            <a:r>
              <a:rPr lang="kk-KZ" sz="4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 жүйесі </a:t>
            </a:r>
            <a:r>
              <a:rPr lang="kk-KZ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атаймыз. 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8596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64760" y="682521"/>
            <a:ext cx="10462480" cy="7184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kk-KZ" sz="40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Теңдеулер </a:t>
            </a:r>
            <a:r>
              <a:rPr lang="kk-KZ" sz="4000" b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жүйесінің шешімі дегеніміз не?</a:t>
            </a:r>
            <a:endParaRPr lang="ru-RU" sz="3600" b="1" dirty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436" y="1265776"/>
            <a:ext cx="6057573" cy="603577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4760" y="1670591"/>
            <a:ext cx="6114197" cy="3662541"/>
          </a:xfrm>
          <a:prstGeom prst="rect">
            <a:avLst/>
          </a:prstGeom>
          <a:solidFill>
            <a:srgbClr val="FFFF66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 жүйесіндегі теңдеулердің әрқайсысын тура теңдікке айналдыратын айнымалылардың мәндерінің жұбын сол </a:t>
            </a:r>
            <a:r>
              <a:rPr lang="kk-KZ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 жүйесінің шешімі                            </a:t>
            </a:r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деп атайды. 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34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52558" y="639786"/>
            <a:ext cx="9521196" cy="65588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kk-KZ" sz="36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Сызықтық </a:t>
            </a:r>
            <a:r>
              <a:rPr lang="kk-KZ" sz="3600" b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теңдеулер жүйесі дегеніміз не?</a:t>
            </a:r>
            <a:endParaRPr lang="ru-RU" sz="3200" b="1" dirty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626" y="1711534"/>
            <a:ext cx="3905606" cy="4402661"/>
          </a:xfrm>
          <a:prstGeom prst="rect">
            <a:avLst/>
          </a:prstGeom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240740" y="1707488"/>
            <a:ext cx="6197198" cy="4401205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Мына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жүйені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жүйесі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ru-RU" sz="28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kk-KZ" alt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8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мұндағы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x пен y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ізделінетін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белгісіздер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ал                            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тұрақты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800" b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сандар</a:t>
            </a:r>
            <a:r>
              <a:rPr kumimoji="0" lang="ru-RU" altLang="ru-RU" sz="28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7455287"/>
              </p:ext>
            </p:extLst>
          </p:nvPr>
        </p:nvGraphicFramePr>
        <p:xfrm>
          <a:off x="5722840" y="2737891"/>
          <a:ext cx="3787452" cy="1805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Уравнение" r:id="rId5" imgW="1016000" imgH="482600" progId="Equation.3">
                  <p:embed/>
                </p:oleObj>
              </mc:Choice>
              <mc:Fallback>
                <p:oleObj name="Уравнение" r:id="rId5" imgW="1016000" imgH="4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2840" y="2737891"/>
                        <a:ext cx="3787452" cy="18052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4132704"/>
              </p:ext>
            </p:extLst>
          </p:nvPr>
        </p:nvGraphicFramePr>
        <p:xfrm>
          <a:off x="7753044" y="5203745"/>
          <a:ext cx="2141584" cy="4505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Уравнение" r:id="rId7" imgW="1041120" imgH="215640" progId="Equation.3">
                  <p:embed/>
                </p:oleObj>
              </mc:Choice>
              <mc:Fallback>
                <p:oleObj name="Уравнение" r:id="rId7" imgW="1041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53044" y="5203745"/>
                        <a:ext cx="2141584" cy="4505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5669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1261" y="442761"/>
            <a:ext cx="11430722" cy="12779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</a:pPr>
            <a:r>
              <a:rPr lang="kk-KZ" sz="3600" b="1" dirty="0" smtClean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Екі айнымалысы бар сызықтық </a:t>
            </a:r>
            <a:r>
              <a:rPr lang="kk-KZ" sz="3600" b="1" dirty="0">
                <a:solidFill>
                  <a:srgbClr val="0033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емес теңдеулер жүйесі дегеніміз не?</a:t>
            </a:r>
            <a:endParaRPr lang="ru-RU" sz="3200" b="1" dirty="0">
              <a:solidFill>
                <a:srgbClr val="0033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598" y="1663770"/>
            <a:ext cx="4580400" cy="4162567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10001" y="1720675"/>
            <a:ext cx="6096000" cy="4524315"/>
          </a:xfrm>
          <a:prstGeom prst="rect">
            <a:avLst/>
          </a:prstGeom>
          <a:solidFill>
            <a:srgbClr val="FFFF99"/>
          </a:solidFill>
          <a:ln w="57150">
            <a:solidFill>
              <a:srgbClr val="00B050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теңдеуде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қосылғыштағы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айнымалылардың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дәреже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көрсеткіштерінің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қосындысы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1-ден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артық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айнымалысы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3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сызықтық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3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теңдеулер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2462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4103">
              <a:srgbClr val="F9D2B8"/>
            </a:gs>
            <a:gs pos="32236">
              <a:srgbClr val="FBE1D1"/>
            </a:gs>
            <a:gs pos="24053">
              <a:srgbClr val="FCE7DA"/>
            </a:gs>
            <a:gs pos="49706">
              <a:srgbClr val="F9D5BD"/>
            </a:gs>
            <a:gs pos="15318">
              <a:srgbClr val="FDEDE4"/>
            </a:gs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66703" y="1503898"/>
            <a:ext cx="8393373" cy="14465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kk-KZ" sz="44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Сызықтық емес теңдеулер жүйесін шешу тәсілдері:</a:t>
            </a:r>
            <a:r>
              <a:rPr lang="kk-KZ" sz="4400" b="1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sz="4400" b="1" dirty="0"/>
          </a:p>
        </p:txBody>
      </p:sp>
      <p:cxnSp>
        <p:nvCxnSpPr>
          <p:cNvPr id="4" name="Прямая со стрелкой 3"/>
          <p:cNvCxnSpPr>
            <a:endCxn id="10" idx="0"/>
          </p:cNvCxnSpPr>
          <p:nvPr/>
        </p:nvCxnSpPr>
        <p:spPr>
          <a:xfrm flipH="1">
            <a:off x="4559704" y="2970629"/>
            <a:ext cx="3348547" cy="2100269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 стрелкой 4"/>
          <p:cNvCxnSpPr>
            <a:endCxn id="13" idx="0"/>
          </p:cNvCxnSpPr>
          <p:nvPr/>
        </p:nvCxnSpPr>
        <p:spPr>
          <a:xfrm>
            <a:off x="7908251" y="2930267"/>
            <a:ext cx="2471939" cy="2140632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endCxn id="11" idx="0"/>
          </p:cNvCxnSpPr>
          <p:nvPr/>
        </p:nvCxnSpPr>
        <p:spPr>
          <a:xfrm flipH="1">
            <a:off x="7582014" y="2930267"/>
            <a:ext cx="326238" cy="2148212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020660" y="5070898"/>
            <a:ext cx="3078087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k-KZ" sz="48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графиктік</a:t>
            </a:r>
            <a:endParaRPr lang="ru-RU" sz="4800" b="1" i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909105" y="5078479"/>
            <a:ext cx="1345818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k-KZ" sz="4800" b="1" i="1" dirty="0" smtClean="0">
                <a:latin typeface="Times New Roman" panose="02020603050405020304" pitchFamily="18" charset="0"/>
              </a:rPr>
              <a:t>қосу</a:t>
            </a:r>
            <a:endParaRPr lang="ru-RU" sz="4800" b="1" i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8747659" y="5070899"/>
            <a:ext cx="3265061" cy="83099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chemeClr val="tx2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kk-KZ" sz="4800" b="1" i="1" dirty="0" smtClean="0">
                <a:latin typeface="Times New Roman" panose="02020603050405020304" pitchFamily="18" charset="0"/>
              </a:rPr>
              <a:t>алмастыру</a:t>
            </a:r>
            <a:endParaRPr lang="ru-RU" sz="4800" b="1" i="1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84" y="247664"/>
            <a:ext cx="3870161" cy="482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843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943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68823" y="1208278"/>
            <a:ext cx="544090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Теңдеулер </a:t>
            </a:r>
            <a:r>
              <a:rPr lang="kk-KZ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жүйесіндегі теңдеулердің графиктері өзара қиылысады. </a:t>
            </a:r>
            <a:r>
              <a:rPr lang="kk-KZ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Қанша нүктеде қиылысса</a:t>
            </a:r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берілген теңдеулер жүйесінің </a:t>
            </a:r>
            <a:r>
              <a:rPr lang="kk-KZ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сонша шешімі </a:t>
            </a:r>
            <a:r>
              <a:rPr lang="kk-KZ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болады.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600" dirty="0"/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6209731" y="3316547"/>
            <a:ext cx="4954138" cy="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8686800" y="1208278"/>
            <a:ext cx="0" cy="4564726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0815851" y="3316547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97755" y="1073498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11486" y="3300514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олилиния 15"/>
          <p:cNvSpPr/>
          <p:nvPr/>
        </p:nvSpPr>
        <p:spPr>
          <a:xfrm>
            <a:off x="7826991" y="1115339"/>
            <a:ext cx="1719617" cy="2170229"/>
          </a:xfrm>
          <a:custGeom>
            <a:avLst/>
            <a:gdLst>
              <a:gd name="connsiteX0" fmla="*/ 0 w 1719617"/>
              <a:gd name="connsiteY0" fmla="*/ 0 h 2170229"/>
              <a:gd name="connsiteX1" fmla="*/ 846161 w 1719617"/>
              <a:gd name="connsiteY1" fmla="*/ 2169994 h 2170229"/>
              <a:gd name="connsiteX2" fmla="*/ 1719617 w 1719617"/>
              <a:gd name="connsiteY2" fmla="*/ 109182 h 2170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9617" h="2170229">
                <a:moveTo>
                  <a:pt x="0" y="0"/>
                </a:moveTo>
                <a:cubicBezTo>
                  <a:pt x="279779" y="1075898"/>
                  <a:pt x="559558" y="2151797"/>
                  <a:pt x="846161" y="2169994"/>
                </a:cubicBezTo>
                <a:cubicBezTo>
                  <a:pt x="1132764" y="2188191"/>
                  <a:pt x="1426190" y="1148686"/>
                  <a:pt x="1719617" y="109182"/>
                </a:cubicBezTo>
              </a:path>
            </a:pathLst>
          </a:custGeom>
          <a:noFill/>
          <a:ln w="571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6619164" y="1208278"/>
            <a:ext cx="4196687" cy="3090767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8288741" y="2844067"/>
            <a:ext cx="191069" cy="1875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9092823" y="2266949"/>
            <a:ext cx="191069" cy="18756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28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 animBg="1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6078" y="1327853"/>
            <a:ext cx="5445457" cy="3815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228600" algn="l"/>
              </a:tabLst>
            </a:pPr>
            <a:r>
              <a:rPr lang="kk-KZ" sz="3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Жүйесіндегі </a:t>
            </a:r>
            <a:r>
              <a:rPr lang="kk-KZ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теңдеулердің графиктері </a:t>
            </a:r>
            <a:r>
              <a:rPr lang="kk-KZ" sz="3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қиылыспайды</a:t>
            </a:r>
            <a:r>
              <a:rPr lang="kk-KZ" sz="3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 яғни бұл жағдайда теңдеулер жүйесінің </a:t>
            </a:r>
            <a:r>
              <a:rPr lang="kk-KZ" sz="3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шешімі жоқ.</a:t>
            </a:r>
            <a:endParaRPr lang="ru-RU" sz="3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815851" y="3316547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093" y="877293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621138" y="2394142"/>
            <a:ext cx="2058538" cy="1844809"/>
          </a:xfrm>
          <a:prstGeom prst="ellipse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191535" y="3275463"/>
            <a:ext cx="4863152" cy="54591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H="1" flipV="1">
            <a:off x="8623111" y="1155246"/>
            <a:ext cx="27296" cy="4349616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288741" y="3235651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6291618" y="1381882"/>
            <a:ext cx="2693159" cy="2438545"/>
          </a:xfrm>
          <a:prstGeom prst="line">
            <a:avLst/>
          </a:prstGeom>
          <a:ln w="5715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78608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58" y="0"/>
            <a:ext cx="12193057" cy="685859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31984" y="1092086"/>
            <a:ext cx="5263487" cy="4674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228600" algn="l"/>
              </a:tabLst>
            </a:pPr>
            <a:r>
              <a:rPr lang="kk-KZ" sz="3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Жүйедегі </a:t>
            </a:r>
            <a:r>
              <a:rPr lang="kk-KZ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теңдеулердің </a:t>
            </a:r>
            <a:r>
              <a:rPr lang="kk-KZ" sz="3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графиктері </a:t>
            </a:r>
            <a:r>
              <a:rPr lang="kk-KZ" sz="35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беттеседі</a:t>
            </a:r>
            <a:r>
              <a:rPr lang="kk-KZ" sz="3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kk-KZ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Бұл жағдайда ортақ шексіз көп нүкте табылады, яғни теңдеулер жүйесінің </a:t>
            </a:r>
            <a:r>
              <a:rPr lang="kk-KZ" sz="35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шексіз көп шешімі </a:t>
            </a:r>
            <a:r>
              <a:rPr lang="kk-KZ" sz="35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болады.</a:t>
            </a:r>
            <a:endParaRPr lang="ru-RU" sz="3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6095471" y="3384645"/>
            <a:ext cx="5150284" cy="40943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8843749" y="1088377"/>
            <a:ext cx="0" cy="4674421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815851" y="3316547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47699" y="1043726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47699" y="3316546"/>
            <a:ext cx="6960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 rot="2421014">
            <a:off x="7102826" y="1050878"/>
            <a:ext cx="3135574" cy="3220484"/>
          </a:xfrm>
          <a:custGeom>
            <a:avLst/>
            <a:gdLst>
              <a:gd name="connsiteX0" fmla="*/ 2470244 w 3135574"/>
              <a:gd name="connsiteY0" fmla="*/ 0 h 3220484"/>
              <a:gd name="connsiteX1" fmla="*/ 2975212 w 3135574"/>
              <a:gd name="connsiteY1" fmla="*/ 3111689 h 3220484"/>
              <a:gd name="connsiteX2" fmla="*/ 0 w 3135574"/>
              <a:gd name="connsiteY2" fmla="*/ 2210937 h 322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5574" h="3220484">
                <a:moveTo>
                  <a:pt x="2470244" y="0"/>
                </a:moveTo>
                <a:cubicBezTo>
                  <a:pt x="2928581" y="1371600"/>
                  <a:pt x="3386919" y="2743200"/>
                  <a:pt x="2975212" y="3111689"/>
                </a:cubicBezTo>
                <a:cubicBezTo>
                  <a:pt x="2563505" y="3480178"/>
                  <a:pt x="1281752" y="2845557"/>
                  <a:pt x="0" y="2210937"/>
                </a:cubicBezTo>
              </a:path>
            </a:pathLst>
          </a:cu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 rot="2421014">
            <a:off x="7133799" y="971679"/>
            <a:ext cx="3127699" cy="3313269"/>
          </a:xfrm>
          <a:custGeom>
            <a:avLst/>
            <a:gdLst>
              <a:gd name="connsiteX0" fmla="*/ 2470244 w 3135574"/>
              <a:gd name="connsiteY0" fmla="*/ 0 h 3220484"/>
              <a:gd name="connsiteX1" fmla="*/ 2975212 w 3135574"/>
              <a:gd name="connsiteY1" fmla="*/ 3111689 h 3220484"/>
              <a:gd name="connsiteX2" fmla="*/ 0 w 3135574"/>
              <a:gd name="connsiteY2" fmla="*/ 2210937 h 3220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35574" h="3220484">
                <a:moveTo>
                  <a:pt x="2470244" y="0"/>
                </a:moveTo>
                <a:cubicBezTo>
                  <a:pt x="2928581" y="1371600"/>
                  <a:pt x="3386919" y="2743200"/>
                  <a:pt x="2975212" y="3111689"/>
                </a:cubicBezTo>
                <a:cubicBezTo>
                  <a:pt x="2563505" y="3480178"/>
                  <a:pt x="1281752" y="2845557"/>
                  <a:pt x="0" y="2210937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48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116781" y="0"/>
            <a:ext cx="12192000" cy="685800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572877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H="1">
            <a:off x="1178806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1751683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2324560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2897437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3437262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H="1">
            <a:off x="4017956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4598650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5179344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5761296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H="1">
            <a:off x="6343248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6942332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7524890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8107448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8690006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9272564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9855122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10437680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11020238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11602796" y="0"/>
            <a:ext cx="33052" cy="6858000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0" y="599090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0" y="1198180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0" y="1797270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0" y="2404657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0" y="2979684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0" y="3570891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0" y="4162098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0" y="4753305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0" y="5344512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0" y="5935719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0" y="6526926"/>
            <a:ext cx="12192000" cy="1576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-107799" y="16195"/>
            <a:ext cx="4727784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8" name="Объект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4838432"/>
              </p:ext>
            </p:extLst>
          </p:nvPr>
        </p:nvGraphicFramePr>
        <p:xfrm>
          <a:off x="231571" y="683632"/>
          <a:ext cx="3293963" cy="154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8" name="Уравнение" r:id="rId3" imgW="1040948" imgH="482391" progId="Equation.3">
                  <p:embed/>
                </p:oleObj>
              </mc:Choice>
              <mc:Fallback>
                <p:oleObj name="Уравнение" r:id="rId3" imgW="1040948" imgH="482391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1571" y="683632"/>
                        <a:ext cx="3293963" cy="15412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>
            <a:off x="4954137" y="3586656"/>
            <a:ext cx="7014950" cy="0"/>
          </a:xfrm>
          <a:prstGeom prst="straightConnector1">
            <a:avLst/>
          </a:prstGeom>
          <a:ln w="76200">
            <a:solidFill>
              <a:srgbClr val="00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8107448" y="0"/>
            <a:ext cx="33052" cy="6858000"/>
          </a:xfrm>
          <a:prstGeom prst="straightConnector1">
            <a:avLst/>
          </a:prstGeom>
          <a:ln w="76200">
            <a:solidFill>
              <a:srgbClr val="00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1712976" y="3469879"/>
            <a:ext cx="696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186663" y="-105105"/>
            <a:ext cx="696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633076" y="3522575"/>
            <a:ext cx="696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олилиния 49"/>
          <p:cNvSpPr/>
          <p:nvPr/>
        </p:nvSpPr>
        <p:spPr>
          <a:xfrm>
            <a:off x="7831676" y="904965"/>
            <a:ext cx="2887579" cy="3272898"/>
          </a:xfrm>
          <a:custGeom>
            <a:avLst/>
            <a:gdLst>
              <a:gd name="connsiteX0" fmla="*/ 0 w 2887579"/>
              <a:gd name="connsiteY0" fmla="*/ 32084 h 3272898"/>
              <a:gd name="connsiteX1" fmla="*/ 898358 w 2887579"/>
              <a:gd name="connsiteY1" fmla="*/ 2679032 h 3272898"/>
              <a:gd name="connsiteX2" fmla="*/ 1491916 w 2887579"/>
              <a:gd name="connsiteY2" fmla="*/ 3272590 h 3272898"/>
              <a:gd name="connsiteX3" fmla="*/ 2037348 w 2887579"/>
              <a:gd name="connsiteY3" fmla="*/ 2646947 h 3272898"/>
              <a:gd name="connsiteX4" fmla="*/ 2887579 w 2887579"/>
              <a:gd name="connsiteY4" fmla="*/ 0 h 32728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87579" h="3272898">
                <a:moveTo>
                  <a:pt x="0" y="32084"/>
                </a:moveTo>
                <a:cubicBezTo>
                  <a:pt x="324852" y="1085516"/>
                  <a:pt x="649705" y="2138948"/>
                  <a:pt x="898358" y="2679032"/>
                </a:cubicBezTo>
                <a:cubicBezTo>
                  <a:pt x="1147011" y="3219116"/>
                  <a:pt x="1302084" y="3277937"/>
                  <a:pt x="1491916" y="3272590"/>
                </a:cubicBezTo>
                <a:cubicBezTo>
                  <a:pt x="1681748" y="3267243"/>
                  <a:pt x="1804737" y="3192379"/>
                  <a:pt x="2037348" y="2646947"/>
                </a:cubicBezTo>
                <a:cubicBezTo>
                  <a:pt x="2269959" y="2101515"/>
                  <a:pt x="2578769" y="1050757"/>
                  <a:pt x="2887579" y="0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V="1">
            <a:off x="7072609" y="536728"/>
            <a:ext cx="4693516" cy="4784834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Овал 52"/>
          <p:cNvSpPr/>
          <p:nvPr/>
        </p:nvSpPr>
        <p:spPr>
          <a:xfrm>
            <a:off x="10370484" y="1693185"/>
            <a:ext cx="200495" cy="19240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8644292" y="3522575"/>
            <a:ext cx="200495" cy="19240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600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50" grpId="0" animBg="1"/>
      <p:bldP spid="53" grpId="0" animBg="1"/>
      <p:bldP spid="5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024" y="225189"/>
            <a:ext cx="9389659" cy="66328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28848" y="232012"/>
            <a:ext cx="45174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9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 жұмыс</a:t>
            </a:r>
            <a:endParaRPr lang="ru-RU" sz="9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740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983654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r="38440"/>
          <a:stretch/>
        </p:blipFill>
        <p:spPr>
          <a:xfrm>
            <a:off x="4077234" y="102292"/>
            <a:ext cx="6381216" cy="675570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00"/>
          <a:stretch/>
        </p:blipFill>
        <p:spPr>
          <a:xfrm>
            <a:off x="7047438" y="1638300"/>
            <a:ext cx="5030262" cy="506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941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180976" y="0"/>
            <a:ext cx="12011024" cy="1538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k-KZ" altLang="ru-RU" sz="28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altLang="ru-RU" sz="24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 айнымалысы бар сызықтық теңдеулер жүйесін графиктік тәсілі » тақырыбы бойынша сабақ барысындағы топтық бағалау парағы (жоғары балл- 9 балл). Оқушының   аты-жөні: </a:t>
            </a:r>
            <a:endParaRPr lang="ru-RU" altLang="ru-RU" sz="24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 dirty="0">
              <a:latin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970695"/>
              </p:ext>
            </p:extLst>
          </p:nvPr>
        </p:nvGraphicFramePr>
        <p:xfrm>
          <a:off x="666749" y="1285875"/>
          <a:ext cx="10610851" cy="4162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5406"/>
                <a:gridCol w="6338494"/>
                <a:gridCol w="3536951"/>
              </a:tblGrid>
              <a:tr h="6421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№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Табыс критерийлері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Бағалау-жетістіктері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728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Өз ойын еркін жеткіп талдауы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2800" b="1">
                        <a:solidFill>
                          <a:srgbClr val="000066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6070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Ойының ұшқырлығы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2800" b="1">
                        <a:solidFill>
                          <a:srgbClr val="000066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728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Диалогтік жұмыста белсенділігі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2800" b="1">
                        <a:solidFill>
                          <a:srgbClr val="000066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728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Тапсырмамен жұмыс жүргізуі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2800" b="1" dirty="0">
                        <a:solidFill>
                          <a:srgbClr val="000066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7283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 smtClean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Топтық   </a:t>
                      </a: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жұмыста белсенділігі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kk-KZ" sz="2800" b="1" dirty="0">
                        <a:solidFill>
                          <a:srgbClr val="000066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254671"/>
              </p:ext>
            </p:extLst>
          </p:nvPr>
        </p:nvGraphicFramePr>
        <p:xfrm>
          <a:off x="180976" y="5621338"/>
          <a:ext cx="11877675" cy="98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5535"/>
                <a:gridCol w="2375535"/>
                <a:gridCol w="2375535"/>
                <a:gridCol w="2375535"/>
                <a:gridCol w="2375535"/>
              </a:tblGrid>
              <a:tr h="370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Балы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0 -13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14-16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17 - 21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22 - 25</a:t>
                      </a:r>
                      <a:endParaRPr lang="ru-RU" sz="2800" b="1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709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Бағасы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2800" b="1" dirty="0">
                          <a:solidFill>
                            <a:srgbClr val="000066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800" b="1" dirty="0">
                        <a:solidFill>
                          <a:srgbClr val="000066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79" marR="68579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078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навес и аплодисменты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054840" cy="67808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210937" y="2142700"/>
            <a:ext cx="8134065" cy="2636886"/>
          </a:xfrm>
          <a:prstGeom prst="rect">
            <a:avLst/>
          </a:prstGeom>
          <a:noFill/>
        </p:spPr>
        <p:txBody>
          <a:bodyPr wrap="square" rtlCol="0">
            <a:prstTxWarp prst="textWave2">
              <a:avLst/>
            </a:prstTxWarp>
            <a:spAutoFit/>
          </a:bodyPr>
          <a:lstStyle/>
          <a:p>
            <a:r>
              <a:rPr lang="kk-KZ" sz="8000" b="1" dirty="0" smtClean="0">
                <a:solidFill>
                  <a:schemeClr val="bg1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Жарайсыңдар! </a:t>
            </a:r>
            <a:endParaRPr lang="ru-RU" sz="8000" b="1" dirty="0">
              <a:solidFill>
                <a:schemeClr val="bg1"/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703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332</Words>
  <Application>Microsoft Office PowerPoint</Application>
  <PresentationFormat>Широкоэкранный</PresentationFormat>
  <Paragraphs>75</Paragraphs>
  <Slides>15</Slides>
  <Notes>1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Уравнение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Айзада</dc:creator>
  <cp:lastModifiedBy>Айзада</cp:lastModifiedBy>
  <cp:revision>57</cp:revision>
  <dcterms:created xsi:type="dcterms:W3CDTF">2018-01-23T19:47:25Z</dcterms:created>
  <dcterms:modified xsi:type="dcterms:W3CDTF">2018-05-12T12:55:42Z</dcterms:modified>
</cp:coreProperties>
</file>