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sldIdLst>
    <p:sldId id="286" r:id="rId3"/>
    <p:sldId id="258" r:id="rId4"/>
    <p:sldId id="287" r:id="rId5"/>
    <p:sldId id="288" r:id="rId6"/>
    <p:sldId id="289" r:id="rId7"/>
    <p:sldId id="290" r:id="rId8"/>
    <p:sldId id="291" r:id="rId9"/>
    <p:sldId id="292" r:id="rId10"/>
    <p:sldId id="293" r:id="rId11"/>
    <p:sldId id="294"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CF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39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9208F2-CDAC-4289-81E2-244B5E291A00}" type="datetimeFigureOut">
              <a:rPr lang="ru-RU" smtClean="0"/>
              <a:t>19.05.2018</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06922F-D330-430C-BCB9-27379C8D2904}" type="slidenum">
              <a:rPr lang="ru-RU" smtClean="0"/>
              <a:t>‹#›</a:t>
            </a:fld>
            <a:endParaRPr lang="ru-RU"/>
          </a:p>
        </p:txBody>
      </p:sp>
    </p:spTree>
    <p:extLst>
      <p:ext uri="{BB962C8B-B14F-4D97-AF65-F5344CB8AC3E}">
        <p14:creationId xmlns:p14="http://schemas.microsoft.com/office/powerpoint/2010/main" val="2655916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906922F-D330-430C-BCB9-27379C8D2904}" type="slidenum">
              <a:rPr lang="ru-RU" smtClean="0"/>
              <a:t>2</a:t>
            </a:fld>
            <a:endParaRPr lang="ru-RU"/>
          </a:p>
        </p:txBody>
      </p:sp>
    </p:spTree>
    <p:extLst>
      <p:ext uri="{BB962C8B-B14F-4D97-AF65-F5344CB8AC3E}">
        <p14:creationId xmlns:p14="http://schemas.microsoft.com/office/powerpoint/2010/main" val="2601930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906922F-D330-430C-BCB9-27379C8D2904}" type="slidenum">
              <a:rPr lang="ru-RU" smtClean="0"/>
              <a:t>9</a:t>
            </a:fld>
            <a:endParaRPr lang="ru-RU"/>
          </a:p>
        </p:txBody>
      </p:sp>
    </p:spTree>
    <p:extLst>
      <p:ext uri="{BB962C8B-B14F-4D97-AF65-F5344CB8AC3E}">
        <p14:creationId xmlns:p14="http://schemas.microsoft.com/office/powerpoint/2010/main" val="2934167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7EF994D-FA90-459A-A5C4-2C472AA3DE27}" type="datetimeFigureOut">
              <a:rPr lang="ru-RU" smtClean="0"/>
              <a:t>19.05.2018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091378-2CD6-4B53-ABCE-636AE8EFAF79}" type="slidenum">
              <a:rPr lang="ru-RU" smtClean="0"/>
              <a:t>‹#›</a:t>
            </a:fld>
            <a:endParaRPr lang="ru-RU"/>
          </a:p>
        </p:txBody>
      </p:sp>
    </p:spTree>
    <p:extLst>
      <p:ext uri="{BB962C8B-B14F-4D97-AF65-F5344CB8AC3E}">
        <p14:creationId xmlns:p14="http://schemas.microsoft.com/office/powerpoint/2010/main" val="2504197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EF994D-FA90-459A-A5C4-2C472AA3DE27}" type="datetimeFigureOut">
              <a:rPr lang="ru-RU" smtClean="0"/>
              <a:t>19.05.2018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091378-2CD6-4B53-ABCE-636AE8EFAF79}" type="slidenum">
              <a:rPr lang="ru-RU" smtClean="0"/>
              <a:t>‹#›</a:t>
            </a:fld>
            <a:endParaRPr lang="ru-RU"/>
          </a:p>
        </p:txBody>
      </p:sp>
    </p:spTree>
    <p:extLst>
      <p:ext uri="{BB962C8B-B14F-4D97-AF65-F5344CB8AC3E}">
        <p14:creationId xmlns:p14="http://schemas.microsoft.com/office/powerpoint/2010/main" val="3222539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7EF994D-FA90-459A-A5C4-2C472AA3DE27}" type="datetimeFigureOut">
              <a:rPr lang="ru-RU" smtClean="0"/>
              <a:t>19.05.2018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091378-2CD6-4B53-ABCE-636AE8EFAF79}" type="slidenum">
              <a:rPr lang="ru-RU" smtClean="0"/>
              <a:t>‹#›</a:t>
            </a:fld>
            <a:endParaRPr lang="ru-RU"/>
          </a:p>
        </p:txBody>
      </p:sp>
    </p:spTree>
    <p:extLst>
      <p:ext uri="{BB962C8B-B14F-4D97-AF65-F5344CB8AC3E}">
        <p14:creationId xmlns:p14="http://schemas.microsoft.com/office/powerpoint/2010/main" val="3397010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7EF994D-FA90-459A-A5C4-2C472AA3DE27}" type="datetimeFigureOut">
              <a:rPr lang="ru-RU" smtClean="0"/>
              <a:t>19.05.2018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091378-2CD6-4B53-ABCE-636AE8EFAF79}" type="slidenum">
              <a:rPr lang="ru-RU" smtClean="0"/>
              <a:t>‹#›</a:t>
            </a:fld>
            <a:endParaRPr lang="ru-RU"/>
          </a:p>
        </p:txBody>
      </p:sp>
    </p:spTree>
    <p:extLst>
      <p:ext uri="{BB962C8B-B14F-4D97-AF65-F5344CB8AC3E}">
        <p14:creationId xmlns:p14="http://schemas.microsoft.com/office/powerpoint/2010/main" val="976341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7EF994D-FA90-459A-A5C4-2C472AA3DE27}" type="datetimeFigureOut">
              <a:rPr lang="ru-RU" smtClean="0"/>
              <a:t>19.05.2018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2091378-2CD6-4B53-ABCE-636AE8EFAF79}" type="slidenum">
              <a:rPr lang="ru-RU" smtClean="0"/>
              <a:t>‹#›</a:t>
            </a:fld>
            <a:endParaRPr lang="ru-RU"/>
          </a:p>
        </p:txBody>
      </p:sp>
    </p:spTree>
    <p:extLst>
      <p:ext uri="{BB962C8B-B14F-4D97-AF65-F5344CB8AC3E}">
        <p14:creationId xmlns:p14="http://schemas.microsoft.com/office/powerpoint/2010/main" val="97790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7EF994D-FA90-459A-A5C4-2C472AA3DE27}" type="datetimeFigureOut">
              <a:rPr lang="ru-RU" smtClean="0"/>
              <a:t>19.05.2018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2091378-2CD6-4B53-ABCE-636AE8EFAF79}" type="slidenum">
              <a:rPr lang="ru-RU" smtClean="0"/>
              <a:t>‹#›</a:t>
            </a:fld>
            <a:endParaRPr lang="ru-RU"/>
          </a:p>
        </p:txBody>
      </p:sp>
    </p:spTree>
    <p:extLst>
      <p:ext uri="{BB962C8B-B14F-4D97-AF65-F5344CB8AC3E}">
        <p14:creationId xmlns:p14="http://schemas.microsoft.com/office/powerpoint/2010/main" val="573646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7EF994D-FA90-459A-A5C4-2C472AA3DE27}" type="datetimeFigureOut">
              <a:rPr lang="ru-RU" smtClean="0"/>
              <a:t>19.05.2018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2091378-2CD6-4B53-ABCE-636AE8EFAF79}" type="slidenum">
              <a:rPr lang="ru-RU" smtClean="0"/>
              <a:t>‹#›</a:t>
            </a:fld>
            <a:endParaRPr lang="ru-RU"/>
          </a:p>
        </p:txBody>
      </p:sp>
    </p:spTree>
    <p:extLst>
      <p:ext uri="{BB962C8B-B14F-4D97-AF65-F5344CB8AC3E}">
        <p14:creationId xmlns:p14="http://schemas.microsoft.com/office/powerpoint/2010/main" val="1180573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7EF994D-FA90-459A-A5C4-2C472AA3DE27}" type="datetimeFigureOut">
              <a:rPr lang="ru-RU" smtClean="0"/>
              <a:t>19.05.2018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091378-2CD6-4B53-ABCE-636AE8EFAF79}" type="slidenum">
              <a:rPr lang="ru-RU" smtClean="0"/>
              <a:t>‹#›</a:t>
            </a:fld>
            <a:endParaRPr lang="ru-RU"/>
          </a:p>
        </p:txBody>
      </p:sp>
    </p:spTree>
    <p:extLst>
      <p:ext uri="{BB962C8B-B14F-4D97-AF65-F5344CB8AC3E}">
        <p14:creationId xmlns:p14="http://schemas.microsoft.com/office/powerpoint/2010/main" val="2201366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7EF994D-FA90-459A-A5C4-2C472AA3DE27}" type="datetimeFigureOut">
              <a:rPr lang="ru-RU" smtClean="0"/>
              <a:t>19.05.2018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091378-2CD6-4B53-ABCE-636AE8EFAF79}" type="slidenum">
              <a:rPr lang="ru-RU" smtClean="0"/>
              <a:t>‹#›</a:t>
            </a:fld>
            <a:endParaRPr lang="ru-RU"/>
          </a:p>
        </p:txBody>
      </p:sp>
    </p:spTree>
    <p:extLst>
      <p:ext uri="{BB962C8B-B14F-4D97-AF65-F5344CB8AC3E}">
        <p14:creationId xmlns:p14="http://schemas.microsoft.com/office/powerpoint/2010/main" val="743163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EF994D-FA90-459A-A5C4-2C472AA3DE27}" type="datetimeFigureOut">
              <a:rPr lang="ru-RU" smtClean="0"/>
              <a:t>19.05.2018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091378-2CD6-4B53-ABCE-636AE8EFAF79}" type="slidenum">
              <a:rPr lang="ru-RU" smtClean="0"/>
              <a:t>‹#›</a:t>
            </a:fld>
            <a:endParaRPr lang="ru-RU"/>
          </a:p>
        </p:txBody>
      </p:sp>
    </p:spTree>
    <p:extLst>
      <p:ext uri="{BB962C8B-B14F-4D97-AF65-F5344CB8AC3E}">
        <p14:creationId xmlns:p14="http://schemas.microsoft.com/office/powerpoint/2010/main" val="1722941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EF994D-FA90-459A-A5C4-2C472AA3DE27}" type="datetimeFigureOut">
              <a:rPr lang="ru-RU" smtClean="0"/>
              <a:t>19.05.2018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091378-2CD6-4B53-ABCE-636AE8EFAF79}" type="slidenum">
              <a:rPr lang="ru-RU" smtClean="0"/>
              <a:t>‹#›</a:t>
            </a:fld>
            <a:endParaRPr lang="ru-RU"/>
          </a:p>
        </p:txBody>
      </p:sp>
    </p:spTree>
    <p:extLst>
      <p:ext uri="{BB962C8B-B14F-4D97-AF65-F5344CB8AC3E}">
        <p14:creationId xmlns:p14="http://schemas.microsoft.com/office/powerpoint/2010/main" val="2054914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D09E182-1721-4C78-8A75-BB1E71C01934}" type="datetimeFigureOut">
              <a:rPr lang="ru-RU" smtClean="0">
                <a:solidFill>
                  <a:prstClr val="black">
                    <a:tint val="75000"/>
                  </a:prstClr>
                </a:solidFill>
              </a:rPr>
              <a:pPr/>
              <a:t>19.05.2018</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988349FE-E55F-4C75-B3BF-6F510427E74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50739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D09E182-1721-4C78-8A75-BB1E71C01934}" type="datetimeFigureOut">
              <a:rPr lang="ru-RU" smtClean="0">
                <a:solidFill>
                  <a:prstClr val="black">
                    <a:tint val="75000"/>
                  </a:prstClr>
                </a:solidFill>
              </a:rPr>
              <a:pPr/>
              <a:t>19.05.2018</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988349FE-E55F-4C75-B3BF-6F510427E74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829023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D09E182-1721-4C78-8A75-BB1E71C01934}" type="datetimeFigureOut">
              <a:rPr lang="ru-RU" smtClean="0">
                <a:solidFill>
                  <a:prstClr val="black">
                    <a:tint val="75000"/>
                  </a:prstClr>
                </a:solidFill>
              </a:rPr>
              <a:pPr/>
              <a:t>19.05.2018</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988349FE-E55F-4C75-B3BF-6F510427E74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8605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D09E182-1721-4C78-8A75-BB1E71C01934}" type="datetimeFigureOut">
              <a:rPr lang="ru-RU" smtClean="0">
                <a:solidFill>
                  <a:prstClr val="black">
                    <a:tint val="75000"/>
                  </a:prstClr>
                </a:solidFill>
              </a:rPr>
              <a:pPr/>
              <a:t>19.05.2018</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988349FE-E55F-4C75-B3BF-6F510427E74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41526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D09E182-1721-4C78-8A75-BB1E71C01934}" type="datetimeFigureOut">
              <a:rPr lang="ru-RU" smtClean="0">
                <a:solidFill>
                  <a:prstClr val="black">
                    <a:tint val="75000"/>
                  </a:prstClr>
                </a:solidFill>
              </a:rPr>
              <a:pPr/>
              <a:t>19.05.2018</a:t>
            </a:fld>
            <a:endParaRPr lang="ru-RU">
              <a:solidFill>
                <a:prstClr val="black">
                  <a:tint val="75000"/>
                </a:prstClr>
              </a:solidFill>
            </a:endParaRPr>
          </a:p>
        </p:txBody>
      </p:sp>
      <p:sp>
        <p:nvSpPr>
          <p:cNvPr id="8" name="Footer Placeholder 7"/>
          <p:cNvSpPr>
            <a:spLocks noGrp="1"/>
          </p:cNvSpPr>
          <p:nvPr>
            <p:ph type="ftr" sz="quarter" idx="11"/>
          </p:nvPr>
        </p:nvSpPr>
        <p:spPr/>
        <p:txBody>
          <a:bodyPr/>
          <a:lstStyle/>
          <a:p>
            <a:endParaRPr lang="ru-RU">
              <a:solidFill>
                <a:prstClr val="black">
                  <a:tint val="75000"/>
                </a:prstClr>
              </a:solidFill>
            </a:endParaRPr>
          </a:p>
        </p:txBody>
      </p:sp>
      <p:sp>
        <p:nvSpPr>
          <p:cNvPr id="9" name="Slide Number Placeholder 8"/>
          <p:cNvSpPr>
            <a:spLocks noGrp="1"/>
          </p:cNvSpPr>
          <p:nvPr>
            <p:ph type="sldNum" sz="quarter" idx="12"/>
          </p:nvPr>
        </p:nvSpPr>
        <p:spPr/>
        <p:txBody>
          <a:bodyPr/>
          <a:lstStyle/>
          <a:p>
            <a:fld id="{988349FE-E55F-4C75-B3BF-6F510427E74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24705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D09E182-1721-4C78-8A75-BB1E71C01934}" type="datetimeFigureOut">
              <a:rPr lang="ru-RU" smtClean="0">
                <a:solidFill>
                  <a:prstClr val="black">
                    <a:tint val="75000"/>
                  </a:prstClr>
                </a:solidFill>
              </a:rPr>
              <a:pPr/>
              <a:t>19.05.2018</a:t>
            </a:fld>
            <a:endParaRPr lang="ru-RU">
              <a:solidFill>
                <a:prstClr val="black">
                  <a:tint val="75000"/>
                </a:prstClr>
              </a:solidFill>
            </a:endParaRPr>
          </a:p>
        </p:txBody>
      </p:sp>
      <p:sp>
        <p:nvSpPr>
          <p:cNvPr id="4" name="Footer Placeholder 3"/>
          <p:cNvSpPr>
            <a:spLocks noGrp="1"/>
          </p:cNvSpPr>
          <p:nvPr>
            <p:ph type="ftr" sz="quarter" idx="11"/>
          </p:nvPr>
        </p:nvSpPr>
        <p:spPr/>
        <p:txBody>
          <a:bodyPr/>
          <a:lstStyle/>
          <a:p>
            <a:endParaRPr lang="ru-RU">
              <a:solidFill>
                <a:prstClr val="black">
                  <a:tint val="75000"/>
                </a:prstClr>
              </a:solidFill>
            </a:endParaRPr>
          </a:p>
        </p:txBody>
      </p:sp>
      <p:sp>
        <p:nvSpPr>
          <p:cNvPr id="5" name="Slide Number Placeholder 4"/>
          <p:cNvSpPr>
            <a:spLocks noGrp="1"/>
          </p:cNvSpPr>
          <p:nvPr>
            <p:ph type="sldNum" sz="quarter" idx="12"/>
          </p:nvPr>
        </p:nvSpPr>
        <p:spPr/>
        <p:txBody>
          <a:bodyPr/>
          <a:lstStyle/>
          <a:p>
            <a:fld id="{988349FE-E55F-4C75-B3BF-6F510427E74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02005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09E182-1721-4C78-8A75-BB1E71C01934}" type="datetimeFigureOut">
              <a:rPr lang="ru-RU" smtClean="0">
                <a:solidFill>
                  <a:prstClr val="black">
                    <a:tint val="75000"/>
                  </a:prstClr>
                </a:solidFill>
              </a:rPr>
              <a:pPr/>
              <a:t>19.05.2018</a:t>
            </a:fld>
            <a:endParaRPr lang="ru-RU">
              <a:solidFill>
                <a:prstClr val="black">
                  <a:tint val="75000"/>
                </a:prstClr>
              </a:solidFill>
            </a:endParaRPr>
          </a:p>
        </p:txBody>
      </p:sp>
      <p:sp>
        <p:nvSpPr>
          <p:cNvPr id="3" name="Footer Placeholder 2"/>
          <p:cNvSpPr>
            <a:spLocks noGrp="1"/>
          </p:cNvSpPr>
          <p:nvPr>
            <p:ph type="ftr" sz="quarter" idx="11"/>
          </p:nvPr>
        </p:nvSpPr>
        <p:spPr/>
        <p:txBody>
          <a:bodyPr/>
          <a:lstStyle/>
          <a:p>
            <a:endParaRPr lang="ru-RU">
              <a:solidFill>
                <a:prstClr val="black">
                  <a:tint val="75000"/>
                </a:prstClr>
              </a:solidFill>
            </a:endParaRPr>
          </a:p>
        </p:txBody>
      </p:sp>
      <p:sp>
        <p:nvSpPr>
          <p:cNvPr id="4" name="Slide Number Placeholder 3"/>
          <p:cNvSpPr>
            <a:spLocks noGrp="1"/>
          </p:cNvSpPr>
          <p:nvPr>
            <p:ph type="sldNum" sz="quarter" idx="12"/>
          </p:nvPr>
        </p:nvSpPr>
        <p:spPr/>
        <p:txBody>
          <a:bodyPr/>
          <a:lstStyle/>
          <a:p>
            <a:fld id="{988349FE-E55F-4C75-B3BF-6F510427E74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25279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09E182-1721-4C78-8A75-BB1E71C01934}" type="datetimeFigureOut">
              <a:rPr lang="ru-RU" smtClean="0">
                <a:solidFill>
                  <a:prstClr val="black">
                    <a:tint val="75000"/>
                  </a:prstClr>
                </a:solidFill>
              </a:rPr>
              <a:pPr/>
              <a:t>19.05.2018</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988349FE-E55F-4C75-B3BF-6F510427E74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499413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09E182-1721-4C78-8A75-BB1E71C01934}" type="datetimeFigureOut">
              <a:rPr lang="ru-RU" smtClean="0">
                <a:solidFill>
                  <a:prstClr val="black">
                    <a:tint val="75000"/>
                  </a:prstClr>
                </a:solidFill>
              </a:rPr>
              <a:pPr/>
              <a:t>19.05.2018</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988349FE-E55F-4C75-B3BF-6F510427E74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55098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D09E182-1721-4C78-8A75-BB1E71C01934}" type="datetimeFigureOut">
              <a:rPr lang="ru-RU" smtClean="0">
                <a:solidFill>
                  <a:prstClr val="black">
                    <a:tint val="75000"/>
                  </a:prstClr>
                </a:solidFill>
              </a:rPr>
              <a:pPr/>
              <a:t>19.05.2018</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988349FE-E55F-4C75-B3BF-6F510427E74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236535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D09E182-1721-4C78-8A75-BB1E71C01934}" type="datetimeFigureOut">
              <a:rPr lang="ru-RU" smtClean="0">
                <a:solidFill>
                  <a:prstClr val="black">
                    <a:tint val="75000"/>
                  </a:prstClr>
                </a:solidFill>
              </a:rPr>
              <a:pPr/>
              <a:t>19.05.2018</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988349FE-E55F-4C75-B3BF-6F510427E74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89297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EF994D-FA90-459A-A5C4-2C472AA3DE27}" type="datetimeFigureOut">
              <a:rPr lang="ru-RU" smtClean="0"/>
              <a:t>19.05.2018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091378-2CD6-4B53-ABCE-636AE8EFAF79}" type="slidenum">
              <a:rPr lang="ru-RU" smtClean="0"/>
              <a:t>‹#›</a:t>
            </a:fld>
            <a:endParaRPr lang="ru-RU"/>
          </a:p>
        </p:txBody>
      </p:sp>
    </p:spTree>
    <p:extLst>
      <p:ext uri="{BB962C8B-B14F-4D97-AF65-F5344CB8AC3E}">
        <p14:creationId xmlns:p14="http://schemas.microsoft.com/office/powerpoint/2010/main" val="51014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609585"/>
            <a:fld id="{6D09E182-1721-4C78-8A75-BB1E71C01934}" type="datetimeFigureOut">
              <a:rPr lang="ru-RU" smtClean="0">
                <a:solidFill>
                  <a:prstClr val="black">
                    <a:tint val="75000"/>
                  </a:prstClr>
                </a:solidFill>
              </a:rPr>
              <a:pPr defTabSz="609585"/>
              <a:t>19.05.2018</a:t>
            </a:fld>
            <a:endParaRPr lang="ru-RU">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609585"/>
            <a:endParaRPr lang="ru-RU">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609585"/>
            <a:fld id="{988349FE-E55F-4C75-B3BF-6F510427E749}" type="slidenum">
              <a:rPr lang="ru-RU" smtClean="0">
                <a:solidFill>
                  <a:prstClr val="black">
                    <a:tint val="75000"/>
                  </a:prstClr>
                </a:solidFill>
              </a:rPr>
              <a:pPr defTabSz="609585"/>
              <a:t>‹#›</a:t>
            </a:fld>
            <a:endParaRPr lang="ru-RU">
              <a:solidFill>
                <a:prstClr val="black">
                  <a:tint val="75000"/>
                </a:prstClr>
              </a:solidFill>
            </a:endParaRPr>
          </a:p>
        </p:txBody>
      </p:sp>
    </p:spTree>
    <p:extLst>
      <p:ext uri="{BB962C8B-B14F-4D97-AF65-F5344CB8AC3E}">
        <p14:creationId xmlns:p14="http://schemas.microsoft.com/office/powerpoint/2010/main" val="32231872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9.png"/><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0.png"/><Relationship Id="rId7" Type="http://schemas.openxmlformats.org/officeDocument/2006/relationships/image" Target="../media/image16.png"/><Relationship Id="rId12"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18.xml"/><Relationship Id="rId6" Type="http://schemas.microsoft.com/office/2007/relationships/hdphoto" Target="../media/hdphoto2.wdp"/><Relationship Id="rId11" Type="http://schemas.openxmlformats.org/officeDocument/2006/relationships/image" Target="../media/image19.png"/><Relationship Id="rId5" Type="http://schemas.openxmlformats.org/officeDocument/2006/relationships/image" Target="../media/image15.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18.xml"/><Relationship Id="rId5" Type="http://schemas.openxmlformats.org/officeDocument/2006/relationships/image" Target="../media/image25.png"/><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8644" y="3395924"/>
            <a:ext cx="1785996" cy="1283685"/>
          </a:xfrm>
          <a:prstGeom prst="rect">
            <a:avLst/>
          </a:prstGeom>
        </p:spPr>
      </p:pic>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110883">
            <a:off x="235642" y="3701429"/>
            <a:ext cx="3238255" cy="2006915"/>
          </a:xfrm>
          <a:prstGeom prst="rect">
            <a:avLst/>
          </a:prstGeom>
          <a:ln>
            <a:noFill/>
          </a:ln>
          <a:effectLst>
            <a:softEdge rad="112500"/>
          </a:effectLst>
        </p:spPr>
      </p:pic>
      <p:sp>
        <p:nvSpPr>
          <p:cNvPr id="4" name="Прямоугольник 3"/>
          <p:cNvSpPr/>
          <p:nvPr/>
        </p:nvSpPr>
        <p:spPr>
          <a:xfrm>
            <a:off x="0" y="0"/>
            <a:ext cx="12192000" cy="3549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5" name="Прямоугольник 4"/>
          <p:cNvSpPr/>
          <p:nvPr/>
        </p:nvSpPr>
        <p:spPr>
          <a:xfrm>
            <a:off x="0" y="6503043"/>
            <a:ext cx="12192000" cy="3549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6" name="Прямоугольник 5"/>
          <p:cNvSpPr/>
          <p:nvPr/>
        </p:nvSpPr>
        <p:spPr>
          <a:xfrm rot="16200000">
            <a:off x="8577810" y="3243808"/>
            <a:ext cx="6857997" cy="370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7" name="Прямоугольник 6"/>
          <p:cNvSpPr/>
          <p:nvPr/>
        </p:nvSpPr>
        <p:spPr>
          <a:xfrm rot="16200000">
            <a:off x="-3243807" y="3243805"/>
            <a:ext cx="6857997" cy="370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8" name="Прямоугольник с двумя усеченными противолежащими углами 7"/>
          <p:cNvSpPr/>
          <p:nvPr/>
        </p:nvSpPr>
        <p:spPr>
          <a:xfrm>
            <a:off x="993786" y="1017199"/>
            <a:ext cx="10204428" cy="1864255"/>
          </a:xfrm>
          <a:prstGeom prst="snip2DiagRect">
            <a:avLst/>
          </a:prstGeom>
          <a:solidFill>
            <a:srgbClr val="FFCC99"/>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5000" b="1" i="1" dirty="0" smtClean="0">
                <a:solidFill>
                  <a:schemeClr val="accent2">
                    <a:lumMod val="75000"/>
                  </a:schemeClr>
                </a:solidFill>
                <a:latin typeface="Palatino Linotype" panose="02040502050505030304" pitchFamily="18" charset="0"/>
              </a:rPr>
              <a:t>Екі айнымалысы бар сызықтық теңдеулер</a:t>
            </a:r>
            <a:endParaRPr lang="ru-RU" sz="5000" b="1" i="1" dirty="0">
              <a:solidFill>
                <a:schemeClr val="accent2">
                  <a:lumMod val="75000"/>
                </a:schemeClr>
              </a:solidFill>
              <a:latin typeface="Palatino Linotype" panose="02040502050505030304" pitchFamily="18" charset="0"/>
            </a:endParaRPr>
          </a:p>
        </p:txBody>
      </p:sp>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36384">
            <a:off x="7164212" y="3376053"/>
            <a:ext cx="3287215" cy="26323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Равнобедренный треугольник 9"/>
          <p:cNvSpPr/>
          <p:nvPr/>
        </p:nvSpPr>
        <p:spPr>
          <a:xfrm rot="5400000">
            <a:off x="245796" y="1635050"/>
            <a:ext cx="5022253" cy="5423640"/>
          </a:xfrm>
          <a:prstGeom prst="triangle">
            <a:avLst>
              <a:gd name="adj" fmla="val 50236"/>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ru-RU" sz="2400"/>
          </a:p>
        </p:txBody>
      </p:sp>
    </p:spTree>
    <p:extLst>
      <p:ext uri="{BB962C8B-B14F-4D97-AF65-F5344CB8AC3E}">
        <p14:creationId xmlns:p14="http://schemas.microsoft.com/office/powerpoint/2010/main" val="41265255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0" y="0"/>
            <a:ext cx="12192000" cy="6858000"/>
          </a:xfrm>
          <a:prstGeom prst="rect">
            <a:avLst/>
          </a:prstGeom>
        </p:spPr>
      </p:pic>
      <p:sp>
        <p:nvSpPr>
          <p:cNvPr id="3" name="Горизонтальный свиток 2"/>
          <p:cNvSpPr/>
          <p:nvPr/>
        </p:nvSpPr>
        <p:spPr>
          <a:xfrm>
            <a:off x="883920" y="116378"/>
            <a:ext cx="10424160" cy="864523"/>
          </a:xfrm>
          <a:prstGeom prst="horizontalScroll">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kk-KZ" sz="3500" b="1" dirty="0" smtClean="0">
                <a:solidFill>
                  <a:srgbClr val="002060"/>
                </a:solidFill>
                <a:effectLst>
                  <a:glow rad="101600">
                    <a:schemeClr val="accent6">
                      <a:satMod val="175000"/>
                      <a:alpha val="40000"/>
                    </a:schemeClr>
                  </a:glow>
                </a:effectLst>
                <a:latin typeface="Times New Roman" panose="02020603050405020304" pitchFamily="18" charset="0"/>
                <a:cs typeface="Times New Roman" panose="02020603050405020304" pitchFamily="18" charset="0"/>
              </a:rPr>
              <a:t>Екі айнымалысы бар сызықтық теңдеу</a:t>
            </a:r>
            <a:endParaRPr lang="ru-RU" sz="3500" b="1" dirty="0">
              <a:solidFill>
                <a:srgbClr val="002060"/>
              </a:solidFill>
              <a:effectLst>
                <a:glow rad="101600">
                  <a:schemeClr val="accent6">
                    <a:satMod val="175000"/>
                    <a:alpha val="40000"/>
                  </a:schemeClr>
                </a:glow>
              </a:effectLst>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Прямоугольник 3"/>
              <p:cNvSpPr/>
              <p:nvPr/>
            </p:nvSpPr>
            <p:spPr>
              <a:xfrm>
                <a:off x="507124" y="1261242"/>
                <a:ext cx="11177752" cy="1229710"/>
              </a:xfrm>
              <a:prstGeom prst="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lnSpc>
                    <a:spcPct val="107000"/>
                  </a:lnSpc>
                  <a:spcAft>
                    <a:spcPts val="800"/>
                  </a:spcAft>
                </a:pPr>
                <a:r>
                  <a:rPr lang="kk-KZ" sz="2800" b="1" dirty="0"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rPr>
                  <a:t>Бір айнымалысы бар сызықтық теңдеу</a:t>
                </a:r>
                <a:r>
                  <a:rPr lang="kk-KZ" sz="2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kk-KZ" sz="2800" b="1" i="1">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𝒂𝒙</m:t>
                    </m:r>
                    <m:r>
                      <a:rPr lang="kk-KZ" sz="2800" b="1" i="1">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m:t>
                    </m:r>
                    <m:r>
                      <a:rPr lang="kk-KZ" sz="2800" b="1" i="1">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𝒃</m:t>
                    </m:r>
                  </m:oMath>
                </a14:m>
                <a:r>
                  <a:rPr lang="kk-KZ" sz="2800" dirty="0">
                    <a:effectLst/>
                    <a:latin typeface="Times New Roman" panose="02020603050405020304" pitchFamily="18" charset="0"/>
                    <a:ea typeface="Times New Roman" panose="02020603050405020304" pitchFamily="18" charset="0"/>
                    <a:cs typeface="Times New Roman" panose="02020603050405020304" pitchFamily="18" charset="0"/>
                  </a:rPr>
                  <a:t> түрінде беріледі.</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kk-KZ" sz="2800" dirty="0">
                    <a:effectLst/>
                    <a:latin typeface="Times New Roman" panose="02020603050405020304" pitchFamily="18" charset="0"/>
                    <a:ea typeface="Times New Roman" panose="02020603050405020304" pitchFamily="18" charset="0"/>
                    <a:cs typeface="Times New Roman" panose="02020603050405020304" pitchFamily="18" charset="0"/>
                  </a:rPr>
                  <a:t>(мұндағы </a:t>
                </a:r>
                <a14:m>
                  <m:oMath xmlns:m="http://schemas.openxmlformats.org/officeDocument/2006/math">
                    <m:r>
                      <a:rPr lang="kk-KZ" sz="2800" i="1">
                        <a:effectLst/>
                        <a:latin typeface="Cambria Math" panose="02040503050406030204" pitchFamily="18" charset="0"/>
                        <a:ea typeface="Calibri" panose="020F0502020204030204" pitchFamily="34" charset="0"/>
                        <a:cs typeface="Times New Roman" panose="02020603050405020304" pitchFamily="18" charset="0"/>
                      </a:rPr>
                      <m:t>𝑎</m:t>
                    </m:r>
                  </m:oMath>
                </a14:m>
                <a:r>
                  <a:rPr lang="kk-KZ" sz="2800" dirty="0">
                    <a:effectLst/>
                    <a:latin typeface="Times New Roman" panose="02020603050405020304" pitchFamily="18" charset="0"/>
                    <a:ea typeface="Times New Roman" panose="02020603050405020304" pitchFamily="18" charset="0"/>
                    <a:cs typeface="Times New Roman" panose="02020603050405020304" pitchFamily="18" charset="0"/>
                  </a:rPr>
                  <a:t> және </a:t>
                </a:r>
                <a14:m>
                  <m:oMath xmlns:m="http://schemas.openxmlformats.org/officeDocument/2006/math">
                    <m:r>
                      <a:rPr lang="kk-KZ" sz="2800" i="1">
                        <a:effectLst/>
                        <a:latin typeface="Cambria Math" panose="02040503050406030204" pitchFamily="18" charset="0"/>
                        <a:ea typeface="Calibri" panose="020F0502020204030204" pitchFamily="34" charset="0"/>
                        <a:cs typeface="Times New Roman" panose="02020603050405020304" pitchFamily="18" charset="0"/>
                      </a:rPr>
                      <m:t>𝑏</m:t>
                    </m:r>
                  </m:oMath>
                </a14:m>
                <a:r>
                  <a:rPr lang="kk-KZ" sz="2800" dirty="0">
                    <a:effectLst/>
                    <a:latin typeface="Times New Roman" panose="02020603050405020304" pitchFamily="18" charset="0"/>
                    <a:ea typeface="Times New Roman" panose="02020603050405020304" pitchFamily="18" charset="0"/>
                    <a:cs typeface="Times New Roman" panose="02020603050405020304" pitchFamily="18" charset="0"/>
                  </a:rPr>
                  <a:t> – нақты сандар, </a:t>
                </a:r>
                <a14:m>
                  <m:oMath xmlns:m="http://schemas.openxmlformats.org/officeDocument/2006/math">
                    <m:r>
                      <a:rPr lang="kk-KZ" sz="2800" i="1">
                        <a:effectLst/>
                        <a:latin typeface="Cambria Math" panose="02040503050406030204" pitchFamily="18" charset="0"/>
                        <a:ea typeface="Calibri" panose="020F0502020204030204" pitchFamily="34" charset="0"/>
                        <a:cs typeface="Times New Roman" panose="02020603050405020304" pitchFamily="18" charset="0"/>
                      </a:rPr>
                      <m:t>𝑥</m:t>
                    </m:r>
                  </m:oMath>
                </a14:m>
                <a:r>
                  <a:rPr lang="kk-KZ" sz="2800" dirty="0">
                    <a:effectLst/>
                    <a:latin typeface="Times New Roman" panose="02020603050405020304" pitchFamily="18" charset="0"/>
                    <a:ea typeface="Times New Roman" panose="02020603050405020304" pitchFamily="18" charset="0"/>
                    <a:cs typeface="Times New Roman" panose="02020603050405020304" pitchFamily="18" charset="0"/>
                  </a:rPr>
                  <a:t> – айнымалы)</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507124" y="1261242"/>
                <a:ext cx="11177752" cy="1229710"/>
              </a:xfrm>
              <a:prstGeom prst="rect">
                <a:avLst/>
              </a:prstGeom>
              <a:blipFill rotWithShape="0">
                <a:blip r:embed="rId4"/>
                <a:stretch>
                  <a:fillRect b="-4808"/>
                </a:stretch>
              </a:blipFill>
              <a:ln w="38100"/>
            </p:spPr>
            <p:txBody>
              <a:bodyPr/>
              <a:lstStyle/>
              <a:p>
                <a:r>
                  <a:rPr lang="ru-RU">
                    <a:noFill/>
                  </a:rPr>
                  <a:t> </a:t>
                </a:r>
              </a:p>
            </p:txBody>
          </p:sp>
        </mc:Fallback>
      </mc:AlternateContent>
      <p:grpSp>
        <p:nvGrpSpPr>
          <p:cNvPr id="7" name="Группа 6"/>
          <p:cNvGrpSpPr/>
          <p:nvPr/>
        </p:nvGrpSpPr>
        <p:grpSpPr>
          <a:xfrm>
            <a:off x="312927" y="2766607"/>
            <a:ext cx="1013414" cy="1447734"/>
            <a:chOff x="0" y="0"/>
            <a:chExt cx="1013414" cy="1447734"/>
          </a:xfrm>
          <a:scene3d>
            <a:camera prst="orthographicFront"/>
            <a:lightRig rig="threePt" dir="t">
              <a:rot lat="0" lon="0" rev="7500000"/>
            </a:lightRig>
          </a:scene3d>
        </p:grpSpPr>
        <p:sp>
          <p:nvSpPr>
            <p:cNvPr id="8" name="Нашивка 7"/>
            <p:cNvSpPr/>
            <p:nvPr/>
          </p:nvSpPr>
          <p:spPr>
            <a:xfrm rot="5400000">
              <a:off x="-217160" y="217160"/>
              <a:ext cx="1447734" cy="1013414"/>
            </a:xfrm>
            <a:prstGeom prst="chevron">
              <a:avLst/>
            </a:prstGeom>
            <a:solidFill>
              <a:srgbClr val="FFFF00"/>
            </a:solidFill>
            <a:sp3d prstMaterial="plastic">
              <a:bevelT w="127000" h="25400" prst="relaxedInset"/>
            </a:sp3d>
          </p:spPr>
          <p:style>
            <a:lnRef idx="0">
              <a:schemeClr val="accent6">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sp>
        <p:sp>
          <p:nvSpPr>
            <p:cNvPr id="9" name="Нашивка 4"/>
            <p:cNvSpPr/>
            <p:nvPr/>
          </p:nvSpPr>
          <p:spPr>
            <a:xfrm>
              <a:off x="0" y="506707"/>
              <a:ext cx="1013414" cy="4343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kk-KZ" sz="3200" b="1" kern="1200" dirty="0" smtClean="0">
                  <a:solidFill>
                    <a:srgbClr val="002060"/>
                  </a:solidFill>
                  <a:latin typeface="Times New Roman" panose="02020603050405020304" pitchFamily="18" charset="0"/>
                  <a:cs typeface="Times New Roman" panose="02020603050405020304" pitchFamily="18" charset="0"/>
                </a:rPr>
                <a:t> </a:t>
              </a:r>
              <a:r>
                <a:rPr lang="en-US" sz="3200" b="1" kern="1200" dirty="0" smtClean="0">
                  <a:solidFill>
                    <a:srgbClr val="002060"/>
                  </a:solidFill>
                  <a:latin typeface="Times New Roman" panose="02020603050405020304" pitchFamily="18" charset="0"/>
                  <a:cs typeface="Times New Roman" panose="02020603050405020304" pitchFamily="18" charset="0"/>
                </a:rPr>
                <a:t>1</a:t>
              </a:r>
              <a:r>
                <a:rPr lang="kk-KZ" sz="3200" b="1" kern="1200" dirty="0" smtClean="0">
                  <a:solidFill>
                    <a:srgbClr val="002060"/>
                  </a:solidFill>
                  <a:latin typeface="Times New Roman" panose="02020603050405020304" pitchFamily="18" charset="0"/>
                  <a:cs typeface="Times New Roman" panose="02020603050405020304" pitchFamily="18" charset="0"/>
                </a:rPr>
                <a:t>)</a:t>
              </a:r>
              <a:endParaRPr lang="ru-RU" sz="3200" b="1" kern="1200" dirty="0">
                <a:solidFill>
                  <a:srgbClr val="002060"/>
                </a:solidFill>
                <a:latin typeface="Times New Roman" panose="02020603050405020304" pitchFamily="18" charset="0"/>
                <a:cs typeface="Times New Roman" panose="02020603050405020304" pitchFamily="18" charset="0"/>
              </a:endParaRPr>
            </a:p>
          </p:txBody>
        </p:sp>
      </p:grpSp>
      <p:grpSp>
        <p:nvGrpSpPr>
          <p:cNvPr id="10" name="Группа 9"/>
          <p:cNvGrpSpPr/>
          <p:nvPr/>
        </p:nvGrpSpPr>
        <p:grpSpPr>
          <a:xfrm>
            <a:off x="1382199" y="2931197"/>
            <a:ext cx="10607523" cy="941522"/>
            <a:chOff x="1013413" y="191077"/>
            <a:chExt cx="10607523" cy="941522"/>
          </a:xfrm>
          <a:scene3d>
            <a:camera prst="orthographicFront"/>
            <a:lightRig rig="threePt" dir="t">
              <a:rot lat="0" lon="0" rev="7500000"/>
            </a:lightRig>
          </a:scene3d>
        </p:grpSpPr>
        <p:sp>
          <p:nvSpPr>
            <p:cNvPr id="11" name="Прямоугольник с двумя скругленными соседними углами 10"/>
            <p:cNvSpPr/>
            <p:nvPr/>
          </p:nvSpPr>
          <p:spPr>
            <a:xfrm rot="5400000">
              <a:off x="5846414" y="-4641924"/>
              <a:ext cx="941522" cy="10607523"/>
            </a:xfrm>
            <a:prstGeom prst="round2SameRect">
              <a:avLst/>
            </a:prstGeom>
            <a:blipFill rotWithShape="0">
              <a:blip r:embed="rId5"/>
              <a:tile tx="0" ty="0" sx="100000" sy="100000" flip="none" algn="tl"/>
            </a:blipFill>
            <a:ln w="38100">
              <a:solidFill>
                <a:schemeClr val="tx1"/>
              </a:solidFill>
            </a:ln>
            <a:sp3d extrusionH="190500" prstMaterial="dkEdge">
              <a:bevelT w="135400" h="16350" prst="relaxedInset"/>
              <a:contourClr>
                <a:schemeClr val="bg1"/>
              </a:contourClr>
            </a:sp3d>
          </p:spPr>
          <p:style>
            <a:lnRef idx="2">
              <a:schemeClr val="accent6"/>
            </a:lnRef>
            <a:fillRef idx="1">
              <a:schemeClr val="lt1"/>
            </a:fillRef>
            <a:effectRef idx="0">
              <a:schemeClr val="accent6"/>
            </a:effectRef>
            <a:fontRef idx="minor">
              <a:schemeClr val="dk1">
                <a:hueOff val="0"/>
                <a:satOff val="0"/>
                <a:lumOff val="0"/>
                <a:alphaOff val="0"/>
              </a:schemeClr>
            </a:fontRef>
          </p:style>
        </p:sp>
        <mc:AlternateContent xmlns:mc="http://schemas.openxmlformats.org/markup-compatibility/2006" xmlns:a14="http://schemas.microsoft.com/office/drawing/2010/main">
          <mc:Choice Requires="a14">
            <p:sp>
              <p:nvSpPr>
                <p:cNvPr id="12" name="Прямоугольник 11"/>
                <p:cNvSpPr/>
                <p:nvPr/>
              </p:nvSpPr>
              <p:spPr>
                <a:xfrm>
                  <a:off x="1013414" y="237037"/>
                  <a:ext cx="10561562" cy="84960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kk-KZ" sz="2400" b="1" kern="1200" dirty="0" smtClean="0">
                      <a:effectLst/>
                      <a:latin typeface="Times New Roman" panose="02020603050405020304" pitchFamily="18" charset="0"/>
                      <a:ea typeface="Calibri" panose="020F0502020204030204" pitchFamily="34" charset="0"/>
                      <a:cs typeface="Times New Roman" panose="02020603050405020304" pitchFamily="18" charset="0"/>
                    </a:rPr>
                    <a:t>Егер </a:t>
                  </a:r>
                  <a14:m>
                    <m:oMath xmlns:m="http://schemas.openxmlformats.org/officeDocument/2006/math">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𝒂</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𝟎</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 </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𝒃</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𝟎</m:t>
                      </m:r>
                    </m:oMath>
                  </a14:m>
                  <a:r>
                    <a:rPr lang="kk-KZ" sz="2400" b="1" kern="1200" dirty="0">
                      <a:effectLst/>
                      <a:latin typeface="Times New Roman" panose="02020603050405020304" pitchFamily="18" charset="0"/>
                      <a:ea typeface="Times New Roman" panose="02020603050405020304" pitchFamily="18" charset="0"/>
                      <a:cs typeface="Times New Roman" panose="02020603050405020304" pitchFamily="18" charset="0"/>
                    </a:rPr>
                    <a:t> болса, онда </a:t>
                  </a:r>
                  <a:r>
                    <a:rPr lang="kk-KZ" sz="2400" b="1" i="1" kern="1200" dirty="0">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kk-KZ" sz="2400" b="1" i="1" kern="1200">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400" b="1" i="1" kern="12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ru-RU" sz="2400" b="1" i="1" kern="12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kk-KZ" sz="2400" b="1" i="1" kern="1200">
                              <a:effectLst/>
                              <a:latin typeface="Cambria Math" panose="02040503050406030204" pitchFamily="18" charset="0"/>
                              <a:ea typeface="Times New Roman" panose="02020603050405020304" pitchFamily="18" charset="0"/>
                              <a:cs typeface="Times New Roman" panose="02020603050405020304" pitchFamily="18" charset="0"/>
                            </a:rPr>
                            <m:t>𝒃</m:t>
                          </m:r>
                        </m:num>
                        <m:den>
                          <m:r>
                            <a:rPr lang="kk-KZ" sz="2400" b="1" i="1" kern="1200">
                              <a:effectLst/>
                              <a:latin typeface="Cambria Math" panose="02040503050406030204" pitchFamily="18" charset="0"/>
                              <a:ea typeface="Times New Roman" panose="02020603050405020304" pitchFamily="18" charset="0"/>
                              <a:cs typeface="Times New Roman" panose="02020603050405020304" pitchFamily="18" charset="0"/>
                            </a:rPr>
                            <m:t>𝒂</m:t>
                          </m:r>
                        </m:den>
                      </m:f>
                    </m:oMath>
                  </a14:m>
                  <a:r>
                    <a:rPr lang="kk-KZ" sz="2400" b="1" kern="1200" dirty="0">
                      <a:effectLst/>
                      <a:latin typeface="Times New Roman" panose="02020603050405020304" pitchFamily="18" charset="0"/>
                      <a:ea typeface="Times New Roman" panose="02020603050405020304" pitchFamily="18" charset="0"/>
                      <a:cs typeface="Times New Roman" panose="02020603050405020304" pitchFamily="18" charset="0"/>
                    </a:rPr>
                    <a:t>  түрінде, егер </a:t>
                  </a:r>
                  <a14:m>
                    <m:oMath xmlns:m="http://schemas.openxmlformats.org/officeDocument/2006/math">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𝒂</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𝟎</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 </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𝒃</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m:t>
                      </m:r>
                      <m:r>
                        <a:rPr lang="kk-KZ" sz="2400" b="1" i="1" kern="1200">
                          <a:effectLst/>
                          <a:latin typeface="Cambria Math" panose="02040503050406030204" pitchFamily="18" charset="0"/>
                          <a:ea typeface="Calibri" panose="020F0502020204030204" pitchFamily="34" charset="0"/>
                          <a:cs typeface="Times New Roman" panose="02020603050405020304" pitchFamily="18" charset="0"/>
                        </a:rPr>
                        <m:t>𝟎</m:t>
                      </m:r>
                    </m:oMath>
                  </a14:m>
                  <a:r>
                    <a:rPr lang="kk-KZ" sz="2400" b="1" kern="1200" dirty="0">
                      <a:effectLst/>
                      <a:latin typeface="Times New Roman" panose="02020603050405020304" pitchFamily="18" charset="0"/>
                      <a:ea typeface="Times New Roman" panose="02020603050405020304" pitchFamily="18" charset="0"/>
                      <a:cs typeface="Times New Roman" panose="02020603050405020304" pitchFamily="18" charset="0"/>
                    </a:rPr>
                    <a:t> болса, онда </a:t>
                  </a:r>
                  <a14:m>
                    <m:oMath xmlns:m="http://schemas.openxmlformats.org/officeDocument/2006/math">
                      <m:r>
                        <a:rPr lang="kk-KZ" sz="2400" b="1" i="1" kern="1200">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400" b="1" i="1" kern="1200">
                          <a:effectLst/>
                          <a:latin typeface="Cambria Math" panose="02040503050406030204" pitchFamily="18" charset="0"/>
                          <a:ea typeface="Times New Roman" panose="02020603050405020304" pitchFamily="18" charset="0"/>
                          <a:cs typeface="Times New Roman" panose="02020603050405020304" pitchFamily="18" charset="0"/>
                        </a:rPr>
                        <m:t>=</m:t>
                      </m:r>
                      <m:r>
                        <a:rPr lang="kk-KZ" sz="2400" b="1" i="1" kern="1200">
                          <a:effectLst/>
                          <a:latin typeface="Cambria Math" panose="02040503050406030204" pitchFamily="18" charset="0"/>
                          <a:ea typeface="Times New Roman" panose="02020603050405020304" pitchFamily="18" charset="0"/>
                          <a:cs typeface="Times New Roman" panose="02020603050405020304" pitchFamily="18" charset="0"/>
                        </a:rPr>
                        <m:t>𝟎</m:t>
                      </m:r>
                    </m:oMath>
                  </a14:m>
                  <a:r>
                    <a:rPr lang="kk-KZ" sz="2400" b="1" kern="1200" dirty="0">
                      <a:effectLst/>
                      <a:latin typeface="Times New Roman" panose="02020603050405020304" pitchFamily="18" charset="0"/>
                      <a:ea typeface="Times New Roman" panose="02020603050405020304" pitchFamily="18" charset="0"/>
                      <a:cs typeface="Times New Roman" panose="02020603050405020304" pitchFamily="18" charset="0"/>
                    </a:rPr>
                    <a:t> түрінде бір ғана шешімі бар;</a:t>
                  </a:r>
                  <a:endParaRPr lang="ru-RU" sz="2400" b="1" kern="1200" dirty="0">
                    <a:latin typeface="Times New Roman" panose="02020603050405020304" pitchFamily="18" charset="0"/>
                    <a:cs typeface="Times New Roman" panose="02020603050405020304" pitchFamily="18" charset="0"/>
                  </a:endParaRPr>
                </a:p>
              </p:txBody>
            </p:sp>
          </mc:Choice>
          <mc:Fallback xmlns="">
            <p:sp>
              <p:nvSpPr>
                <p:cNvPr id="12" name="Прямоугольник 11"/>
                <p:cNvSpPr>
                  <a:spLocks noRot="1" noChangeAspect="1" noMove="1" noResize="1" noEditPoints="1" noAdjustHandles="1" noChangeArrowheads="1" noChangeShapeType="1" noTextEdit="1"/>
                </p:cNvSpPr>
                <p:nvPr/>
              </p:nvSpPr>
              <p:spPr>
                <a:xfrm>
                  <a:off x="1013414" y="237037"/>
                  <a:ext cx="10561562" cy="849600"/>
                </a:xfrm>
                <a:prstGeom prst="rect">
                  <a:avLst/>
                </a:prstGeom>
                <a:blipFill rotWithShape="0">
                  <a:blip r:embed="rId6"/>
                  <a:stretch>
                    <a:fillRect t="-1389" r="-1726" b="-17361"/>
                  </a:stretch>
                </a:blipFill>
              </p:spPr>
              <p:txBody>
                <a:bodyPr/>
                <a:lstStyle/>
                <a:p>
                  <a:r>
                    <a:rPr lang="ru-RU">
                      <a:noFill/>
                    </a:rPr>
                    <a:t> </a:t>
                  </a:r>
                </a:p>
              </p:txBody>
            </p:sp>
          </mc:Fallback>
        </mc:AlternateContent>
      </p:grpSp>
      <p:grpSp>
        <p:nvGrpSpPr>
          <p:cNvPr id="13" name="Группа 12"/>
          <p:cNvGrpSpPr/>
          <p:nvPr/>
        </p:nvGrpSpPr>
        <p:grpSpPr>
          <a:xfrm>
            <a:off x="331505" y="4023913"/>
            <a:ext cx="1013414" cy="1447734"/>
            <a:chOff x="0" y="1160110"/>
            <a:chExt cx="1013414" cy="1447734"/>
          </a:xfrm>
          <a:scene3d>
            <a:camera prst="orthographicFront"/>
            <a:lightRig rig="threePt" dir="t">
              <a:rot lat="0" lon="0" rev="7500000"/>
            </a:lightRig>
          </a:scene3d>
        </p:grpSpPr>
        <p:sp>
          <p:nvSpPr>
            <p:cNvPr id="14" name="Нашивка 13"/>
            <p:cNvSpPr/>
            <p:nvPr/>
          </p:nvSpPr>
          <p:spPr>
            <a:xfrm rot="5400000">
              <a:off x="-217160" y="1377270"/>
              <a:ext cx="1447734" cy="1013414"/>
            </a:xfrm>
            <a:prstGeom prst="chevron">
              <a:avLst/>
            </a:prstGeom>
            <a:solidFill>
              <a:srgbClr val="FFFF00"/>
            </a:solidFill>
            <a:sp3d prstMaterial="plastic">
              <a:bevelT w="127000" h="25400" prst="relaxedInset"/>
            </a:sp3d>
          </p:spPr>
          <p:style>
            <a:lnRef idx="0">
              <a:schemeClr val="accent6">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sp>
        <p:sp>
          <p:nvSpPr>
            <p:cNvPr id="15" name="Нашивка 4"/>
            <p:cNvSpPr/>
            <p:nvPr/>
          </p:nvSpPr>
          <p:spPr>
            <a:xfrm>
              <a:off x="0" y="1666817"/>
              <a:ext cx="1013414" cy="4343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kk-KZ" sz="3200" b="1" kern="1200" dirty="0" smtClean="0">
                  <a:solidFill>
                    <a:srgbClr val="002060"/>
                  </a:solidFill>
                  <a:latin typeface="Times New Roman" panose="02020603050405020304" pitchFamily="18" charset="0"/>
                  <a:cs typeface="Times New Roman" panose="02020603050405020304" pitchFamily="18" charset="0"/>
                </a:rPr>
                <a:t> 2)</a:t>
              </a:r>
              <a:endParaRPr lang="ru-RU" sz="3200" b="1" kern="1200" dirty="0">
                <a:solidFill>
                  <a:srgbClr val="002060"/>
                </a:solidFill>
                <a:latin typeface="Times New Roman" panose="02020603050405020304" pitchFamily="18" charset="0"/>
                <a:cs typeface="Times New Roman" panose="02020603050405020304" pitchFamily="18" charset="0"/>
              </a:endParaRPr>
            </a:p>
          </p:txBody>
        </p:sp>
      </p:grpSp>
      <p:grpSp>
        <p:nvGrpSpPr>
          <p:cNvPr id="16" name="Группа 15"/>
          <p:cNvGrpSpPr/>
          <p:nvPr/>
        </p:nvGrpSpPr>
        <p:grpSpPr>
          <a:xfrm>
            <a:off x="1390210" y="4214341"/>
            <a:ext cx="10607523" cy="941027"/>
            <a:chOff x="1013414" y="1390759"/>
            <a:chExt cx="10607523" cy="941027"/>
          </a:xfrm>
          <a:scene3d>
            <a:camera prst="orthographicFront"/>
            <a:lightRig rig="threePt" dir="t">
              <a:rot lat="0" lon="0" rev="7500000"/>
            </a:lightRig>
          </a:scene3d>
        </p:grpSpPr>
        <p:sp>
          <p:nvSpPr>
            <p:cNvPr id="17" name="Прямоугольник с двумя скругленными соседними углами 16"/>
            <p:cNvSpPr/>
            <p:nvPr/>
          </p:nvSpPr>
          <p:spPr>
            <a:xfrm rot="5400000">
              <a:off x="5846662" y="-3442489"/>
              <a:ext cx="941027" cy="10607523"/>
            </a:xfrm>
            <a:prstGeom prst="round2SameRect">
              <a:avLst/>
            </a:prstGeom>
            <a:blipFill rotWithShape="0">
              <a:blip r:embed="rId5"/>
              <a:tile tx="0" ty="0" sx="100000" sy="100000" flip="none" algn="tl"/>
            </a:blipFill>
            <a:ln w="38100"/>
            <a:sp3d extrusionH="190500" prstMaterial="dkEdge">
              <a:bevelT w="135400" h="16350" prst="relaxedInset"/>
              <a:contourClr>
                <a:schemeClr val="bg1"/>
              </a:contourClr>
            </a:sp3d>
          </p:spPr>
          <p:style>
            <a:lnRef idx="1">
              <a:scrgbClr r="0" g="0" b="0"/>
            </a:lnRef>
            <a:fillRef idx="1">
              <a:scrgbClr r="0" g="0" b="0"/>
            </a:fillRef>
            <a:effectRef idx="2">
              <a:schemeClr val="lt1">
                <a:alpha val="90000"/>
                <a:hueOff val="0"/>
                <a:satOff val="0"/>
                <a:lumOff val="0"/>
                <a:alphaOff val="0"/>
              </a:schemeClr>
            </a:effectRef>
            <a:fontRef idx="minor">
              <a:schemeClr val="dk1">
                <a:hueOff val="0"/>
                <a:satOff val="0"/>
                <a:lumOff val="0"/>
                <a:alphaOff val="0"/>
              </a:schemeClr>
            </a:fontRef>
          </p:style>
        </p:sp>
        <mc:AlternateContent xmlns:mc="http://schemas.openxmlformats.org/markup-compatibility/2006" xmlns:a14="http://schemas.microsoft.com/office/drawing/2010/main">
          <mc:Choice Requires="a14">
            <p:sp>
              <p:nvSpPr>
                <p:cNvPr id="18" name="Прямоугольник 17"/>
                <p:cNvSpPr/>
                <p:nvPr/>
              </p:nvSpPr>
              <p:spPr>
                <a:xfrm>
                  <a:off x="1013415" y="1436695"/>
                  <a:ext cx="10561586" cy="849153"/>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kk-KZ" sz="2400" b="1" kern="1200" dirty="0" smtClean="0">
                      <a:latin typeface="Times New Roman" panose="02020603050405020304" pitchFamily="18" charset="0"/>
                      <a:cs typeface="Times New Roman" panose="02020603050405020304" pitchFamily="18" charset="0"/>
                    </a:rPr>
                    <a:t>Егер </a:t>
                  </a:r>
                  <a14:m>
                    <m:oMath xmlns:m="http://schemas.openxmlformats.org/officeDocument/2006/math">
                      <m:r>
                        <a:rPr lang="kk-KZ" sz="2400" b="1" i="1" kern="1200">
                          <a:latin typeface="Cambria Math" panose="02040503050406030204" pitchFamily="18" charset="0"/>
                        </a:rPr>
                        <m:t>𝒂</m:t>
                      </m:r>
                      <m:r>
                        <a:rPr lang="kk-KZ" sz="2400" b="1" i="1" kern="1200">
                          <a:latin typeface="Cambria Math" panose="02040503050406030204" pitchFamily="18" charset="0"/>
                        </a:rPr>
                        <m:t>=</m:t>
                      </m:r>
                      <m:r>
                        <a:rPr lang="kk-KZ" sz="2400" b="1" i="1" kern="1200">
                          <a:latin typeface="Cambria Math" panose="02040503050406030204" pitchFamily="18" charset="0"/>
                        </a:rPr>
                        <m:t>𝟎</m:t>
                      </m:r>
                      <m:r>
                        <a:rPr lang="kk-KZ" sz="2400" b="1" i="1" kern="1200">
                          <a:latin typeface="Cambria Math" panose="02040503050406030204" pitchFamily="18" charset="0"/>
                        </a:rPr>
                        <m:t>, </m:t>
                      </m:r>
                      <m:r>
                        <a:rPr lang="kk-KZ" sz="2400" b="1" i="1" kern="1200">
                          <a:latin typeface="Cambria Math" panose="02040503050406030204" pitchFamily="18" charset="0"/>
                        </a:rPr>
                        <m:t>𝒃</m:t>
                      </m:r>
                      <m:r>
                        <a:rPr lang="kk-KZ" sz="2400" b="1" i="1" kern="1200">
                          <a:latin typeface="Cambria Math" panose="02040503050406030204" pitchFamily="18" charset="0"/>
                        </a:rPr>
                        <m:t>≠</m:t>
                      </m:r>
                      <m:r>
                        <a:rPr lang="kk-KZ" sz="2400" b="1" i="1" kern="1200">
                          <a:latin typeface="Cambria Math" panose="02040503050406030204" pitchFamily="18" charset="0"/>
                        </a:rPr>
                        <m:t>𝟎</m:t>
                      </m:r>
                    </m:oMath>
                  </a14:m>
                  <a:r>
                    <a:rPr lang="kk-KZ" sz="2400" b="1" kern="1200" dirty="0">
                      <a:latin typeface="Times New Roman" panose="02020603050405020304" pitchFamily="18" charset="0"/>
                      <a:cs typeface="Times New Roman" panose="02020603050405020304" pitchFamily="18" charset="0"/>
                    </a:rPr>
                    <a:t> болса, онда теңдеудің шешімі жоқ, </a:t>
                  </a:r>
                  <a:r>
                    <a:rPr lang="kk-KZ" sz="2400" b="1" kern="1200" dirty="0" smtClean="0">
                      <a:latin typeface="Times New Roman" panose="02020603050405020304" pitchFamily="18" charset="0"/>
                      <a:cs typeface="Times New Roman" panose="02020603050405020304" pitchFamily="18" charset="0"/>
                    </a:rPr>
                    <a:t>                                                          өйткені </a:t>
                  </a:r>
                  <a14:m>
                    <m:oMath xmlns:m="http://schemas.openxmlformats.org/officeDocument/2006/math">
                      <m:r>
                        <a:rPr lang="kk-KZ" sz="2400" b="1" i="1" kern="1200">
                          <a:latin typeface="Cambria Math" panose="02040503050406030204" pitchFamily="18" charset="0"/>
                        </a:rPr>
                        <m:t>𝟎</m:t>
                      </m:r>
                      <m:r>
                        <a:rPr lang="kk-KZ" sz="2400" b="1" i="1" kern="1200">
                          <a:latin typeface="Cambria Math" panose="02040503050406030204" pitchFamily="18" charset="0"/>
                        </a:rPr>
                        <m:t>∙</m:t>
                      </m:r>
                      <m:r>
                        <a:rPr lang="kk-KZ" sz="2400" b="1" i="1" kern="1200">
                          <a:latin typeface="Cambria Math" panose="02040503050406030204" pitchFamily="18" charset="0"/>
                        </a:rPr>
                        <m:t>𝒙</m:t>
                      </m:r>
                      <m:r>
                        <a:rPr lang="kk-KZ" sz="2400" b="1" i="1" kern="1200">
                          <a:latin typeface="Cambria Math" panose="02040503050406030204" pitchFamily="18" charset="0"/>
                        </a:rPr>
                        <m:t>=</m:t>
                      </m:r>
                      <m:r>
                        <a:rPr lang="kk-KZ" sz="2400" b="1" i="1" kern="1200">
                          <a:latin typeface="Cambria Math" panose="02040503050406030204" pitchFamily="18" charset="0"/>
                        </a:rPr>
                        <m:t>𝒃</m:t>
                      </m:r>
                    </m:oMath>
                  </a14:m>
                  <a:r>
                    <a:rPr lang="kk-KZ" sz="2400" b="1" kern="1200" dirty="0">
                      <a:latin typeface="Times New Roman" panose="02020603050405020304" pitchFamily="18" charset="0"/>
                      <a:cs typeface="Times New Roman" panose="02020603050405020304" pitchFamily="18" charset="0"/>
                    </a:rPr>
                    <a:t> теңдігі    </a:t>
                  </a:r>
                  <a14:m>
                    <m:oMath xmlns:m="http://schemas.openxmlformats.org/officeDocument/2006/math">
                      <m:r>
                        <a:rPr lang="kk-KZ" sz="2400" b="1" i="1" kern="1200">
                          <a:latin typeface="Cambria Math" panose="02040503050406030204" pitchFamily="18" charset="0"/>
                        </a:rPr>
                        <m:t>𝒙</m:t>
                      </m:r>
                    </m:oMath>
                  </a14:m>
                  <a:r>
                    <a:rPr lang="kk-KZ" sz="2400" b="1" kern="1200" dirty="0">
                      <a:latin typeface="Times New Roman" panose="02020603050405020304" pitchFamily="18" charset="0"/>
                      <a:cs typeface="Times New Roman" panose="02020603050405020304" pitchFamily="18" charset="0"/>
                    </a:rPr>
                    <a:t> – тің ешбір мәнінде орындалмайды;</a:t>
                  </a:r>
                  <a:endParaRPr lang="ru-RU" sz="2400" b="1" kern="1200" dirty="0">
                    <a:latin typeface="Times New Roman" panose="02020603050405020304" pitchFamily="18" charset="0"/>
                    <a:cs typeface="Times New Roman" panose="02020603050405020304" pitchFamily="18" charset="0"/>
                  </a:endParaRPr>
                </a:p>
              </p:txBody>
            </p:sp>
          </mc:Choice>
          <mc:Fallback xmlns="">
            <p:sp>
              <p:nvSpPr>
                <p:cNvPr id="18" name="Прямоугольник 17"/>
                <p:cNvSpPr>
                  <a:spLocks noRot="1" noChangeAspect="1" noMove="1" noResize="1" noEditPoints="1" noAdjustHandles="1" noChangeArrowheads="1" noChangeShapeType="1" noTextEdit="1"/>
                </p:cNvSpPr>
                <p:nvPr/>
              </p:nvSpPr>
              <p:spPr>
                <a:xfrm>
                  <a:off x="1013415" y="1436695"/>
                  <a:ext cx="10561586" cy="849153"/>
                </a:xfrm>
                <a:prstGeom prst="rect">
                  <a:avLst/>
                </a:prstGeom>
                <a:blipFill rotWithShape="0">
                  <a:blip r:embed="rId7"/>
                  <a:stretch>
                    <a:fillRect t="-2069" b="-8276"/>
                  </a:stretch>
                </a:blipFill>
              </p:spPr>
              <p:txBody>
                <a:bodyPr/>
                <a:lstStyle/>
                <a:p>
                  <a:r>
                    <a:rPr lang="ru-RU">
                      <a:noFill/>
                    </a:rPr>
                    <a:t> </a:t>
                  </a:r>
                </a:p>
              </p:txBody>
            </p:sp>
          </mc:Fallback>
        </mc:AlternateContent>
      </p:grpSp>
      <p:grpSp>
        <p:nvGrpSpPr>
          <p:cNvPr id="19" name="Группа 18"/>
          <p:cNvGrpSpPr/>
          <p:nvPr/>
        </p:nvGrpSpPr>
        <p:grpSpPr>
          <a:xfrm>
            <a:off x="331505" y="5254487"/>
            <a:ext cx="1013414" cy="1447734"/>
            <a:chOff x="0" y="2269972"/>
            <a:chExt cx="1013414" cy="1447734"/>
          </a:xfrm>
          <a:scene3d>
            <a:camera prst="orthographicFront"/>
            <a:lightRig rig="threePt" dir="t">
              <a:rot lat="0" lon="0" rev="7500000"/>
            </a:lightRig>
          </a:scene3d>
        </p:grpSpPr>
        <p:sp>
          <p:nvSpPr>
            <p:cNvPr id="20" name="Нашивка 19"/>
            <p:cNvSpPr/>
            <p:nvPr/>
          </p:nvSpPr>
          <p:spPr>
            <a:xfrm rot="5400000">
              <a:off x="-217160" y="2487132"/>
              <a:ext cx="1447734" cy="1013414"/>
            </a:xfrm>
            <a:prstGeom prst="chevron">
              <a:avLst/>
            </a:prstGeom>
            <a:solidFill>
              <a:srgbClr val="FFFF00"/>
            </a:solidFill>
            <a:sp3d prstMaterial="plastic">
              <a:bevelT w="127000" h="25400" prst="relaxedInset"/>
            </a:sp3d>
          </p:spPr>
          <p:style>
            <a:lnRef idx="0">
              <a:schemeClr val="accent6">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sp>
        <p:sp>
          <p:nvSpPr>
            <p:cNvPr id="21" name="Нашивка 4"/>
            <p:cNvSpPr/>
            <p:nvPr/>
          </p:nvSpPr>
          <p:spPr>
            <a:xfrm>
              <a:off x="0" y="2776679"/>
              <a:ext cx="1013414" cy="4343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kk-KZ" sz="3200" b="1" kern="1200" dirty="0" smtClean="0">
                  <a:solidFill>
                    <a:srgbClr val="002060"/>
                  </a:solidFill>
                  <a:latin typeface="Times New Roman" panose="02020603050405020304" pitchFamily="18" charset="0"/>
                  <a:cs typeface="Times New Roman" panose="02020603050405020304" pitchFamily="18" charset="0"/>
                </a:rPr>
                <a:t> 3)</a:t>
              </a:r>
              <a:endParaRPr lang="ru-RU" sz="3200" b="1" kern="1200" dirty="0">
                <a:solidFill>
                  <a:srgbClr val="002060"/>
                </a:solidFill>
                <a:latin typeface="Times New Roman" panose="02020603050405020304" pitchFamily="18" charset="0"/>
                <a:cs typeface="Times New Roman" panose="02020603050405020304" pitchFamily="18" charset="0"/>
              </a:endParaRPr>
            </a:p>
          </p:txBody>
        </p:sp>
      </p:grpSp>
      <p:grpSp>
        <p:nvGrpSpPr>
          <p:cNvPr id="22" name="Группа 21"/>
          <p:cNvGrpSpPr/>
          <p:nvPr/>
        </p:nvGrpSpPr>
        <p:grpSpPr>
          <a:xfrm>
            <a:off x="1363497" y="5448679"/>
            <a:ext cx="10607523" cy="941027"/>
            <a:chOff x="1013414" y="2506460"/>
            <a:chExt cx="10607523" cy="941027"/>
          </a:xfrm>
          <a:scene3d>
            <a:camera prst="orthographicFront"/>
            <a:lightRig rig="threePt" dir="t">
              <a:rot lat="0" lon="0" rev="7500000"/>
            </a:lightRig>
          </a:scene3d>
        </p:grpSpPr>
        <p:sp>
          <p:nvSpPr>
            <p:cNvPr id="23" name="Прямоугольник с двумя скругленными соседними углами 22"/>
            <p:cNvSpPr/>
            <p:nvPr/>
          </p:nvSpPr>
          <p:spPr>
            <a:xfrm rot="5400000">
              <a:off x="5846662" y="-2326788"/>
              <a:ext cx="941027" cy="10607523"/>
            </a:xfrm>
            <a:prstGeom prst="round2SameRect">
              <a:avLst/>
            </a:prstGeom>
            <a:blipFill rotWithShape="0">
              <a:blip r:embed="rId5"/>
              <a:tile tx="0" ty="0" sx="100000" sy="100000" flip="none" algn="tl"/>
            </a:blipFill>
            <a:ln w="38100"/>
            <a:sp3d extrusionH="190500" prstMaterial="dkEdge">
              <a:bevelT w="135400" h="16350" prst="relaxedInset"/>
              <a:contourClr>
                <a:schemeClr val="bg1"/>
              </a:contourClr>
            </a:sp3d>
          </p:spPr>
          <p:style>
            <a:lnRef idx="1">
              <a:scrgbClr r="0" g="0" b="0"/>
            </a:lnRef>
            <a:fillRef idx="1">
              <a:scrgbClr r="0" g="0" b="0"/>
            </a:fillRef>
            <a:effectRef idx="2">
              <a:schemeClr val="lt1">
                <a:alpha val="90000"/>
                <a:hueOff val="0"/>
                <a:satOff val="0"/>
                <a:lumOff val="0"/>
                <a:alphaOff val="0"/>
              </a:schemeClr>
            </a:effectRef>
            <a:fontRef idx="minor">
              <a:schemeClr val="dk1">
                <a:hueOff val="0"/>
                <a:satOff val="0"/>
                <a:lumOff val="0"/>
                <a:alphaOff val="0"/>
              </a:schemeClr>
            </a:fontRef>
          </p:style>
        </p:sp>
        <mc:AlternateContent xmlns:mc="http://schemas.openxmlformats.org/markup-compatibility/2006" xmlns:a14="http://schemas.microsoft.com/office/drawing/2010/main">
          <mc:Choice Requires="a14">
            <p:sp>
              <p:nvSpPr>
                <p:cNvPr id="24" name="Прямоугольник 23"/>
                <p:cNvSpPr/>
                <p:nvPr/>
              </p:nvSpPr>
              <p:spPr>
                <a:xfrm>
                  <a:off x="1013415" y="2552396"/>
                  <a:ext cx="10561586" cy="849153"/>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kk-KZ" sz="2400" b="1" kern="1200" dirty="0" smtClean="0">
                      <a:latin typeface="Times New Roman" panose="02020603050405020304" pitchFamily="18" charset="0"/>
                      <a:cs typeface="Times New Roman" panose="02020603050405020304" pitchFamily="18" charset="0"/>
                    </a:rPr>
                    <a:t>Егер </a:t>
                  </a:r>
                  <a14:m>
                    <m:oMath xmlns:m="http://schemas.openxmlformats.org/officeDocument/2006/math">
                      <m:r>
                        <a:rPr lang="kk-KZ" sz="2400" b="1" i="1" kern="1200">
                          <a:latin typeface="Cambria Math" panose="02040503050406030204" pitchFamily="18" charset="0"/>
                        </a:rPr>
                        <m:t>𝒂</m:t>
                      </m:r>
                      <m:r>
                        <a:rPr lang="kk-KZ" sz="2400" b="1" i="1" kern="1200">
                          <a:latin typeface="Cambria Math" panose="02040503050406030204" pitchFamily="18" charset="0"/>
                        </a:rPr>
                        <m:t>=</m:t>
                      </m:r>
                      <m:r>
                        <a:rPr lang="kk-KZ" sz="2400" b="1" i="1" kern="1200">
                          <a:latin typeface="Cambria Math" panose="02040503050406030204" pitchFamily="18" charset="0"/>
                        </a:rPr>
                        <m:t>𝟎</m:t>
                      </m:r>
                      <m:r>
                        <a:rPr lang="kk-KZ" sz="2400" b="1" i="1" kern="1200">
                          <a:latin typeface="Cambria Math" panose="02040503050406030204" pitchFamily="18" charset="0"/>
                        </a:rPr>
                        <m:t>, </m:t>
                      </m:r>
                      <m:r>
                        <a:rPr lang="kk-KZ" sz="2400" b="1" i="1" kern="1200">
                          <a:latin typeface="Cambria Math" panose="02040503050406030204" pitchFamily="18" charset="0"/>
                        </a:rPr>
                        <m:t>𝒃</m:t>
                      </m:r>
                      <m:r>
                        <a:rPr lang="kk-KZ" sz="2400" b="1" i="1" kern="1200">
                          <a:latin typeface="Cambria Math" panose="02040503050406030204" pitchFamily="18" charset="0"/>
                        </a:rPr>
                        <m:t>=</m:t>
                      </m:r>
                      <m:r>
                        <a:rPr lang="kk-KZ" sz="2400" b="1" i="1" kern="1200">
                          <a:latin typeface="Cambria Math" panose="02040503050406030204" pitchFamily="18" charset="0"/>
                        </a:rPr>
                        <m:t>𝟎</m:t>
                      </m:r>
                    </m:oMath>
                  </a14:m>
                  <a:r>
                    <a:rPr lang="kk-KZ" sz="2400" b="1" kern="1200" dirty="0">
                      <a:latin typeface="Times New Roman" panose="02020603050405020304" pitchFamily="18" charset="0"/>
                      <a:cs typeface="Times New Roman" panose="02020603050405020304" pitchFamily="18" charset="0"/>
                    </a:rPr>
                    <a:t> болса, онда шексіз көп шешімі бар, өйткені </a:t>
                  </a:r>
                  <a14:m>
                    <m:oMath xmlns:m="http://schemas.openxmlformats.org/officeDocument/2006/math">
                      <m:r>
                        <a:rPr lang="kk-KZ" sz="2400" b="1" i="1" kern="1200">
                          <a:latin typeface="Cambria Math" panose="02040503050406030204" pitchFamily="18" charset="0"/>
                        </a:rPr>
                        <m:t>𝟎</m:t>
                      </m:r>
                      <m:r>
                        <a:rPr lang="kk-KZ" sz="2400" b="1" i="1" kern="1200">
                          <a:latin typeface="Cambria Math" panose="02040503050406030204" pitchFamily="18" charset="0"/>
                        </a:rPr>
                        <m:t>∙</m:t>
                      </m:r>
                      <m:r>
                        <a:rPr lang="kk-KZ" sz="2400" b="1" i="1" kern="1200">
                          <a:latin typeface="Cambria Math" panose="02040503050406030204" pitchFamily="18" charset="0"/>
                        </a:rPr>
                        <m:t>𝒙</m:t>
                      </m:r>
                      <m:r>
                        <a:rPr lang="kk-KZ" sz="2400" b="1" i="1" kern="1200">
                          <a:latin typeface="Cambria Math" panose="02040503050406030204" pitchFamily="18" charset="0"/>
                        </a:rPr>
                        <m:t>=</m:t>
                      </m:r>
                      <m:r>
                        <a:rPr lang="kk-KZ" sz="2400" b="1" i="1" kern="1200">
                          <a:latin typeface="Cambria Math" panose="02040503050406030204" pitchFamily="18" charset="0"/>
                        </a:rPr>
                        <m:t>𝟎</m:t>
                      </m:r>
                    </m:oMath>
                  </a14:m>
                  <a:r>
                    <a:rPr lang="kk-KZ" sz="2400" b="1" kern="1200" dirty="0">
                      <a:latin typeface="Times New Roman" panose="02020603050405020304" pitchFamily="18" charset="0"/>
                      <a:cs typeface="Times New Roman" panose="02020603050405020304" pitchFamily="18" charset="0"/>
                    </a:rPr>
                    <a:t> теңдігі   </a:t>
                  </a:r>
                  <a14:m>
                    <m:oMath xmlns:m="http://schemas.openxmlformats.org/officeDocument/2006/math">
                      <m:r>
                        <a:rPr lang="kk-KZ" sz="2400" b="1" i="1" kern="1200">
                          <a:latin typeface="Cambria Math" panose="02040503050406030204" pitchFamily="18" charset="0"/>
                        </a:rPr>
                        <m:t>𝒙</m:t>
                      </m:r>
                    </m:oMath>
                  </a14:m>
                  <a:r>
                    <a:rPr lang="kk-KZ" sz="2400" b="1" kern="1200" dirty="0">
                      <a:latin typeface="Times New Roman" panose="02020603050405020304" pitchFamily="18" charset="0"/>
                      <a:cs typeface="Times New Roman" panose="02020603050405020304" pitchFamily="18" charset="0"/>
                    </a:rPr>
                    <a:t> – тің кез келген мәнінде орындалады</a:t>
                  </a:r>
                  <a:r>
                    <a:rPr lang="kk-KZ" sz="1800" kern="1200" dirty="0">
                      <a:latin typeface="Times New Roman" panose="02020603050405020304" pitchFamily="18" charset="0"/>
                      <a:cs typeface="Times New Roman" panose="02020603050405020304" pitchFamily="18" charset="0"/>
                    </a:rPr>
                    <a:t>.</a:t>
                  </a:r>
                  <a:endParaRPr lang="ru-RU" sz="2400" b="1" kern="1200" dirty="0">
                    <a:latin typeface="Times New Roman" panose="02020603050405020304" pitchFamily="18" charset="0"/>
                    <a:cs typeface="Times New Roman" panose="02020603050405020304" pitchFamily="18" charset="0"/>
                  </a:endParaRPr>
                </a:p>
              </p:txBody>
            </p:sp>
          </mc:Choice>
          <mc:Fallback xmlns="">
            <p:sp>
              <p:nvSpPr>
                <p:cNvPr id="24" name="Прямоугольник 23"/>
                <p:cNvSpPr>
                  <a:spLocks noRot="1" noChangeAspect="1" noMove="1" noResize="1" noEditPoints="1" noAdjustHandles="1" noChangeArrowheads="1" noChangeShapeType="1" noTextEdit="1"/>
                </p:cNvSpPr>
                <p:nvPr/>
              </p:nvSpPr>
              <p:spPr>
                <a:xfrm>
                  <a:off x="1013415" y="2552396"/>
                  <a:ext cx="10561586" cy="849153"/>
                </a:xfrm>
                <a:prstGeom prst="rect">
                  <a:avLst/>
                </a:prstGeom>
                <a:blipFill rotWithShape="0">
                  <a:blip r:embed="rId8"/>
                  <a:stretch>
                    <a:fillRect t="-2778" b="-8333"/>
                  </a:stretch>
                </a:blipFill>
              </p:spPr>
              <p:txBody>
                <a:bodyPr/>
                <a:lstStyle/>
                <a:p>
                  <a:r>
                    <a:rPr lang="ru-RU">
                      <a:noFill/>
                    </a:rPr>
                    <a:t> </a:t>
                  </a:r>
                </a:p>
              </p:txBody>
            </p:sp>
          </mc:Fallback>
        </mc:AlternateContent>
      </p:grpSp>
    </p:spTree>
    <p:extLst>
      <p:ext uri="{BB962C8B-B14F-4D97-AF65-F5344CB8AC3E}">
        <p14:creationId xmlns:p14="http://schemas.microsoft.com/office/powerpoint/2010/main" val="14956138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ppt_x"/>
                                          </p:val>
                                        </p:tav>
                                        <p:tav tm="100000">
                                          <p:val>
                                            <p:strVal val="#ppt_x"/>
                                          </p:val>
                                        </p:tav>
                                      </p:tavLst>
                                    </p:anim>
                                    <p:anim calcmode="lin" valueType="num">
                                      <p:cBhvr additive="base">
                                        <p:cTn id="5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down)">
                                      <p:cBhvr>
                                        <p:cTn id="5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Прямоугольник 2"/>
              <p:cNvSpPr/>
              <p:nvPr/>
            </p:nvSpPr>
            <p:spPr>
              <a:xfrm>
                <a:off x="832750" y="122610"/>
                <a:ext cx="10658666" cy="2233246"/>
              </a:xfrm>
              <a:prstGeom prst="rect">
                <a:avLst/>
              </a:prstGeom>
              <a:solidFill>
                <a:schemeClr val="accent4">
                  <a:lumMod val="40000"/>
                  <a:lumOff val="60000"/>
                </a:schemeClr>
              </a:solidFill>
              <a:ln w="57150"/>
            </p:spPr>
            <p:style>
              <a:lnRef idx="1">
                <a:schemeClr val="accent1"/>
              </a:lnRef>
              <a:fillRef idx="2">
                <a:schemeClr val="accent1"/>
              </a:fillRef>
              <a:effectRef idx="1">
                <a:schemeClr val="accent1"/>
              </a:effectRef>
              <a:fontRef idx="minor">
                <a:schemeClr val="dk1"/>
              </a:fontRef>
            </p:style>
            <p:txBody>
              <a:bodyPr rtlCol="0" anchor="ctr"/>
              <a:lstStyle/>
              <a:p>
                <a:pPr marL="228600">
                  <a:lnSpc>
                    <a:spcPct val="107000"/>
                  </a:lnSpc>
                  <a:spcAft>
                    <a:spcPts val="800"/>
                  </a:spcAft>
                </a:pPr>
                <a:r>
                  <a:rPr lang="kk-KZ" sz="2800" b="1" u="sng"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Анықтама</a:t>
                </a:r>
                <a:r>
                  <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kk-KZ" sz="2800" b="0" i="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m:t>
                    </m:r>
                  </m:oMath>
                </a14:m>
                <a:endParaRPr lang="kk-KZ" sz="2800" b="0" i="0" dirty="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endParaRPr>
              </a:p>
              <a:p>
                <a:pPr marL="228600">
                  <a:lnSpc>
                    <a:spcPct val="107000"/>
                  </a:lnSpc>
                  <a:spcAft>
                    <a:spcPts val="800"/>
                  </a:spcAft>
                </a:pPr>
                <a14:m>
                  <m:oMath xmlns:m="http://schemas.openxmlformats.org/officeDocument/2006/math">
                    <m:r>
                      <a:rPr lang="kk-KZ" sz="2800" b="0" i="0"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m:t>
                    </m:r>
                    <m:r>
                      <a:rPr lang="kk-KZ" sz="2800" b="1"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                                </m:t>
                    </m:r>
                    <m:r>
                      <a:rPr lang="kk-KZ" sz="2800" b="1"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𝒂𝒙</m:t>
                    </m:r>
                    <m:r>
                      <a:rPr lang="kk-KZ" sz="2800" b="1"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m:t>
                    </m:r>
                    <m:r>
                      <a:rPr lang="kk-KZ" sz="2800" b="1"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𝒃</m:t>
                    </m:r>
                    <m:r>
                      <a:rPr lang="kk-KZ" sz="2800" b="1"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у=</m:t>
                    </m:r>
                    <m:r>
                      <a:rPr lang="kk-KZ" sz="2800" b="1"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𝒄</m:t>
                    </m:r>
                  </m:oMath>
                </a14:m>
                <a:r>
                  <a:rPr lang="kk-KZ" sz="2400" b="1"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b="1" i="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kk-KZ" sz="2000" b="1" i="1" dirty="0">
                    <a:latin typeface="Times New Roman" panose="02020603050405020304" pitchFamily="18" charset="0"/>
                    <a:ea typeface="Times New Roman" panose="02020603050405020304" pitchFamily="18" charset="0"/>
                    <a:cs typeface="Times New Roman" panose="02020603050405020304" pitchFamily="18" charset="0"/>
                  </a:rPr>
                  <a:t>т</a:t>
                </a:r>
                <a:r>
                  <a:rPr lang="kk-KZ" sz="20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үрінде </a:t>
                </a:r>
                <a:r>
                  <a:rPr lang="kk-KZ" sz="2000" b="1" i="1" dirty="0">
                    <a:effectLst/>
                    <a:latin typeface="Times New Roman" panose="02020603050405020304" pitchFamily="18" charset="0"/>
                    <a:ea typeface="Times New Roman" panose="02020603050405020304" pitchFamily="18" charset="0"/>
                    <a:cs typeface="Times New Roman" panose="02020603050405020304" pitchFamily="18" charset="0"/>
                  </a:rPr>
                  <a:t>берілген теңдеу </a:t>
                </a:r>
                <a:r>
                  <a:rPr lang="kk-KZ" sz="2000" b="1" i="1"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екі айнымалысы бар сызықтық теңдеу </a:t>
                </a:r>
                <a:r>
                  <a:rPr lang="kk-KZ" sz="2000" b="1" i="1" dirty="0">
                    <a:effectLst/>
                    <a:latin typeface="Times New Roman" panose="02020603050405020304" pitchFamily="18" charset="0"/>
                    <a:ea typeface="Times New Roman" panose="02020603050405020304" pitchFamily="18" charset="0"/>
                    <a:cs typeface="Times New Roman" panose="02020603050405020304" pitchFamily="18" charset="0"/>
                  </a:rPr>
                  <a:t>деп аталады, </a:t>
                </a:r>
                <a:endParaRPr lang="kk-KZ" sz="2000" b="1" i="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kk-KZ" sz="20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мұндағы </a:t>
                </a:r>
                <a14:m>
                  <m:oMath xmlns:m="http://schemas.openxmlformats.org/officeDocument/2006/math">
                    <m:r>
                      <a:rPr lang="kk-KZ" sz="2000" b="1" i="1">
                        <a:effectLst/>
                        <a:latin typeface="Cambria Math" panose="02040503050406030204" pitchFamily="18" charset="0"/>
                        <a:ea typeface="Calibri" panose="020F0502020204030204" pitchFamily="34" charset="0"/>
                        <a:cs typeface="Times New Roman" panose="02020603050405020304" pitchFamily="18" charset="0"/>
                      </a:rPr>
                      <m:t>𝒙</m:t>
                    </m:r>
                    <m:r>
                      <a:rPr lang="kk-KZ" sz="2000" b="1" i="1">
                        <a:effectLst/>
                        <a:latin typeface="Cambria Math" panose="02040503050406030204" pitchFamily="18" charset="0"/>
                        <a:ea typeface="Calibri" panose="020F0502020204030204" pitchFamily="34" charset="0"/>
                        <a:cs typeface="Times New Roman" panose="02020603050405020304" pitchFamily="18" charset="0"/>
                      </a:rPr>
                      <m:t>,у</m:t>
                    </m:r>
                  </m:oMath>
                </a14:m>
                <a:r>
                  <a:rPr lang="kk-KZ" sz="20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20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айнымалылар</a:t>
                </a:r>
                <a:r>
                  <a:rPr lang="kk-KZ" sz="2000" b="1" i="1" dirty="0">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kk-KZ" sz="2000" b="1" i="1">
                        <a:effectLst/>
                        <a:latin typeface="Cambria Math" panose="02040503050406030204" pitchFamily="18" charset="0"/>
                        <a:ea typeface="Times New Roman" panose="02020603050405020304" pitchFamily="18" charset="0"/>
                        <a:cs typeface="Times New Roman" panose="02020603050405020304" pitchFamily="18" charset="0"/>
                      </a:rPr>
                      <m:t>𝒂</m:t>
                    </m:r>
                    <m:r>
                      <a:rPr lang="kk-KZ" sz="2000" b="1" i="1">
                        <a:effectLst/>
                        <a:latin typeface="Cambria Math" panose="02040503050406030204" pitchFamily="18" charset="0"/>
                        <a:ea typeface="Times New Roman" panose="02020603050405020304" pitchFamily="18" charset="0"/>
                        <a:cs typeface="Times New Roman" panose="02020603050405020304" pitchFamily="18" charset="0"/>
                      </a:rPr>
                      <m:t>,</m:t>
                    </m:r>
                    <m:r>
                      <a:rPr lang="kk-KZ" sz="2000" b="1" i="1">
                        <a:effectLst/>
                        <a:latin typeface="Cambria Math" panose="02040503050406030204" pitchFamily="18" charset="0"/>
                        <a:ea typeface="Times New Roman" panose="02020603050405020304" pitchFamily="18" charset="0"/>
                        <a:cs typeface="Times New Roman" panose="02020603050405020304" pitchFamily="18" charset="0"/>
                      </a:rPr>
                      <m:t>𝒃</m:t>
                    </m:r>
                    <m:r>
                      <a:rPr lang="kk-KZ" sz="2000" b="1" i="1">
                        <a:effectLst/>
                        <a:latin typeface="Cambria Math" panose="02040503050406030204" pitchFamily="18" charset="0"/>
                        <a:ea typeface="Times New Roman" panose="02020603050405020304" pitchFamily="18" charset="0"/>
                        <a:cs typeface="Times New Roman" panose="02020603050405020304" pitchFamily="18" charset="0"/>
                      </a:rPr>
                      <m:t>,</m:t>
                    </m:r>
                    <m:r>
                      <a:rPr lang="kk-KZ" sz="2000" b="1" i="1">
                        <a:effectLst/>
                        <a:latin typeface="Cambria Math" panose="02040503050406030204" pitchFamily="18" charset="0"/>
                        <a:ea typeface="Times New Roman" panose="02020603050405020304" pitchFamily="18" charset="0"/>
                        <a:cs typeface="Times New Roman" panose="02020603050405020304" pitchFamily="18" charset="0"/>
                      </a:rPr>
                      <m:t>𝒄</m:t>
                    </m:r>
                    <m:r>
                      <a:rPr lang="kk-KZ" sz="2000" b="1" i="1">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kk-KZ" sz="2000" b="1" i="1" dirty="0">
                    <a:effectLst/>
                    <a:latin typeface="Times New Roman" panose="02020603050405020304" pitchFamily="18" charset="0"/>
                    <a:ea typeface="Times New Roman" panose="02020603050405020304" pitchFamily="18" charset="0"/>
                    <a:cs typeface="Times New Roman" panose="02020603050405020304" pitchFamily="18" charset="0"/>
                  </a:rPr>
                  <a:t>– нақты сандар және </a:t>
                </a:r>
                <a14:m>
                  <m:oMath xmlns:m="http://schemas.openxmlformats.org/officeDocument/2006/math">
                    <m:r>
                      <a:rPr lang="kk-KZ" sz="2000" b="1" i="1">
                        <a:effectLst/>
                        <a:latin typeface="Cambria Math" panose="02040503050406030204" pitchFamily="18" charset="0"/>
                        <a:ea typeface="Times New Roman" panose="02020603050405020304" pitchFamily="18" charset="0"/>
                        <a:cs typeface="Times New Roman" panose="02020603050405020304" pitchFamily="18" charset="0"/>
                      </a:rPr>
                      <m:t>𝒂</m:t>
                    </m:r>
                    <m:r>
                      <a:rPr lang="kk-KZ" sz="2000" b="1" i="1">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kk-KZ" sz="2000" b="1" i="1" dirty="0">
                    <a:effectLst/>
                    <a:latin typeface="Times New Roman" panose="02020603050405020304" pitchFamily="18" charset="0"/>
                    <a:ea typeface="Times New Roman" panose="02020603050405020304" pitchFamily="18" charset="0"/>
                    <a:cs typeface="Times New Roman" panose="02020603050405020304" pitchFamily="18" charset="0"/>
                  </a:rPr>
                  <a:t>мен </a:t>
                </a:r>
                <a14:m>
                  <m:oMath xmlns:m="http://schemas.openxmlformats.org/officeDocument/2006/math">
                    <m:r>
                      <a:rPr lang="kk-KZ" sz="2000" b="1" i="1">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kk-KZ" sz="2000" b="1" i="1" dirty="0">
                    <a:effectLst/>
                    <a:latin typeface="Times New Roman" panose="02020603050405020304" pitchFamily="18" charset="0"/>
                    <a:ea typeface="Times New Roman" panose="02020603050405020304" pitchFamily="18" charset="0"/>
                    <a:cs typeface="Times New Roman" panose="02020603050405020304" pitchFamily="18" charset="0"/>
                  </a:rPr>
                  <a:t> бір мезгілде нөлге тең емес</a:t>
                </a:r>
                <a:r>
                  <a:rPr lang="kk-KZ" sz="20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kk-KZ" sz="1600" b="1" i="1"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3" name="Прямоугольник 2"/>
              <p:cNvSpPr>
                <a:spLocks noRot="1" noChangeAspect="1" noMove="1" noResize="1" noEditPoints="1" noAdjustHandles="1" noChangeArrowheads="1" noChangeShapeType="1" noTextEdit="1"/>
              </p:cNvSpPr>
              <p:nvPr/>
            </p:nvSpPr>
            <p:spPr>
              <a:xfrm>
                <a:off x="832750" y="122610"/>
                <a:ext cx="10658666" cy="2233246"/>
              </a:xfrm>
              <a:prstGeom prst="rect">
                <a:avLst/>
              </a:prstGeom>
              <a:blipFill rotWithShape="0">
                <a:blip r:embed="rId2"/>
                <a:stretch>
                  <a:fillRect l="-398"/>
                </a:stretch>
              </a:blipFill>
              <a:ln w="57150"/>
            </p:spPr>
            <p:txBody>
              <a:bodyPr/>
              <a:lstStyle/>
              <a:p>
                <a:r>
                  <a:rPr lang="ru-RU">
                    <a:noFill/>
                  </a:rPr>
                  <a:t> </a:t>
                </a:r>
              </a:p>
            </p:txBody>
          </p:sp>
        </mc:Fallback>
      </mc:AlternateContent>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r="70773"/>
          <a:stretch/>
        </p:blipFill>
        <p:spPr>
          <a:xfrm>
            <a:off x="204952" y="2396359"/>
            <a:ext cx="924255" cy="1529255"/>
          </a:xfrm>
          <a:prstGeom prst="rect">
            <a:avLst/>
          </a:prstGeom>
        </p:spPr>
      </p:pic>
      <p:sp>
        <p:nvSpPr>
          <p:cNvPr id="5" name="Параллелограмм 4"/>
          <p:cNvSpPr/>
          <p:nvPr/>
        </p:nvSpPr>
        <p:spPr>
          <a:xfrm>
            <a:off x="1050377" y="2473009"/>
            <a:ext cx="10789525" cy="1218298"/>
          </a:xfrm>
          <a:prstGeom prst="parallelogram">
            <a:avLst/>
          </a:prstGeom>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ct val="107000"/>
              </a:lnSpc>
              <a:spcAft>
                <a:spcPts val="800"/>
              </a:spcAft>
            </a:pPr>
            <a:r>
              <a:rPr lang="kk-KZ" sz="24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Екі айнымалысы бар сызықтық теңдеуде </a:t>
            </a:r>
            <a:r>
              <a:rPr lang="kk-KZ" sz="24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әр  қосылғыштағы </a:t>
            </a:r>
            <a:r>
              <a:rPr lang="kk-KZ" sz="24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айнымалылардың дәреже көрсеткіштерінің қосындысы </a:t>
            </a:r>
            <a:r>
              <a:rPr lang="kk-KZ" sz="24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1-ге </a:t>
            </a:r>
            <a:r>
              <a:rPr lang="kk-KZ" sz="24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тең болуы керек. </a:t>
            </a:r>
            <a:endParaRPr lang="ru-RU"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Овал 5"/>
          <p:cNvSpPr/>
          <p:nvPr/>
        </p:nvSpPr>
        <p:spPr>
          <a:xfrm>
            <a:off x="1907626" y="3925614"/>
            <a:ext cx="8229599" cy="1198179"/>
          </a:xfrm>
          <a:prstGeom prst="ellipse">
            <a:avLst/>
          </a:prstGeom>
          <a:ln w="5715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07000"/>
              </a:lnSpc>
              <a:spcAft>
                <a:spcPts val="800"/>
              </a:spcAft>
            </a:pPr>
            <a:r>
              <a:rPr lang="kk-KZ" sz="2400" b="1" i="1" dirty="0">
                <a:latin typeface="Times New Roman" panose="02020603050405020304" pitchFamily="18" charset="0"/>
                <a:ea typeface="Times New Roman" panose="02020603050405020304" pitchFamily="18" charset="0"/>
                <a:cs typeface="Times New Roman" panose="02020603050405020304" pitchFamily="18" charset="0"/>
              </a:rPr>
              <a:t>Екі айнымалысы бар сызықтық теңдеулерге мысалдар. </a:t>
            </a:r>
            <a:endParaRPr lang="ru-RU" b="1" i="1"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Прямоугольник 6"/>
              <p:cNvSpPr/>
              <p:nvPr/>
            </p:nvSpPr>
            <p:spPr>
              <a:xfrm>
                <a:off x="520262" y="5549462"/>
                <a:ext cx="3121572" cy="835572"/>
              </a:xfrm>
              <a:prstGeom prst="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lang="kk-KZ" sz="2800" b="1" i="1">
                          <a:latin typeface="Cambria Math" panose="02040503050406030204" pitchFamily="18" charset="0"/>
                          <a:ea typeface="Times New Roman" panose="02020603050405020304" pitchFamily="18" charset="0"/>
                          <a:cs typeface="Times New Roman" panose="02020603050405020304" pitchFamily="18" charset="0"/>
                        </a:rPr>
                        <m:t>𝟓</m:t>
                      </m:r>
                      <m:r>
                        <a:rPr lang="kk-KZ" sz="2800" b="1" i="1">
                          <a:latin typeface="Cambria Math" panose="02040503050406030204" pitchFamily="18" charset="0"/>
                          <a:ea typeface="Times New Roman" panose="02020603050405020304" pitchFamily="18" charset="0"/>
                          <a:cs typeface="Times New Roman" panose="02020603050405020304" pitchFamily="18" charset="0"/>
                        </a:rPr>
                        <m:t>𝒙</m:t>
                      </m:r>
                      <m:r>
                        <a:rPr lang="kk-KZ" sz="2800" b="1" i="1">
                          <a:latin typeface="Cambria Math" panose="02040503050406030204" pitchFamily="18" charset="0"/>
                          <a:ea typeface="Times New Roman" panose="02020603050405020304" pitchFamily="18" charset="0"/>
                          <a:cs typeface="Times New Roman" panose="02020603050405020304" pitchFamily="18" charset="0"/>
                        </a:rPr>
                        <m:t>−</m:t>
                      </m:r>
                      <m:r>
                        <a:rPr lang="kk-KZ" sz="2800" b="1" i="1">
                          <a:latin typeface="Cambria Math" panose="02040503050406030204" pitchFamily="18" charset="0"/>
                          <a:ea typeface="Times New Roman" panose="02020603050405020304" pitchFamily="18" charset="0"/>
                          <a:cs typeface="Times New Roman" panose="02020603050405020304" pitchFamily="18" charset="0"/>
                        </a:rPr>
                        <m:t>𝟑</m:t>
                      </m:r>
                      <m:r>
                        <a:rPr lang="kk-KZ" sz="2800" b="1" i="1">
                          <a:latin typeface="Cambria Math" panose="02040503050406030204" pitchFamily="18" charset="0"/>
                          <a:ea typeface="Times New Roman" panose="02020603050405020304" pitchFamily="18" charset="0"/>
                          <a:cs typeface="Times New Roman" panose="02020603050405020304" pitchFamily="18" charset="0"/>
                        </a:rPr>
                        <m:t>𝒚</m:t>
                      </m:r>
                      <m:r>
                        <a:rPr lang="kk-KZ" sz="2800" b="1" i="1">
                          <a:latin typeface="Cambria Math" panose="02040503050406030204" pitchFamily="18" charset="0"/>
                          <a:ea typeface="Times New Roman" panose="02020603050405020304" pitchFamily="18" charset="0"/>
                          <a:cs typeface="Times New Roman" panose="02020603050405020304" pitchFamily="18" charset="0"/>
                        </a:rPr>
                        <m:t>=</m:t>
                      </m:r>
                      <m:r>
                        <a:rPr lang="kk-KZ" sz="2800" b="1" i="1">
                          <a:latin typeface="Cambria Math" panose="02040503050406030204" pitchFamily="18" charset="0"/>
                          <a:ea typeface="Times New Roman" panose="02020603050405020304" pitchFamily="18" charset="0"/>
                          <a:cs typeface="Times New Roman" panose="02020603050405020304" pitchFamily="18" charset="0"/>
                        </a:rPr>
                        <m:t>𝟕</m:t>
                      </m:r>
                      <m:r>
                        <a:rPr lang="kk-KZ" sz="2800" b="1" i="1">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ru-RU" sz="2800" b="1" dirty="0"/>
              </a:p>
            </p:txBody>
          </p:sp>
        </mc:Choice>
        <mc:Fallback xmlns="">
          <p:sp>
            <p:nvSpPr>
              <p:cNvPr id="7" name="Прямоугольник 6"/>
              <p:cNvSpPr>
                <a:spLocks noRot="1" noChangeAspect="1" noMove="1" noResize="1" noEditPoints="1" noAdjustHandles="1" noChangeArrowheads="1" noChangeShapeType="1" noTextEdit="1"/>
              </p:cNvSpPr>
              <p:nvPr/>
            </p:nvSpPr>
            <p:spPr>
              <a:xfrm>
                <a:off x="520262" y="5549462"/>
                <a:ext cx="3121572" cy="835572"/>
              </a:xfrm>
              <a:prstGeom prst="rect">
                <a:avLst/>
              </a:prstGeom>
              <a:blipFill rotWithShape="0">
                <a:blip r:embed="rId4"/>
                <a:stretch>
                  <a:fillRect/>
                </a:stretch>
              </a:blipFill>
              <a:ln w="38100"/>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8" name="Прямоугольник 7"/>
              <p:cNvSpPr/>
              <p:nvPr/>
            </p:nvSpPr>
            <p:spPr>
              <a:xfrm>
                <a:off x="4461640" y="5549462"/>
                <a:ext cx="3121572" cy="835572"/>
              </a:xfrm>
              <a:prstGeom prst="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lang="kk-KZ" sz="2400" b="1" i="1">
                          <a:latin typeface="Cambria Math" panose="02040503050406030204" pitchFamily="18" charset="0"/>
                          <a:ea typeface="Times New Roman" panose="02020603050405020304" pitchFamily="18" charset="0"/>
                          <a:cs typeface="Times New Roman" panose="02020603050405020304" pitchFamily="18" charset="0"/>
                        </a:rPr>
                        <m:t>𝟎</m:t>
                      </m:r>
                      <m:r>
                        <a:rPr lang="kk-KZ" sz="2400" b="1" i="1">
                          <a:latin typeface="Cambria Math" panose="02040503050406030204" pitchFamily="18" charset="0"/>
                          <a:ea typeface="Times New Roman" panose="02020603050405020304" pitchFamily="18" charset="0"/>
                          <a:cs typeface="Times New Roman" panose="02020603050405020304" pitchFamily="18" charset="0"/>
                        </a:rPr>
                        <m:t>,</m:t>
                      </m:r>
                      <m:r>
                        <a:rPr lang="kk-KZ" sz="2400" b="1" i="1">
                          <a:latin typeface="Cambria Math" panose="02040503050406030204" pitchFamily="18" charset="0"/>
                          <a:ea typeface="Times New Roman" panose="02020603050405020304" pitchFamily="18" charset="0"/>
                          <a:cs typeface="Times New Roman" panose="02020603050405020304" pitchFamily="18" charset="0"/>
                        </a:rPr>
                        <m:t>𝟑</m:t>
                      </m:r>
                      <m:r>
                        <a:rPr lang="kk-KZ" sz="2400" b="1" i="1">
                          <a:latin typeface="Cambria Math" panose="02040503050406030204" pitchFamily="18" charset="0"/>
                          <a:ea typeface="Times New Roman" panose="02020603050405020304" pitchFamily="18" charset="0"/>
                          <a:cs typeface="Times New Roman" panose="02020603050405020304" pitchFamily="18" charset="0"/>
                        </a:rPr>
                        <m:t>𝒙</m:t>
                      </m:r>
                      <m:r>
                        <a:rPr lang="kk-KZ" sz="2400" b="1" i="1">
                          <a:latin typeface="Cambria Math" panose="02040503050406030204" pitchFamily="18" charset="0"/>
                          <a:ea typeface="Times New Roman" panose="02020603050405020304" pitchFamily="18" charset="0"/>
                          <a:cs typeface="Times New Roman" panose="02020603050405020304" pitchFamily="18" charset="0"/>
                        </a:rPr>
                        <m:t>−</m:t>
                      </m:r>
                      <m:f>
                        <m:fPr>
                          <m:ctrlPr>
                            <a:rPr lang="ru-RU" sz="2400" b="1"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kk-KZ" sz="2400" b="1" i="1">
                              <a:effectLst/>
                              <a:latin typeface="Cambria Math" panose="02040503050406030204" pitchFamily="18" charset="0"/>
                              <a:ea typeface="Times New Roman" panose="02020603050405020304" pitchFamily="18" charset="0"/>
                              <a:cs typeface="Times New Roman" panose="02020603050405020304" pitchFamily="18" charset="0"/>
                            </a:rPr>
                            <m:t>𝟏</m:t>
                          </m:r>
                        </m:num>
                        <m:den>
                          <m:r>
                            <a:rPr lang="kk-KZ" sz="2400" b="1" i="1">
                              <a:effectLst/>
                              <a:latin typeface="Cambria Math" panose="02040503050406030204" pitchFamily="18" charset="0"/>
                              <a:ea typeface="Times New Roman" panose="02020603050405020304" pitchFamily="18" charset="0"/>
                              <a:cs typeface="Times New Roman" panose="02020603050405020304" pitchFamily="18" charset="0"/>
                            </a:rPr>
                            <m:t>𝟓</m:t>
                          </m:r>
                        </m:den>
                      </m:f>
                      <m:r>
                        <a:rPr lang="kk-KZ" sz="2400" b="1" i="1">
                          <a:effectLst/>
                          <a:latin typeface="Cambria Math" panose="02040503050406030204" pitchFamily="18" charset="0"/>
                          <a:ea typeface="Times New Roman" panose="02020603050405020304" pitchFamily="18" charset="0"/>
                          <a:cs typeface="Times New Roman" panose="02020603050405020304" pitchFamily="18" charset="0"/>
                        </a:rPr>
                        <m:t>𝒚</m:t>
                      </m:r>
                      <m:r>
                        <a:rPr lang="kk-KZ" sz="2400" b="1" i="1">
                          <a:effectLst/>
                          <a:latin typeface="Cambria Math" panose="02040503050406030204" pitchFamily="18" charset="0"/>
                          <a:ea typeface="Times New Roman" panose="02020603050405020304" pitchFamily="18" charset="0"/>
                          <a:cs typeface="Times New Roman" panose="02020603050405020304" pitchFamily="18" charset="0"/>
                        </a:rPr>
                        <m:t>=</m:t>
                      </m:r>
                      <m:r>
                        <a:rPr lang="kk-KZ" sz="2400" b="1" i="1">
                          <a:effectLst/>
                          <a:latin typeface="Cambria Math" panose="02040503050406030204" pitchFamily="18" charset="0"/>
                          <a:ea typeface="Times New Roman" panose="02020603050405020304" pitchFamily="18" charset="0"/>
                          <a:cs typeface="Times New Roman" panose="02020603050405020304" pitchFamily="18" charset="0"/>
                        </a:rPr>
                        <m:t>𝟎</m:t>
                      </m:r>
                      <m:r>
                        <a:rPr lang="kk-KZ" sz="2400" b="1" i="1">
                          <a:effectLst/>
                          <a:latin typeface="Cambria Math" panose="02040503050406030204" pitchFamily="18" charset="0"/>
                          <a:ea typeface="Times New Roman" panose="02020603050405020304" pitchFamily="18" charset="0"/>
                          <a:cs typeface="Times New Roman" panose="02020603050405020304" pitchFamily="18" charset="0"/>
                        </a:rPr>
                        <m:t>,</m:t>
                      </m:r>
                      <m:r>
                        <a:rPr lang="kk-KZ" sz="2400" b="1" i="1">
                          <a:effectLst/>
                          <a:latin typeface="Cambria Math" panose="02040503050406030204" pitchFamily="18" charset="0"/>
                          <a:ea typeface="Times New Roman" panose="02020603050405020304" pitchFamily="18" charset="0"/>
                          <a:cs typeface="Times New Roman" panose="02020603050405020304" pitchFamily="18" charset="0"/>
                        </a:rPr>
                        <m:t>𝟐</m:t>
                      </m:r>
                      <m:r>
                        <a:rPr lang="kk-KZ" sz="2400" i="1">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ru-RU" dirty="0"/>
              </a:p>
            </p:txBody>
          </p:sp>
        </mc:Choice>
        <mc:Fallback xmlns="">
          <p:sp>
            <p:nvSpPr>
              <p:cNvPr id="8" name="Прямоугольник 7"/>
              <p:cNvSpPr>
                <a:spLocks noRot="1" noChangeAspect="1" noMove="1" noResize="1" noEditPoints="1" noAdjustHandles="1" noChangeArrowheads="1" noChangeShapeType="1" noTextEdit="1"/>
              </p:cNvSpPr>
              <p:nvPr/>
            </p:nvSpPr>
            <p:spPr>
              <a:xfrm>
                <a:off x="4461640" y="5549462"/>
                <a:ext cx="3121572" cy="835572"/>
              </a:xfrm>
              <a:prstGeom prst="rect">
                <a:avLst/>
              </a:prstGeom>
              <a:blipFill rotWithShape="0">
                <a:blip r:embed="rId5"/>
                <a:stretch>
                  <a:fillRect/>
                </a:stretch>
              </a:blipFill>
              <a:ln w="57150"/>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9" name="Прямоугольник 8"/>
              <p:cNvSpPr/>
              <p:nvPr/>
            </p:nvSpPr>
            <p:spPr>
              <a:xfrm>
                <a:off x="8792229" y="5549462"/>
                <a:ext cx="3047674" cy="835572"/>
              </a:xfrm>
              <a:prstGeom prst="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14:m>
                  <m:oMath xmlns:m="http://schemas.openxmlformats.org/officeDocument/2006/math">
                    <m:rad>
                      <m:radPr>
                        <m:degHide m:val="on"/>
                        <m:ctrlPr>
                          <a:rPr lang="ru-RU" sz="2400" b="1" i="1">
                            <a:latin typeface="Cambria Math" panose="02040503050406030204" pitchFamily="18" charset="0"/>
                          </a:rPr>
                        </m:ctrlPr>
                      </m:radPr>
                      <m:deg/>
                      <m:e>
                        <m:r>
                          <a:rPr lang="kk-KZ" sz="2400" b="1" i="1">
                            <a:latin typeface="Cambria Math" panose="02040503050406030204" pitchFamily="18" charset="0"/>
                          </a:rPr>
                          <m:t>𝟐</m:t>
                        </m:r>
                      </m:e>
                    </m:rad>
                    <m:r>
                      <a:rPr lang="kk-KZ" sz="2400" b="1" i="1">
                        <a:latin typeface="Cambria Math" panose="02040503050406030204" pitchFamily="18" charset="0"/>
                      </a:rPr>
                      <m:t>𝒙</m:t>
                    </m:r>
                    <m:r>
                      <a:rPr lang="kk-KZ" sz="2400" b="1" i="1">
                        <a:latin typeface="Cambria Math" panose="02040503050406030204" pitchFamily="18" charset="0"/>
                      </a:rPr>
                      <m:t>−</m:t>
                    </m:r>
                    <m:r>
                      <a:rPr lang="kk-KZ" sz="2400" b="1" i="1">
                        <a:latin typeface="Cambria Math" panose="02040503050406030204" pitchFamily="18" charset="0"/>
                      </a:rPr>
                      <m:t>𝒚</m:t>
                    </m:r>
                    <m:r>
                      <a:rPr lang="kk-KZ" sz="2400" b="1" i="1">
                        <a:latin typeface="Cambria Math" panose="02040503050406030204" pitchFamily="18" charset="0"/>
                      </a:rPr>
                      <m:t>=</m:t>
                    </m:r>
                    <m:r>
                      <a:rPr lang="kk-KZ" sz="2400" b="1" i="1">
                        <a:latin typeface="Cambria Math" panose="02040503050406030204" pitchFamily="18" charset="0"/>
                      </a:rPr>
                      <m:t>𝟑</m:t>
                    </m:r>
                    <m:r>
                      <a:rPr lang="kk-KZ" sz="2400" b="1" i="1">
                        <a:latin typeface="Cambria Math" panose="02040503050406030204" pitchFamily="18" charset="0"/>
                      </a:rPr>
                      <m:t>  т.б.</m:t>
                    </m:r>
                  </m:oMath>
                </a14:m>
                <a:r>
                  <a:rPr lang="kk-KZ" sz="2400" b="1" i="1" dirty="0"/>
                  <a:t> </a:t>
                </a:r>
                <a:endParaRPr lang="ru-RU" sz="2400" b="1" dirty="0"/>
              </a:p>
            </p:txBody>
          </p:sp>
        </mc:Choice>
        <mc:Fallback xmlns="">
          <p:sp>
            <p:nvSpPr>
              <p:cNvPr id="9" name="Прямоугольник 8"/>
              <p:cNvSpPr>
                <a:spLocks noRot="1" noChangeAspect="1" noMove="1" noResize="1" noEditPoints="1" noAdjustHandles="1" noChangeArrowheads="1" noChangeShapeType="1" noTextEdit="1"/>
              </p:cNvSpPr>
              <p:nvPr/>
            </p:nvSpPr>
            <p:spPr>
              <a:xfrm>
                <a:off x="8792229" y="5549462"/>
                <a:ext cx="3047674" cy="835572"/>
              </a:xfrm>
              <a:prstGeom prst="rect">
                <a:avLst/>
              </a:prstGeom>
              <a:blipFill rotWithShape="0">
                <a:blip r:embed="rId6"/>
                <a:stretch>
                  <a:fillRect/>
                </a:stretch>
              </a:blipFill>
              <a:ln w="38100"/>
            </p:spPr>
            <p:txBody>
              <a:bodyPr/>
              <a:lstStyle/>
              <a:p>
                <a:r>
                  <a:rPr lang="ru-RU">
                    <a:noFill/>
                  </a:rPr>
                  <a:t> </a:t>
                </a:r>
              </a:p>
            </p:txBody>
          </p:sp>
        </mc:Fallback>
      </mc:AlternateContent>
      <p:cxnSp>
        <p:nvCxnSpPr>
          <p:cNvPr id="12" name="Прямая со стрелкой 11"/>
          <p:cNvCxnSpPr>
            <a:stCxn id="6" idx="3"/>
            <a:endCxn id="7" idx="0"/>
          </p:cNvCxnSpPr>
          <p:nvPr/>
        </p:nvCxnSpPr>
        <p:spPr>
          <a:xfrm flipH="1">
            <a:off x="2081048" y="4948324"/>
            <a:ext cx="1031775" cy="601138"/>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cxnSp>
        <p:nvCxnSpPr>
          <p:cNvPr id="14" name="Прямая со стрелкой 13"/>
          <p:cNvCxnSpPr>
            <a:stCxn id="6" idx="4"/>
            <a:endCxn id="8" idx="0"/>
          </p:cNvCxnSpPr>
          <p:nvPr/>
        </p:nvCxnSpPr>
        <p:spPr>
          <a:xfrm>
            <a:off x="6022426" y="5123793"/>
            <a:ext cx="0" cy="42566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Прямая со стрелкой 15"/>
          <p:cNvCxnSpPr>
            <a:stCxn id="6" idx="5"/>
            <a:endCxn id="9" idx="0"/>
          </p:cNvCxnSpPr>
          <p:nvPr/>
        </p:nvCxnSpPr>
        <p:spPr>
          <a:xfrm>
            <a:off x="8932028" y="4948324"/>
            <a:ext cx="1384038" cy="60113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764189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arn(inVertical)">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anim calcmode="lin" valueType="num">
                                      <p:cBhvr additive="base">
                                        <p:cTn id="4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ppt_x"/>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circle(in)">
                                      <p:cBhvr>
                                        <p:cTn id="59" dur="2000"/>
                                        <p:tgtEl>
                                          <p:spTgt spid="7"/>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additive="base">
                                        <p:cTn id="64" dur="500" fill="hold"/>
                                        <p:tgtEl>
                                          <p:spTgt spid="14"/>
                                        </p:tgtEl>
                                        <p:attrNameLst>
                                          <p:attrName>ppt_x</p:attrName>
                                        </p:attrNameLst>
                                      </p:cBhvr>
                                      <p:tavLst>
                                        <p:tav tm="0">
                                          <p:val>
                                            <p:strVal val="#ppt_x"/>
                                          </p:val>
                                        </p:tav>
                                        <p:tav tm="100000">
                                          <p:val>
                                            <p:strVal val="#ppt_x"/>
                                          </p:val>
                                        </p:tav>
                                      </p:tavLst>
                                    </p:anim>
                                    <p:anim calcmode="lin" valueType="num">
                                      <p:cBhvr additive="base">
                                        <p:cTn id="6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grpId="0" nodeType="click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circle(in)">
                                      <p:cBhvr>
                                        <p:cTn id="70" dur="2000"/>
                                        <p:tgtEl>
                                          <p:spTgt spid="8"/>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500" fill="hold"/>
                                        <p:tgtEl>
                                          <p:spTgt spid="16"/>
                                        </p:tgtEl>
                                        <p:attrNameLst>
                                          <p:attrName>ppt_x</p:attrName>
                                        </p:attrNameLst>
                                      </p:cBhvr>
                                      <p:tavLst>
                                        <p:tav tm="0">
                                          <p:val>
                                            <p:strVal val="#ppt_x"/>
                                          </p:val>
                                        </p:tav>
                                        <p:tav tm="100000">
                                          <p:val>
                                            <p:strVal val="#ppt_x"/>
                                          </p:val>
                                        </p:tav>
                                      </p:tavLst>
                                    </p:anim>
                                    <p:anim calcmode="lin" valueType="num">
                                      <p:cBhvr additive="base">
                                        <p:cTn id="7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6" presetClass="entr" presetSubtype="16" fill="hold" grpId="0" nodeType="click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circle(in)">
                                      <p:cBhvr>
                                        <p:cTn id="8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5310" y="268015"/>
            <a:ext cx="11366938" cy="66215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nSpc>
                <a:spcPct val="107000"/>
              </a:lnSpc>
              <a:spcAft>
                <a:spcPts val="800"/>
              </a:spcAft>
            </a:pPr>
            <a:r>
              <a:rPr lang="kk-KZ" sz="2400" b="1" u="sng"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Мысал.   </a:t>
            </a:r>
            <a:endParaRPr lang="ru-RU" b="1" u="sng"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Прямоугольник 2"/>
              <p:cNvSpPr/>
              <p:nvPr/>
            </p:nvSpPr>
            <p:spPr>
              <a:xfrm>
                <a:off x="78827" y="1102868"/>
                <a:ext cx="12234042" cy="1578124"/>
              </a:xfrm>
              <a:prstGeom prst="rect">
                <a:avLst/>
              </a:prstGeom>
            </p:spPr>
            <p:txBody>
              <a:bodyPr wrap="square">
                <a:spAutoFit/>
              </a:bodyPr>
              <a:lstStyle/>
              <a:p>
                <a:pPr>
                  <a:lnSpc>
                    <a:spcPct val="107000"/>
                  </a:lnSpc>
                  <a:spcAft>
                    <a:spcPts val="800"/>
                  </a:spcAft>
                </a:pPr>
                <a:r>
                  <a:rPr lang="kk-KZ" sz="2100" b="1" dirty="0" smtClean="0">
                    <a:latin typeface="Times New Roman" panose="02020603050405020304" pitchFamily="18" charset="0"/>
                    <a:ea typeface="Times New Roman" panose="02020603050405020304" pitchFamily="18" charset="0"/>
                    <a:cs typeface="Times New Roman" panose="02020603050405020304" pitchFamily="18" charset="0"/>
                  </a:rPr>
                  <a:t>Берілген есепті екі айнымалысы бар </a:t>
                </a:r>
                <a14:m>
                  <m:oMath xmlns:m="http://schemas.openxmlformats.org/officeDocument/2006/math">
                    <m:r>
                      <a:rPr lang="kk-KZ" sz="2100" b="1" i="1">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kk-KZ" sz="2100" b="1" dirty="0">
                    <a:effectLst/>
                    <a:latin typeface="Times New Roman" panose="02020603050405020304" pitchFamily="18" charset="0"/>
                    <a:ea typeface="Times New Roman" panose="02020603050405020304" pitchFamily="18" charset="0"/>
                    <a:cs typeface="Times New Roman" panose="02020603050405020304" pitchFamily="18" charset="0"/>
                  </a:rPr>
                  <a:t>сызықтық теңдеудің көмегімен оңай шешуге болады. Егер көршілердің біреуінің жылқыларының санын </a:t>
                </a:r>
                <a14:m>
                  <m:oMath xmlns:m="http://schemas.openxmlformats.org/officeDocument/2006/math">
                    <m:r>
                      <a:rPr lang="kk-KZ" sz="2100" b="1" i="1">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kk-KZ" sz="2100" b="1" dirty="0">
                    <a:effectLst/>
                    <a:latin typeface="Times New Roman" panose="02020603050405020304" pitchFamily="18" charset="0"/>
                    <a:ea typeface="Times New Roman" panose="02020603050405020304" pitchFamily="18" charset="0"/>
                    <a:cs typeface="Times New Roman" panose="02020603050405020304" pitchFamily="18" charset="0"/>
                  </a:rPr>
                  <a:t> деп, ал екіншісін </a:t>
                </a:r>
                <a14:m>
                  <m:oMath xmlns:m="http://schemas.openxmlformats.org/officeDocument/2006/math">
                    <m:r>
                      <a:rPr lang="kk-KZ" sz="2100" b="1" i="1">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kk-KZ" sz="2100" b="1" dirty="0">
                    <a:effectLst/>
                    <a:latin typeface="Times New Roman" panose="02020603050405020304" pitchFamily="18" charset="0"/>
                    <a:ea typeface="Times New Roman" panose="02020603050405020304" pitchFamily="18" charset="0"/>
                    <a:cs typeface="Times New Roman" panose="02020603050405020304" pitchFamily="18" charset="0"/>
                  </a:rPr>
                  <a:t> деп белгілесек, онда есептің берілгені бойынша былай жазылады</a:t>
                </a:r>
                <a:r>
                  <a:rPr lang="kk-KZ" sz="21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kk-KZ" sz="21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1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1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kk-KZ" sz="21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1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𝟏𝟓</m:t>
                    </m:r>
                    <m:r>
                      <a:rPr lang="kk-KZ" sz="2100" b="1" i="0"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kk-KZ" sz="2100" b="1" dirty="0" smtClean="0">
                    <a:latin typeface="Times New Roman" panose="02020603050405020304" pitchFamily="18" charset="0"/>
                    <a:ea typeface="Times New Roman" panose="02020603050405020304" pitchFamily="18" charset="0"/>
                    <a:cs typeface="Times New Roman" panose="02020603050405020304" pitchFamily="18" charset="0"/>
                  </a:rPr>
                  <a:t>(м</a:t>
                </a:r>
                <a:r>
                  <a:rPr lang="kk-KZ" sz="2100" b="1" dirty="0" smtClean="0">
                    <a:effectLst/>
                    <a:latin typeface="Times New Roman" panose="02020603050405020304" pitchFamily="18" charset="0"/>
                    <a:ea typeface="Times New Roman" panose="02020603050405020304" pitchFamily="18" charset="0"/>
                    <a:cs typeface="Times New Roman" panose="02020603050405020304" pitchFamily="18" charset="0"/>
                  </a:rPr>
                  <a:t>ұндағы </a:t>
                </a:r>
                <a14:m>
                  <m:oMath xmlns:m="http://schemas.openxmlformats.org/officeDocument/2006/math">
                    <m:r>
                      <a:rPr lang="kk-KZ" sz="2100" b="1" i="1">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100" b="1" i="1">
                        <a:effectLst/>
                        <a:latin typeface="Cambria Math" panose="02040503050406030204" pitchFamily="18" charset="0"/>
                        <a:ea typeface="Times New Roman" panose="02020603050405020304" pitchFamily="18" charset="0"/>
                        <a:cs typeface="Times New Roman" panose="02020603050405020304" pitchFamily="18" charset="0"/>
                      </a:rPr>
                      <m:t> және </m:t>
                    </m:r>
                    <m:r>
                      <a:rPr lang="kk-KZ" sz="2100" b="1" i="1">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kk-KZ" sz="2100" b="1" dirty="0">
                    <a:effectLst/>
                    <a:latin typeface="Times New Roman" panose="02020603050405020304" pitchFamily="18" charset="0"/>
                    <a:ea typeface="Times New Roman" panose="02020603050405020304" pitchFamily="18" charset="0"/>
                    <a:cs typeface="Times New Roman" panose="02020603050405020304" pitchFamily="18" charset="0"/>
                  </a:rPr>
                  <a:t> – айнымалы </a:t>
                </a:r>
                <a:r>
                  <a:rPr lang="kk-KZ" sz="2100" b="1" dirty="0" smtClean="0">
                    <a:effectLst/>
                    <a:latin typeface="Times New Roman" panose="02020603050405020304" pitchFamily="18" charset="0"/>
                    <a:ea typeface="Times New Roman" panose="02020603050405020304" pitchFamily="18" charset="0"/>
                    <a:cs typeface="Times New Roman" panose="02020603050405020304" pitchFamily="18" charset="0"/>
                  </a:rPr>
                  <a:t>шамалар).</a:t>
                </a:r>
                <a:endParaRPr lang="ru-RU" sz="2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21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2100" b="1"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Прямоугольник 2"/>
              <p:cNvSpPr>
                <a:spLocks noRot="1" noChangeAspect="1" noMove="1" noResize="1" noEditPoints="1" noAdjustHandles="1" noChangeArrowheads="1" noChangeShapeType="1" noTextEdit="1"/>
              </p:cNvSpPr>
              <p:nvPr/>
            </p:nvSpPr>
            <p:spPr>
              <a:xfrm>
                <a:off x="78827" y="1102868"/>
                <a:ext cx="12234042" cy="1578124"/>
              </a:xfrm>
              <a:prstGeom prst="rect">
                <a:avLst/>
              </a:prstGeom>
              <a:blipFill rotWithShape="0">
                <a:blip r:embed="rId2"/>
                <a:stretch>
                  <a:fillRect l="-598" t="-2317"/>
                </a:stretch>
              </a:blipFill>
            </p:spPr>
            <p:txBody>
              <a:bodyPr/>
              <a:lstStyle/>
              <a:p>
                <a:r>
                  <a:rPr lang="ru-RU">
                    <a:noFill/>
                  </a:rPr>
                  <a:t> </a:t>
                </a:r>
              </a:p>
            </p:txBody>
          </p:sp>
        </mc:Fallback>
      </mc:AlternateContent>
      <p:pic>
        <p:nvPicPr>
          <p:cNvPr id="6" name="Рисунок 5"/>
          <p:cNvPicPr>
            <a:picLocks noChangeAspect="1"/>
          </p:cNvPicPr>
          <p:nvPr/>
        </p:nvPicPr>
        <p:blipFill>
          <a:blip r:embed="rId3">
            <a:extLst>
              <a:ext uri="{BEBA8EAE-BF5A-486C-A8C5-ECC9F3942E4B}">
                <a14:imgProps xmlns:a14="http://schemas.microsoft.com/office/drawing/2010/main">
                  <a14:imgLayer r:embed="rId4">
                    <a14:imgEffect>
                      <a14:backgroundRemoval t="1667" b="98667" l="5197" r="91398"/>
                    </a14:imgEffect>
                  </a14:imgLayer>
                </a14:imgProps>
              </a:ext>
              <a:ext uri="{28A0092B-C50C-407E-A947-70E740481C1C}">
                <a14:useLocalDpi xmlns:a14="http://schemas.microsoft.com/office/drawing/2010/main" val="0"/>
              </a:ext>
            </a:extLst>
          </a:blip>
          <a:stretch>
            <a:fillRect/>
          </a:stretch>
        </p:blipFill>
        <p:spPr>
          <a:xfrm>
            <a:off x="8718331" y="4560270"/>
            <a:ext cx="3831021" cy="2259880"/>
          </a:xfrm>
          <a:prstGeom prst="rect">
            <a:avLst/>
          </a:prstGeom>
        </p:spPr>
      </p:pic>
      <p:pic>
        <p:nvPicPr>
          <p:cNvPr id="8" name="Рисунок 7"/>
          <p:cNvPicPr>
            <a:picLocks noChangeAspect="1"/>
          </p:cNvPicPr>
          <p:nvPr/>
        </p:nvPicPr>
        <p:blipFill>
          <a:blip r:embed="rId5">
            <a:extLst>
              <a:ext uri="{BEBA8EAE-BF5A-486C-A8C5-ECC9F3942E4B}">
                <a14:imgProps xmlns:a14="http://schemas.microsoft.com/office/drawing/2010/main">
                  <a14:imgLayer r:embed="rId6">
                    <a14:imgEffect>
                      <a14:backgroundRemoval t="3521" b="89965" l="10000" r="90000"/>
                    </a14:imgEffect>
                  </a14:imgLayer>
                </a14:imgProps>
              </a:ext>
              <a:ext uri="{28A0092B-C50C-407E-A947-70E740481C1C}">
                <a14:useLocalDpi xmlns:a14="http://schemas.microsoft.com/office/drawing/2010/main" val="0"/>
              </a:ext>
            </a:extLst>
          </a:blip>
          <a:stretch>
            <a:fillRect/>
          </a:stretch>
        </p:blipFill>
        <p:spPr>
          <a:xfrm>
            <a:off x="0" y="4505090"/>
            <a:ext cx="2963918" cy="2370239"/>
          </a:xfrm>
          <a:prstGeom prst="rect">
            <a:avLst/>
          </a:prstGeom>
        </p:spPr>
      </p:pic>
      <p:pic>
        <p:nvPicPr>
          <p:cNvPr id="9" name="Рисунок 8"/>
          <p:cNvPicPr>
            <a:picLocks noChangeAspect="1"/>
          </p:cNvPicPr>
          <p:nvPr/>
        </p:nvPicPr>
        <p:blipFill>
          <a:blip r:embed="rId7">
            <a:extLst>
              <a:ext uri="{BEBA8EAE-BF5A-486C-A8C5-ECC9F3942E4B}">
                <a14:imgProps xmlns:a14="http://schemas.microsoft.com/office/drawing/2010/main">
                  <a14:imgLayer r:embed="rId8">
                    <a14:imgEffect>
                      <a14:backgroundRemoval t="9867" b="90933" l="5667" r="96000"/>
                    </a14:imgEffect>
                  </a14:imgLayer>
                </a14:imgProps>
              </a:ext>
              <a:ext uri="{28A0092B-C50C-407E-A947-70E740481C1C}">
                <a14:useLocalDpi xmlns:a14="http://schemas.microsoft.com/office/drawing/2010/main" val="0"/>
              </a:ext>
            </a:extLst>
          </a:blip>
          <a:stretch>
            <a:fillRect/>
          </a:stretch>
        </p:blipFill>
        <p:spPr>
          <a:xfrm>
            <a:off x="6014075" y="4455697"/>
            <a:ext cx="2790496" cy="2512129"/>
          </a:xfrm>
          <a:prstGeom prst="rect">
            <a:avLst/>
          </a:prstGeom>
        </p:spPr>
      </p:pic>
      <p:pic>
        <p:nvPicPr>
          <p:cNvPr id="10" name="Рисунок 9"/>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608535" y="4437664"/>
            <a:ext cx="3476955" cy="2505090"/>
          </a:xfrm>
          <a:prstGeom prst="rect">
            <a:avLst/>
          </a:prstGeom>
        </p:spPr>
      </p:pic>
      <p:sp>
        <p:nvSpPr>
          <p:cNvPr id="4" name="TextBox 3"/>
          <p:cNvSpPr txBox="1"/>
          <p:nvPr/>
        </p:nvSpPr>
        <p:spPr>
          <a:xfrm>
            <a:off x="1719617" y="367040"/>
            <a:ext cx="10116808" cy="468077"/>
          </a:xfrm>
          <a:prstGeom prst="rect">
            <a:avLst/>
          </a:prstGeom>
          <a:noFill/>
        </p:spPr>
        <p:txBody>
          <a:bodyPr wrap="none" rtlCol="0">
            <a:spAutoFit/>
          </a:bodyPr>
          <a:lstStyle/>
          <a:p>
            <a:pPr lvl="0">
              <a:lnSpc>
                <a:spcPct val="107000"/>
              </a:lnSpc>
              <a:spcAft>
                <a:spcPts val="800"/>
              </a:spcAft>
            </a:pPr>
            <a:r>
              <a:rPr lang="kk-KZ"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Екі көршіде 15 жылқы бар. Әрқайсысында қанша жылқыдан болған? </a:t>
            </a:r>
            <a:endParaRPr lang="ru-RU"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TextBox 4"/>
              <p:cNvSpPr txBox="1"/>
              <p:nvPr/>
            </p:nvSpPr>
            <p:spPr>
              <a:xfrm>
                <a:off x="78827" y="2205010"/>
                <a:ext cx="11521115" cy="1112677"/>
              </a:xfrm>
              <a:prstGeom prst="rect">
                <a:avLst/>
              </a:prstGeom>
              <a:noFill/>
            </p:spPr>
            <p:txBody>
              <a:bodyPr wrap="square" rtlCol="0">
                <a:spAutoFit/>
              </a:bodyPr>
              <a:lstStyle/>
              <a:p>
                <a:pPr lvl="0">
                  <a:lnSpc>
                    <a:spcPct val="107000"/>
                  </a:lnSpc>
                  <a:spcAft>
                    <a:spcPts val="800"/>
                  </a:spcAft>
                </a:pPr>
                <a:r>
                  <a:rPr lang="kk-KZ" sz="21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Егер бірінші көршіде 1 жылқы болса, онда екіншісіндегі жылқылар саны 14 болар еді. Егер біріншісінде жылқылар саны 2 болса, онда екіншісінде 13 жылқы болады, осылай әрі қарай кете береді. Нәтижесінде, біз  </a:t>
                </a:r>
                <a14:m>
                  <m:oMath xmlns:m="http://schemas.openxmlformats.org/officeDocument/2006/math">
                    <m:d>
                      <m:dPr>
                        <m:ctrlPr>
                          <a:rPr lang="ru-RU" sz="2100" b="1"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ctrlPr>
                      </m:dPr>
                      <m:e>
                        <m:r>
                          <a:rPr lang="kk-KZ" sz="2100" b="1"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𝒙</m:t>
                        </m:r>
                        <m:r>
                          <a:rPr lang="kk-KZ" sz="2100" b="1"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m:t>
                        </m:r>
                        <m:r>
                          <a:rPr lang="kk-KZ" sz="2100" b="1"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𝒚</m:t>
                        </m:r>
                      </m:e>
                    </m:d>
                  </m:oMath>
                </a14:m>
                <a:r>
                  <a:rPr lang="kk-KZ" sz="21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сандарының келесі шекті жиынын табамыз</a:t>
                </a:r>
                <a:r>
                  <a:rPr lang="kk-KZ" sz="21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1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78827" y="2205010"/>
                <a:ext cx="11521115" cy="1112677"/>
              </a:xfrm>
              <a:prstGeom prst="rect">
                <a:avLst/>
              </a:prstGeom>
              <a:blipFill rotWithShape="0">
                <a:blip r:embed="rId11"/>
                <a:stretch>
                  <a:fillRect l="-635" t="-3846" b="-9341"/>
                </a:stretch>
              </a:blipFill>
            </p:spPr>
            <p:txBody>
              <a:bodyPr/>
              <a:lstStyle/>
              <a:p>
                <a:r>
                  <a:rPr lang="ru-RU">
                    <a:noFill/>
                  </a:rPr>
                  <a:t> </a:t>
                </a:r>
              </a:p>
            </p:txBody>
          </p:sp>
        </mc:Fallback>
      </mc:AlternateContent>
      <p:sp>
        <p:nvSpPr>
          <p:cNvPr id="7" name="Прямоугольник 6"/>
          <p:cNvSpPr/>
          <p:nvPr/>
        </p:nvSpPr>
        <p:spPr>
          <a:xfrm>
            <a:off x="78826" y="3438049"/>
            <a:ext cx="11757599" cy="421077"/>
          </a:xfrm>
          <a:prstGeom prst="rect">
            <a:avLst/>
          </a:prstGeom>
        </p:spPr>
        <p:txBody>
          <a:bodyPr wrap="square">
            <a:spAutoFit/>
          </a:bodyPr>
          <a:lstStyle/>
          <a:p>
            <a:pPr lvl="0" algn="ctr">
              <a:lnSpc>
                <a:spcPct val="107000"/>
              </a:lnSpc>
              <a:spcAft>
                <a:spcPts val="800"/>
              </a:spcAft>
            </a:pPr>
            <a:r>
              <a:rPr lang="kk-KZ" sz="21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(1;14), (2;13), (3;12), ... , (13;2), (14;1</a:t>
            </a:r>
            <a:r>
              <a:rPr lang="kk-KZ" sz="21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1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Прямоугольник 10"/>
              <p:cNvSpPr/>
              <p:nvPr/>
            </p:nvSpPr>
            <p:spPr>
              <a:xfrm>
                <a:off x="94240" y="3835029"/>
                <a:ext cx="11982499" cy="833305"/>
              </a:xfrm>
              <a:prstGeom prst="rect">
                <a:avLst/>
              </a:prstGeom>
            </p:spPr>
            <p:txBody>
              <a:bodyPr wrap="square">
                <a:spAutoFit/>
              </a:bodyPr>
              <a:lstStyle/>
              <a:p>
                <a:pPr lvl="0">
                  <a:lnSpc>
                    <a:spcPct val="107000"/>
                  </a:lnSpc>
                  <a:spcAft>
                    <a:spcPts val="800"/>
                  </a:spcAft>
                </a:pPr>
                <a:r>
                  <a:rPr lang="kk-KZ" sz="21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Берілген жиынның әрбір сандар жұбы жоғарыда құрылған теңдеуді қанағаттандырады, яғни олар   </a:t>
                </a:r>
                <a14:m>
                  <m:oMath xmlns:m="http://schemas.openxmlformats.org/officeDocument/2006/math">
                    <m:r>
                      <a:rPr lang="kk-KZ" sz="2400" b="1" i="1" smtClean="0">
                        <a:solidFill>
                          <a:srgbClr val="C00000"/>
                        </a:solidFill>
                        <a:latin typeface="Cambria Math" panose="02040503050406030204" pitchFamily="18" charset="0"/>
                        <a:ea typeface="Times New Roman" panose="02020603050405020304" pitchFamily="18" charset="0"/>
                        <a:cs typeface="Times New Roman" panose="02020603050405020304" pitchFamily="18" charset="0"/>
                      </a:rPr>
                      <m:t>𝒙</m:t>
                    </m:r>
                    <m:r>
                      <a:rPr lang="kk-KZ" sz="2400" b="1" i="1" smtClean="0">
                        <a:solidFill>
                          <a:srgbClr val="C00000"/>
                        </a:solidFill>
                        <a:latin typeface="Cambria Math" panose="02040503050406030204" pitchFamily="18" charset="0"/>
                        <a:ea typeface="Times New Roman" panose="02020603050405020304" pitchFamily="18" charset="0"/>
                        <a:cs typeface="Times New Roman" panose="02020603050405020304" pitchFamily="18" charset="0"/>
                      </a:rPr>
                      <m:t>+</m:t>
                    </m:r>
                    <m:r>
                      <a:rPr lang="kk-KZ" sz="2400" b="1" i="1" smtClean="0">
                        <a:solidFill>
                          <a:srgbClr val="C00000"/>
                        </a:solidFill>
                        <a:latin typeface="Cambria Math" panose="02040503050406030204" pitchFamily="18" charset="0"/>
                        <a:ea typeface="Times New Roman" panose="02020603050405020304" pitchFamily="18" charset="0"/>
                        <a:cs typeface="Times New Roman" panose="02020603050405020304" pitchFamily="18" charset="0"/>
                      </a:rPr>
                      <m:t>𝒚</m:t>
                    </m:r>
                    <m:r>
                      <a:rPr lang="kk-KZ" sz="2400" b="1" i="1" smtClean="0">
                        <a:solidFill>
                          <a:srgbClr val="C00000"/>
                        </a:solidFill>
                        <a:latin typeface="Cambria Math" panose="02040503050406030204" pitchFamily="18" charset="0"/>
                        <a:ea typeface="Times New Roman" panose="02020603050405020304" pitchFamily="18" charset="0"/>
                        <a:cs typeface="Times New Roman" panose="02020603050405020304" pitchFamily="18" charset="0"/>
                      </a:rPr>
                      <m:t>=</m:t>
                    </m:r>
                    <m:r>
                      <a:rPr lang="kk-KZ" sz="2400" b="1" i="1" smtClean="0">
                        <a:solidFill>
                          <a:srgbClr val="C00000"/>
                        </a:solidFill>
                        <a:latin typeface="Cambria Math" panose="02040503050406030204" pitchFamily="18" charset="0"/>
                        <a:ea typeface="Times New Roman" panose="02020603050405020304" pitchFamily="18" charset="0"/>
                        <a:cs typeface="Times New Roman" panose="02020603050405020304" pitchFamily="18" charset="0"/>
                      </a:rPr>
                      <m:t>𝟏𝟓</m:t>
                    </m:r>
                  </m:oMath>
                </a14:m>
                <a:r>
                  <a:rPr lang="kk-KZ" sz="24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21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теңдеуінің шешімі болып табылады.</a:t>
                </a:r>
                <a:endParaRPr lang="ru-RU" sz="21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 name="Прямоугольник 10"/>
              <p:cNvSpPr>
                <a:spLocks noRot="1" noChangeAspect="1" noMove="1" noResize="1" noEditPoints="1" noAdjustHandles="1" noChangeArrowheads="1" noChangeShapeType="1" noTextEdit="1"/>
              </p:cNvSpPr>
              <p:nvPr/>
            </p:nvSpPr>
            <p:spPr>
              <a:xfrm>
                <a:off x="94240" y="3835029"/>
                <a:ext cx="11982499" cy="833305"/>
              </a:xfrm>
              <a:prstGeom prst="rect">
                <a:avLst/>
              </a:prstGeom>
              <a:blipFill rotWithShape="0">
                <a:blip r:embed="rId12"/>
                <a:stretch>
                  <a:fillRect l="-610" t="-4380" b="-9489"/>
                </a:stretch>
              </a:blipFill>
            </p:spPr>
            <p:txBody>
              <a:bodyPr/>
              <a:lstStyle/>
              <a:p>
                <a:r>
                  <a:rPr lang="ru-RU">
                    <a:noFill/>
                  </a:rPr>
                  <a:t> </a:t>
                </a:r>
              </a:p>
            </p:txBody>
          </p:sp>
        </mc:Fallback>
      </mc:AlternateContent>
    </p:spTree>
    <p:extLst>
      <p:ext uri="{BB962C8B-B14F-4D97-AF65-F5344CB8AC3E}">
        <p14:creationId xmlns:p14="http://schemas.microsoft.com/office/powerpoint/2010/main" val="2934904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80">
                                          <p:stCondLst>
                                            <p:cond delay="0"/>
                                          </p:stCondLst>
                                        </p:cTn>
                                        <p:tgtEl>
                                          <p:spTgt spid="6"/>
                                        </p:tgtEl>
                                      </p:cBhvr>
                                    </p:animEffect>
                                    <p:anim calcmode="lin" valueType="num">
                                      <p:cBhvr>
                                        <p:cTn id="2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0" dur="26">
                                          <p:stCondLst>
                                            <p:cond delay="650"/>
                                          </p:stCondLst>
                                        </p:cTn>
                                        <p:tgtEl>
                                          <p:spTgt spid="6"/>
                                        </p:tgtEl>
                                      </p:cBhvr>
                                      <p:to x="100000" y="60000"/>
                                    </p:animScale>
                                    <p:animScale>
                                      <p:cBhvr>
                                        <p:cTn id="31" dur="166" decel="50000">
                                          <p:stCondLst>
                                            <p:cond delay="676"/>
                                          </p:stCondLst>
                                        </p:cTn>
                                        <p:tgtEl>
                                          <p:spTgt spid="6"/>
                                        </p:tgtEl>
                                      </p:cBhvr>
                                      <p:to x="100000" y="100000"/>
                                    </p:animScale>
                                    <p:animScale>
                                      <p:cBhvr>
                                        <p:cTn id="32" dur="26">
                                          <p:stCondLst>
                                            <p:cond delay="1312"/>
                                          </p:stCondLst>
                                        </p:cTn>
                                        <p:tgtEl>
                                          <p:spTgt spid="6"/>
                                        </p:tgtEl>
                                      </p:cBhvr>
                                      <p:to x="100000" y="80000"/>
                                    </p:animScale>
                                    <p:animScale>
                                      <p:cBhvr>
                                        <p:cTn id="33" dur="166" decel="50000">
                                          <p:stCondLst>
                                            <p:cond delay="1338"/>
                                          </p:stCondLst>
                                        </p:cTn>
                                        <p:tgtEl>
                                          <p:spTgt spid="6"/>
                                        </p:tgtEl>
                                      </p:cBhvr>
                                      <p:to x="100000" y="100000"/>
                                    </p:animScale>
                                    <p:animScale>
                                      <p:cBhvr>
                                        <p:cTn id="34" dur="26">
                                          <p:stCondLst>
                                            <p:cond delay="1642"/>
                                          </p:stCondLst>
                                        </p:cTn>
                                        <p:tgtEl>
                                          <p:spTgt spid="6"/>
                                        </p:tgtEl>
                                      </p:cBhvr>
                                      <p:to x="100000" y="90000"/>
                                    </p:animScale>
                                    <p:animScale>
                                      <p:cBhvr>
                                        <p:cTn id="35" dur="166" decel="50000">
                                          <p:stCondLst>
                                            <p:cond delay="1668"/>
                                          </p:stCondLst>
                                        </p:cTn>
                                        <p:tgtEl>
                                          <p:spTgt spid="6"/>
                                        </p:tgtEl>
                                      </p:cBhvr>
                                      <p:to x="100000" y="100000"/>
                                    </p:animScale>
                                    <p:animScale>
                                      <p:cBhvr>
                                        <p:cTn id="36" dur="26">
                                          <p:stCondLst>
                                            <p:cond delay="1808"/>
                                          </p:stCondLst>
                                        </p:cTn>
                                        <p:tgtEl>
                                          <p:spTgt spid="6"/>
                                        </p:tgtEl>
                                      </p:cBhvr>
                                      <p:to x="100000" y="95000"/>
                                    </p:animScale>
                                    <p:animScale>
                                      <p:cBhvr>
                                        <p:cTn id="37" dur="166" decel="50000">
                                          <p:stCondLst>
                                            <p:cond delay="1834"/>
                                          </p:stCondLst>
                                        </p:cTn>
                                        <p:tgtEl>
                                          <p:spTgt spid="6"/>
                                        </p:tgtEl>
                                      </p:cBhvr>
                                      <p:to x="100000" y="100000"/>
                                    </p:animScale>
                                  </p:childTnLst>
                                </p:cTn>
                              </p:par>
                              <p:par>
                                <p:cTn id="38" presetID="26" presetClass="entr" presetSubtype="0"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80">
                                          <p:stCondLst>
                                            <p:cond delay="0"/>
                                          </p:stCondLst>
                                        </p:cTn>
                                        <p:tgtEl>
                                          <p:spTgt spid="8"/>
                                        </p:tgtEl>
                                      </p:cBhvr>
                                    </p:animEffect>
                                    <p:anim calcmode="lin" valueType="num">
                                      <p:cBhvr>
                                        <p:cTn id="4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6" dur="26">
                                          <p:stCondLst>
                                            <p:cond delay="650"/>
                                          </p:stCondLst>
                                        </p:cTn>
                                        <p:tgtEl>
                                          <p:spTgt spid="8"/>
                                        </p:tgtEl>
                                      </p:cBhvr>
                                      <p:to x="100000" y="60000"/>
                                    </p:animScale>
                                    <p:animScale>
                                      <p:cBhvr>
                                        <p:cTn id="47" dur="166" decel="50000">
                                          <p:stCondLst>
                                            <p:cond delay="676"/>
                                          </p:stCondLst>
                                        </p:cTn>
                                        <p:tgtEl>
                                          <p:spTgt spid="8"/>
                                        </p:tgtEl>
                                      </p:cBhvr>
                                      <p:to x="100000" y="100000"/>
                                    </p:animScale>
                                    <p:animScale>
                                      <p:cBhvr>
                                        <p:cTn id="48" dur="26">
                                          <p:stCondLst>
                                            <p:cond delay="1312"/>
                                          </p:stCondLst>
                                        </p:cTn>
                                        <p:tgtEl>
                                          <p:spTgt spid="8"/>
                                        </p:tgtEl>
                                      </p:cBhvr>
                                      <p:to x="100000" y="80000"/>
                                    </p:animScale>
                                    <p:animScale>
                                      <p:cBhvr>
                                        <p:cTn id="49" dur="166" decel="50000">
                                          <p:stCondLst>
                                            <p:cond delay="1338"/>
                                          </p:stCondLst>
                                        </p:cTn>
                                        <p:tgtEl>
                                          <p:spTgt spid="8"/>
                                        </p:tgtEl>
                                      </p:cBhvr>
                                      <p:to x="100000" y="100000"/>
                                    </p:animScale>
                                    <p:animScale>
                                      <p:cBhvr>
                                        <p:cTn id="50" dur="26">
                                          <p:stCondLst>
                                            <p:cond delay="1642"/>
                                          </p:stCondLst>
                                        </p:cTn>
                                        <p:tgtEl>
                                          <p:spTgt spid="8"/>
                                        </p:tgtEl>
                                      </p:cBhvr>
                                      <p:to x="100000" y="90000"/>
                                    </p:animScale>
                                    <p:animScale>
                                      <p:cBhvr>
                                        <p:cTn id="51" dur="166" decel="50000">
                                          <p:stCondLst>
                                            <p:cond delay="1668"/>
                                          </p:stCondLst>
                                        </p:cTn>
                                        <p:tgtEl>
                                          <p:spTgt spid="8"/>
                                        </p:tgtEl>
                                      </p:cBhvr>
                                      <p:to x="100000" y="100000"/>
                                    </p:animScale>
                                    <p:animScale>
                                      <p:cBhvr>
                                        <p:cTn id="52" dur="26">
                                          <p:stCondLst>
                                            <p:cond delay="1808"/>
                                          </p:stCondLst>
                                        </p:cTn>
                                        <p:tgtEl>
                                          <p:spTgt spid="8"/>
                                        </p:tgtEl>
                                      </p:cBhvr>
                                      <p:to x="100000" y="95000"/>
                                    </p:animScale>
                                    <p:animScale>
                                      <p:cBhvr>
                                        <p:cTn id="53" dur="166" decel="50000">
                                          <p:stCondLst>
                                            <p:cond delay="1834"/>
                                          </p:stCondLst>
                                        </p:cTn>
                                        <p:tgtEl>
                                          <p:spTgt spid="8"/>
                                        </p:tgtEl>
                                      </p:cBhvr>
                                      <p:to x="100000" y="100000"/>
                                    </p:animScale>
                                  </p:childTnLst>
                                </p:cTn>
                              </p:par>
                              <p:par>
                                <p:cTn id="54" presetID="26" presetClass="entr" presetSubtype="0" fill="hold"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down)">
                                      <p:cBhvr>
                                        <p:cTn id="56" dur="580">
                                          <p:stCondLst>
                                            <p:cond delay="0"/>
                                          </p:stCondLst>
                                        </p:cTn>
                                        <p:tgtEl>
                                          <p:spTgt spid="9"/>
                                        </p:tgtEl>
                                      </p:cBhvr>
                                    </p:animEffect>
                                    <p:anim calcmode="lin" valueType="num">
                                      <p:cBhvr>
                                        <p:cTn id="5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2" dur="26">
                                          <p:stCondLst>
                                            <p:cond delay="650"/>
                                          </p:stCondLst>
                                        </p:cTn>
                                        <p:tgtEl>
                                          <p:spTgt spid="9"/>
                                        </p:tgtEl>
                                      </p:cBhvr>
                                      <p:to x="100000" y="60000"/>
                                    </p:animScale>
                                    <p:animScale>
                                      <p:cBhvr>
                                        <p:cTn id="63" dur="166" decel="50000">
                                          <p:stCondLst>
                                            <p:cond delay="676"/>
                                          </p:stCondLst>
                                        </p:cTn>
                                        <p:tgtEl>
                                          <p:spTgt spid="9"/>
                                        </p:tgtEl>
                                      </p:cBhvr>
                                      <p:to x="100000" y="100000"/>
                                    </p:animScale>
                                    <p:animScale>
                                      <p:cBhvr>
                                        <p:cTn id="64" dur="26">
                                          <p:stCondLst>
                                            <p:cond delay="1312"/>
                                          </p:stCondLst>
                                        </p:cTn>
                                        <p:tgtEl>
                                          <p:spTgt spid="9"/>
                                        </p:tgtEl>
                                      </p:cBhvr>
                                      <p:to x="100000" y="80000"/>
                                    </p:animScale>
                                    <p:animScale>
                                      <p:cBhvr>
                                        <p:cTn id="65" dur="166" decel="50000">
                                          <p:stCondLst>
                                            <p:cond delay="1338"/>
                                          </p:stCondLst>
                                        </p:cTn>
                                        <p:tgtEl>
                                          <p:spTgt spid="9"/>
                                        </p:tgtEl>
                                      </p:cBhvr>
                                      <p:to x="100000" y="100000"/>
                                    </p:animScale>
                                    <p:animScale>
                                      <p:cBhvr>
                                        <p:cTn id="66" dur="26">
                                          <p:stCondLst>
                                            <p:cond delay="1642"/>
                                          </p:stCondLst>
                                        </p:cTn>
                                        <p:tgtEl>
                                          <p:spTgt spid="9"/>
                                        </p:tgtEl>
                                      </p:cBhvr>
                                      <p:to x="100000" y="90000"/>
                                    </p:animScale>
                                    <p:animScale>
                                      <p:cBhvr>
                                        <p:cTn id="67" dur="166" decel="50000">
                                          <p:stCondLst>
                                            <p:cond delay="1668"/>
                                          </p:stCondLst>
                                        </p:cTn>
                                        <p:tgtEl>
                                          <p:spTgt spid="9"/>
                                        </p:tgtEl>
                                      </p:cBhvr>
                                      <p:to x="100000" y="100000"/>
                                    </p:animScale>
                                    <p:animScale>
                                      <p:cBhvr>
                                        <p:cTn id="68" dur="26">
                                          <p:stCondLst>
                                            <p:cond delay="1808"/>
                                          </p:stCondLst>
                                        </p:cTn>
                                        <p:tgtEl>
                                          <p:spTgt spid="9"/>
                                        </p:tgtEl>
                                      </p:cBhvr>
                                      <p:to x="100000" y="95000"/>
                                    </p:animScale>
                                    <p:animScale>
                                      <p:cBhvr>
                                        <p:cTn id="69" dur="166" decel="50000">
                                          <p:stCondLst>
                                            <p:cond delay="1834"/>
                                          </p:stCondLst>
                                        </p:cTn>
                                        <p:tgtEl>
                                          <p:spTgt spid="9"/>
                                        </p:tgtEl>
                                      </p:cBhvr>
                                      <p:to x="100000" y="100000"/>
                                    </p:animScale>
                                  </p:childTnLst>
                                </p:cTn>
                              </p:par>
                              <p:par>
                                <p:cTn id="70" presetID="26" presetClass="entr" presetSubtype="0" fill="hold" nodeType="with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down)">
                                      <p:cBhvr>
                                        <p:cTn id="72" dur="580">
                                          <p:stCondLst>
                                            <p:cond delay="0"/>
                                          </p:stCondLst>
                                        </p:cTn>
                                        <p:tgtEl>
                                          <p:spTgt spid="10"/>
                                        </p:tgtEl>
                                      </p:cBhvr>
                                    </p:animEffect>
                                    <p:anim calcmode="lin" valueType="num">
                                      <p:cBhvr>
                                        <p:cTn id="7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78" dur="26">
                                          <p:stCondLst>
                                            <p:cond delay="650"/>
                                          </p:stCondLst>
                                        </p:cTn>
                                        <p:tgtEl>
                                          <p:spTgt spid="10"/>
                                        </p:tgtEl>
                                      </p:cBhvr>
                                      <p:to x="100000" y="60000"/>
                                    </p:animScale>
                                    <p:animScale>
                                      <p:cBhvr>
                                        <p:cTn id="79" dur="166" decel="50000">
                                          <p:stCondLst>
                                            <p:cond delay="676"/>
                                          </p:stCondLst>
                                        </p:cTn>
                                        <p:tgtEl>
                                          <p:spTgt spid="10"/>
                                        </p:tgtEl>
                                      </p:cBhvr>
                                      <p:to x="100000" y="100000"/>
                                    </p:animScale>
                                    <p:animScale>
                                      <p:cBhvr>
                                        <p:cTn id="80" dur="26">
                                          <p:stCondLst>
                                            <p:cond delay="1312"/>
                                          </p:stCondLst>
                                        </p:cTn>
                                        <p:tgtEl>
                                          <p:spTgt spid="10"/>
                                        </p:tgtEl>
                                      </p:cBhvr>
                                      <p:to x="100000" y="80000"/>
                                    </p:animScale>
                                    <p:animScale>
                                      <p:cBhvr>
                                        <p:cTn id="81" dur="166" decel="50000">
                                          <p:stCondLst>
                                            <p:cond delay="1338"/>
                                          </p:stCondLst>
                                        </p:cTn>
                                        <p:tgtEl>
                                          <p:spTgt spid="10"/>
                                        </p:tgtEl>
                                      </p:cBhvr>
                                      <p:to x="100000" y="100000"/>
                                    </p:animScale>
                                    <p:animScale>
                                      <p:cBhvr>
                                        <p:cTn id="82" dur="26">
                                          <p:stCondLst>
                                            <p:cond delay="1642"/>
                                          </p:stCondLst>
                                        </p:cTn>
                                        <p:tgtEl>
                                          <p:spTgt spid="10"/>
                                        </p:tgtEl>
                                      </p:cBhvr>
                                      <p:to x="100000" y="90000"/>
                                    </p:animScale>
                                    <p:animScale>
                                      <p:cBhvr>
                                        <p:cTn id="83" dur="166" decel="50000">
                                          <p:stCondLst>
                                            <p:cond delay="1668"/>
                                          </p:stCondLst>
                                        </p:cTn>
                                        <p:tgtEl>
                                          <p:spTgt spid="10"/>
                                        </p:tgtEl>
                                      </p:cBhvr>
                                      <p:to x="100000" y="100000"/>
                                    </p:animScale>
                                    <p:animScale>
                                      <p:cBhvr>
                                        <p:cTn id="84" dur="26">
                                          <p:stCondLst>
                                            <p:cond delay="1808"/>
                                          </p:stCondLst>
                                        </p:cTn>
                                        <p:tgtEl>
                                          <p:spTgt spid="10"/>
                                        </p:tgtEl>
                                      </p:cBhvr>
                                      <p:to x="100000" y="95000"/>
                                    </p:animScale>
                                    <p:animScale>
                                      <p:cBhvr>
                                        <p:cTn id="85" dur="166" decel="50000">
                                          <p:stCondLst>
                                            <p:cond delay="1834"/>
                                          </p:stCondLst>
                                        </p:cTn>
                                        <p:tgtEl>
                                          <p:spTgt spid="10"/>
                                        </p:tgtEl>
                                      </p:cBhvr>
                                      <p:to x="100000" y="100000"/>
                                    </p:animScale>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grpId="0" nodeType="clickEffect">
                                  <p:stCondLst>
                                    <p:cond delay="0"/>
                                  </p:stCondLst>
                                  <p:childTnLst>
                                    <p:set>
                                      <p:cBhvr>
                                        <p:cTn id="89" dur="1" fill="hold">
                                          <p:stCondLst>
                                            <p:cond delay="0"/>
                                          </p:stCondLst>
                                        </p:cTn>
                                        <p:tgtEl>
                                          <p:spTgt spid="3"/>
                                        </p:tgtEl>
                                        <p:attrNameLst>
                                          <p:attrName>style.visibility</p:attrName>
                                        </p:attrNameLst>
                                      </p:cBhvr>
                                      <p:to>
                                        <p:strVal val="visible"/>
                                      </p:to>
                                    </p:set>
                                    <p:anim calcmode="lin" valueType="num">
                                      <p:cBhvr>
                                        <p:cTn id="90" dur="500" fill="hold"/>
                                        <p:tgtEl>
                                          <p:spTgt spid="3"/>
                                        </p:tgtEl>
                                        <p:attrNameLst>
                                          <p:attrName>ppt_w</p:attrName>
                                        </p:attrNameLst>
                                      </p:cBhvr>
                                      <p:tavLst>
                                        <p:tav tm="0">
                                          <p:val>
                                            <p:fltVal val="0"/>
                                          </p:val>
                                        </p:tav>
                                        <p:tav tm="100000">
                                          <p:val>
                                            <p:strVal val="#ppt_w"/>
                                          </p:val>
                                        </p:tav>
                                      </p:tavLst>
                                    </p:anim>
                                    <p:anim calcmode="lin" valueType="num">
                                      <p:cBhvr>
                                        <p:cTn id="91" dur="500" fill="hold"/>
                                        <p:tgtEl>
                                          <p:spTgt spid="3"/>
                                        </p:tgtEl>
                                        <p:attrNameLst>
                                          <p:attrName>ppt_h</p:attrName>
                                        </p:attrNameLst>
                                      </p:cBhvr>
                                      <p:tavLst>
                                        <p:tav tm="0">
                                          <p:val>
                                            <p:fltVal val="0"/>
                                          </p:val>
                                        </p:tav>
                                        <p:tav tm="100000">
                                          <p:val>
                                            <p:strVal val="#ppt_h"/>
                                          </p:val>
                                        </p:tav>
                                      </p:tavLst>
                                    </p:anim>
                                    <p:animEffect transition="in" filter="fade">
                                      <p:cBhvr>
                                        <p:cTn id="92" dur="500"/>
                                        <p:tgtEl>
                                          <p:spTgt spid="3"/>
                                        </p:tgtEl>
                                      </p:cBhvr>
                                    </p:animEffect>
                                  </p:childTnLst>
                                </p:cTn>
                              </p:par>
                            </p:childTnLst>
                          </p:cTn>
                        </p:par>
                      </p:childTnLst>
                    </p:cTn>
                  </p:par>
                  <p:par>
                    <p:cTn id="93" fill="hold">
                      <p:stCondLst>
                        <p:cond delay="indefinite"/>
                      </p:stCondLst>
                      <p:childTnLst>
                        <p:par>
                          <p:cTn id="94" fill="hold">
                            <p:stCondLst>
                              <p:cond delay="0"/>
                            </p:stCondLst>
                            <p:childTnLst>
                              <p:par>
                                <p:cTn id="95" presetID="14" presetClass="entr" presetSubtype="10" fill="hold" grpId="0" nodeType="clickEffect">
                                  <p:stCondLst>
                                    <p:cond delay="0"/>
                                  </p:stCondLst>
                                  <p:childTnLst>
                                    <p:set>
                                      <p:cBhvr>
                                        <p:cTn id="96" dur="1" fill="hold">
                                          <p:stCondLst>
                                            <p:cond delay="0"/>
                                          </p:stCondLst>
                                        </p:cTn>
                                        <p:tgtEl>
                                          <p:spTgt spid="5"/>
                                        </p:tgtEl>
                                        <p:attrNameLst>
                                          <p:attrName>style.visibility</p:attrName>
                                        </p:attrNameLst>
                                      </p:cBhvr>
                                      <p:to>
                                        <p:strVal val="visible"/>
                                      </p:to>
                                    </p:set>
                                    <p:animEffect transition="in" filter="randombar(horizontal)">
                                      <p:cBhvr>
                                        <p:cTn id="97" dur="500"/>
                                        <p:tgtEl>
                                          <p:spTgt spid="5"/>
                                        </p:tgtEl>
                                      </p:cBhvr>
                                    </p:animEffect>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7"/>
                                        </p:tgtEl>
                                        <p:attrNameLst>
                                          <p:attrName>style.visibility</p:attrName>
                                        </p:attrNameLst>
                                      </p:cBhvr>
                                      <p:to>
                                        <p:strVal val="visible"/>
                                      </p:to>
                                    </p:set>
                                    <p:animEffect transition="in" filter="fade">
                                      <p:cBhvr>
                                        <p:cTn id="102" dur="1000"/>
                                        <p:tgtEl>
                                          <p:spTgt spid="7"/>
                                        </p:tgtEl>
                                      </p:cBhvr>
                                    </p:animEffect>
                                    <p:anim calcmode="lin" valueType="num">
                                      <p:cBhvr>
                                        <p:cTn id="103" dur="1000" fill="hold"/>
                                        <p:tgtEl>
                                          <p:spTgt spid="7"/>
                                        </p:tgtEl>
                                        <p:attrNameLst>
                                          <p:attrName>ppt_x</p:attrName>
                                        </p:attrNameLst>
                                      </p:cBhvr>
                                      <p:tavLst>
                                        <p:tav tm="0">
                                          <p:val>
                                            <p:strVal val="#ppt_x"/>
                                          </p:val>
                                        </p:tav>
                                        <p:tav tm="100000">
                                          <p:val>
                                            <p:strVal val="#ppt_x"/>
                                          </p:val>
                                        </p:tav>
                                      </p:tavLst>
                                    </p:anim>
                                    <p:anim calcmode="lin" valueType="num">
                                      <p:cBhvr>
                                        <p:cTn id="10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grpId="0" nodeType="clickEffect">
                                  <p:stCondLst>
                                    <p:cond delay="0"/>
                                  </p:stCondLst>
                                  <p:childTnLst>
                                    <p:set>
                                      <p:cBhvr>
                                        <p:cTn id="108" dur="1" fill="hold">
                                          <p:stCondLst>
                                            <p:cond delay="0"/>
                                          </p:stCondLst>
                                        </p:cTn>
                                        <p:tgtEl>
                                          <p:spTgt spid="11"/>
                                        </p:tgtEl>
                                        <p:attrNameLst>
                                          <p:attrName>style.visibility</p:attrName>
                                        </p:attrNameLst>
                                      </p:cBhvr>
                                      <p:to>
                                        <p:strVal val="visible"/>
                                      </p:to>
                                    </p:set>
                                    <p:animEffect transition="in" filter="wipe(down)">
                                      <p:cBhvr>
                                        <p:cTn id="10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7"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84179"/>
            <a:ext cx="2863863" cy="3373821"/>
          </a:xfrm>
          <a:prstGeom prst="rect">
            <a:avLst/>
          </a:prstGeom>
        </p:spPr>
      </p:pic>
      <mc:AlternateContent xmlns:mc="http://schemas.openxmlformats.org/markup-compatibility/2006" xmlns:a14="http://schemas.microsoft.com/office/drawing/2010/main">
        <mc:Choice Requires="a14">
          <p:sp>
            <p:nvSpPr>
              <p:cNvPr id="4" name="Горизонтальный свиток 3"/>
              <p:cNvSpPr/>
              <p:nvPr/>
            </p:nvSpPr>
            <p:spPr>
              <a:xfrm>
                <a:off x="590383" y="19707"/>
                <a:ext cx="10314178" cy="1655379"/>
              </a:xfrm>
              <a:prstGeom prst="horizontalScroll">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07000"/>
                  </a:lnSpc>
                  <a:spcAft>
                    <a:spcPts val="800"/>
                  </a:spcAft>
                </a:pPr>
                <a:r>
                  <a:rPr lang="kk-KZ" sz="2400" b="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Анықтама.</a:t>
                </a:r>
                <a:r>
                  <a:rPr lang="kk-KZ" sz="2400" b="1" u="sng"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kk-KZ" sz="2400" b="1" i="0" smtClean="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endParaRPr lang="kk-KZ" sz="2400" b="1" i="0" dirty="0" smtClean="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14:m>
                  <m:oMath xmlns:m="http://schemas.openxmlformats.org/officeDocument/2006/math">
                    <m:r>
                      <a:rPr lang="kk-KZ" sz="2400" b="1" i="1" smtClean="0">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𝒂𝒙</m:t>
                    </m:r>
                    <m:r>
                      <a:rPr lang="kk-KZ" sz="2400" b="1" i="1" smtClean="0">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m:t>
                    </m:r>
                    <m:r>
                      <a:rPr lang="kk-KZ" sz="2400" b="1" i="1" smtClean="0">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𝒃</m:t>
                    </m:r>
                    <m:r>
                      <a:rPr lang="kk-KZ" sz="2400" b="1" i="1" smtClean="0">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у=</m:t>
                    </m:r>
                    <m:r>
                      <a:rPr lang="kk-KZ" sz="2400" b="1" i="1" smtClean="0">
                        <a:solidFill>
                          <a:srgbClr val="002060"/>
                        </a:solidFill>
                        <a:effectLst/>
                        <a:latin typeface="Cambria Math" panose="02040503050406030204" pitchFamily="18" charset="0"/>
                        <a:ea typeface="Calibri" panose="020F0502020204030204" pitchFamily="34" charset="0"/>
                        <a:cs typeface="Times New Roman" panose="02020603050405020304" pitchFamily="18" charset="0"/>
                      </a:rPr>
                      <m:t>𝒄</m:t>
                    </m:r>
                  </m:oMath>
                </a14:m>
                <a:r>
                  <a:rPr lang="kk-KZ" sz="2400" b="1"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2400" b="1" i="1" dirty="0">
                    <a:effectLst/>
                    <a:latin typeface="Times New Roman" panose="02020603050405020304" pitchFamily="18" charset="0"/>
                    <a:ea typeface="Times New Roman" panose="02020603050405020304" pitchFamily="18" charset="0"/>
                    <a:cs typeface="Times New Roman" panose="02020603050405020304" pitchFamily="18" charset="0"/>
                  </a:rPr>
                  <a:t>теңдеуді қанағаттандыратын кез келген сандар жұбы </a:t>
                </a:r>
                <a:r>
                  <a:rPr lang="kk-KZ" sz="2400" b="1"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екі айнымалысы бар сызықтық теңдеудің шешімі </a:t>
                </a:r>
                <a:r>
                  <a:rPr lang="kk-KZ" sz="2400" b="1" i="1" dirty="0">
                    <a:effectLst/>
                    <a:latin typeface="Times New Roman" panose="02020603050405020304" pitchFamily="18" charset="0"/>
                    <a:ea typeface="Times New Roman" panose="02020603050405020304" pitchFamily="18" charset="0"/>
                    <a:cs typeface="Times New Roman" panose="02020603050405020304" pitchFamily="18" charset="0"/>
                  </a:rPr>
                  <a:t>деп аталады. </a:t>
                </a:r>
                <a:endParaRPr lang="ru-RU" b="1"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Горизонтальный свиток 3"/>
              <p:cNvSpPr>
                <a:spLocks noRot="1" noChangeAspect="1" noMove="1" noResize="1" noEditPoints="1" noAdjustHandles="1" noChangeArrowheads="1" noChangeShapeType="1" noTextEdit="1"/>
              </p:cNvSpPr>
              <p:nvPr/>
            </p:nvSpPr>
            <p:spPr>
              <a:xfrm>
                <a:off x="590383" y="19707"/>
                <a:ext cx="10314178" cy="1655379"/>
              </a:xfrm>
              <a:prstGeom prst="horizontalScroll">
                <a:avLst/>
              </a:prstGeom>
              <a:blipFill rotWithShape="0">
                <a:blip r:embed="rId3"/>
                <a:stretch>
                  <a:fillRect/>
                </a:stretch>
              </a:blipFill>
            </p:spPr>
            <p:txBody>
              <a:bodyPr/>
              <a:lstStyle/>
              <a:p>
                <a:r>
                  <a:rPr lang="ru-RU">
                    <a:noFill/>
                  </a:rPr>
                  <a:t> </a:t>
                </a:r>
              </a:p>
            </p:txBody>
          </p:sp>
        </mc:Fallback>
      </mc:AlternateContent>
      <p:sp>
        <p:nvSpPr>
          <p:cNvPr id="5" name="Прямоугольник 4"/>
          <p:cNvSpPr/>
          <p:nvPr/>
        </p:nvSpPr>
        <p:spPr>
          <a:xfrm>
            <a:off x="331076" y="1813034"/>
            <a:ext cx="11172497" cy="167114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07000"/>
              </a:lnSpc>
              <a:spcAft>
                <a:spcPts val="800"/>
              </a:spcAft>
            </a:pPr>
            <a:r>
              <a:rPr lang="kk-KZ" sz="2400" b="1"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1-теорема. </a:t>
            </a:r>
            <a:endParaRPr lang="kk-KZ" sz="2400" b="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kk-KZ" sz="2400" b="1" i="1" dirty="0" smtClean="0">
                <a:latin typeface="Times New Roman" panose="02020603050405020304" pitchFamily="18" charset="0"/>
                <a:ea typeface="Times New Roman" panose="02020603050405020304" pitchFamily="18" charset="0"/>
                <a:cs typeface="Times New Roman" panose="02020603050405020304" pitchFamily="18" charset="0"/>
              </a:rPr>
              <a:t>Егер </a:t>
            </a:r>
            <a:r>
              <a:rPr lang="kk-KZ" sz="2400" b="1" i="1" dirty="0">
                <a:latin typeface="Times New Roman" panose="02020603050405020304" pitchFamily="18" charset="0"/>
                <a:ea typeface="Times New Roman" panose="02020603050405020304" pitchFamily="18" charset="0"/>
                <a:cs typeface="Times New Roman" panose="02020603050405020304" pitchFamily="18" charset="0"/>
              </a:rPr>
              <a:t>теңдеудің екі жақ бөлігіне бірдей санды немесе айнымалылардың барлық мәндерінде мағынасы болатын өрнекті қоссақ, онда берілген теңдеуге міндес теңдеу шығады. </a:t>
            </a:r>
            <a:endParaRPr lang="ru-RU" b="1"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араллелограмм 5"/>
          <p:cNvSpPr/>
          <p:nvPr/>
        </p:nvSpPr>
        <p:spPr>
          <a:xfrm>
            <a:off x="2254107" y="3622127"/>
            <a:ext cx="9790984" cy="1292773"/>
          </a:xfrm>
          <a:prstGeom prst="parallelogram">
            <a:avLst/>
          </a:prstGeom>
        </p:spPr>
        <p:style>
          <a:lnRef idx="1">
            <a:schemeClr val="accent4"/>
          </a:lnRef>
          <a:fillRef idx="2">
            <a:schemeClr val="accent4"/>
          </a:fillRef>
          <a:effectRef idx="1">
            <a:schemeClr val="accent4"/>
          </a:effectRef>
          <a:fontRef idx="minor">
            <a:schemeClr val="dk1"/>
          </a:fontRef>
        </p:style>
        <p:txBody>
          <a:bodyPr rtlCol="0" anchor="ctr"/>
          <a:lstStyle/>
          <a:p>
            <a:pPr>
              <a:lnSpc>
                <a:spcPct val="107000"/>
              </a:lnSpc>
              <a:spcAft>
                <a:spcPts val="800"/>
              </a:spcAft>
            </a:pPr>
            <a:r>
              <a:rPr lang="kk-KZ" sz="2500" b="1"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1-салдар. </a:t>
            </a:r>
            <a:endParaRPr lang="kk-KZ" sz="2500" b="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kk-KZ" sz="2500" b="1" dirty="0" smtClean="0">
                <a:latin typeface="Times New Roman" panose="02020603050405020304" pitchFamily="18" charset="0"/>
                <a:ea typeface="Times New Roman" panose="02020603050405020304" pitchFamily="18" charset="0"/>
                <a:cs typeface="Times New Roman" panose="02020603050405020304" pitchFamily="18" charset="0"/>
              </a:rPr>
              <a:t>Егер </a:t>
            </a:r>
            <a:r>
              <a:rPr lang="kk-KZ" sz="2500" b="1" dirty="0">
                <a:latin typeface="Times New Roman" panose="02020603050405020304" pitchFamily="18" charset="0"/>
                <a:ea typeface="Times New Roman" panose="02020603050405020304" pitchFamily="18" charset="0"/>
                <a:cs typeface="Times New Roman" panose="02020603050405020304" pitchFamily="18" charset="0"/>
              </a:rPr>
              <a:t>теңдеудің екі жақ бөлігінде де бірдей сандар бар болса, онда оларды ескермеуге болады. </a:t>
            </a:r>
            <a:endParaRPr lang="ru-RU" sz="25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Параллелограмм 8"/>
          <p:cNvSpPr/>
          <p:nvPr/>
        </p:nvSpPr>
        <p:spPr>
          <a:xfrm>
            <a:off x="2322346" y="5052848"/>
            <a:ext cx="9722745" cy="1604141"/>
          </a:xfrm>
          <a:prstGeom prst="parallelogram">
            <a:avLst/>
          </a:prstGeom>
        </p:spPr>
        <p:style>
          <a:lnRef idx="1">
            <a:schemeClr val="accent4"/>
          </a:lnRef>
          <a:fillRef idx="2">
            <a:schemeClr val="accent4"/>
          </a:fillRef>
          <a:effectRef idx="1">
            <a:schemeClr val="accent4"/>
          </a:effectRef>
          <a:fontRef idx="minor">
            <a:schemeClr val="dk1"/>
          </a:fontRef>
        </p:style>
        <p:txBody>
          <a:bodyPr rtlCol="0" anchor="ctr"/>
          <a:lstStyle/>
          <a:p>
            <a:pPr>
              <a:lnSpc>
                <a:spcPct val="107000"/>
              </a:lnSpc>
              <a:spcAft>
                <a:spcPts val="800"/>
              </a:spcAft>
            </a:pPr>
            <a:r>
              <a:rPr lang="kk-KZ" sz="2400" b="1"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2-салдар</a:t>
            </a:r>
            <a:r>
              <a:rPr lang="kk-KZ" sz="2400" b="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p>
          <a:p>
            <a:pPr>
              <a:lnSpc>
                <a:spcPct val="107000"/>
              </a:lnSpc>
              <a:spcAft>
                <a:spcPts val="800"/>
              </a:spcAft>
            </a:pPr>
            <a:r>
              <a:rPr lang="kk-KZ" sz="2400" b="1" dirty="0" smtClean="0">
                <a:latin typeface="Times New Roman" panose="02020603050405020304" pitchFamily="18" charset="0"/>
                <a:ea typeface="Times New Roman" panose="02020603050405020304" pitchFamily="18" charset="0"/>
                <a:cs typeface="Times New Roman" panose="02020603050405020304" pitchFamily="18" charset="0"/>
              </a:rPr>
              <a:t>Теңдеудің </a:t>
            </a:r>
            <a:r>
              <a:rPr lang="kk-KZ" sz="2400" b="1" dirty="0">
                <a:latin typeface="Times New Roman" panose="02020603050405020304" pitchFamily="18" charset="0"/>
                <a:ea typeface="Times New Roman" panose="02020603050405020304" pitchFamily="18" charset="0"/>
                <a:cs typeface="Times New Roman" panose="02020603050405020304" pitchFamily="18" charset="0"/>
              </a:rPr>
              <a:t>кез келген қосылғышын оның бір жақ бөлігінен екінші жағына қарама-қарсы таңбамен көшіруге болады. </a:t>
            </a:r>
            <a:endParaRPr lang="ru-RU"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813926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wipe(down)">
                                      <p:cBhvr>
                                        <p:cTn id="18" dur="5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 calcmode="lin" valueType="num">
                                      <p:cBhvr additive="base">
                                        <p:cTn id="2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5">
                                            <p:txEl>
                                              <p:pRg st="0" end="0"/>
                                            </p:txEl>
                                          </p:spTgt>
                                        </p:tgtEl>
                                        <p:attrNameLst>
                                          <p:attrName>style.visibility</p:attrName>
                                        </p:attrNameLst>
                                      </p:cBhvr>
                                      <p:to>
                                        <p:strVal val="visible"/>
                                      </p:to>
                                    </p:set>
                                    <p:animEffect transition="in" filter="wipe(down)">
                                      <p:cBhvr>
                                        <p:cTn id="36" dur="500"/>
                                        <p:tgtEl>
                                          <p:spTgt spid="5">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5">
                                            <p:txEl>
                                              <p:pRg st="1" end="1"/>
                                            </p:txEl>
                                          </p:spTgt>
                                        </p:tgtEl>
                                        <p:attrNameLst>
                                          <p:attrName>style.visibility</p:attrName>
                                        </p:attrNameLst>
                                      </p:cBhvr>
                                      <p:to>
                                        <p:strVal val="visible"/>
                                      </p:to>
                                    </p:set>
                                    <p:anim calcmode="lin" valueType="num">
                                      <p:cBhvr>
                                        <p:cTn id="41"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42"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43" dur="500"/>
                                        <p:tgtEl>
                                          <p:spTgt spid="5">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nodeType="clickEffect">
                                  <p:stCondLst>
                                    <p:cond delay="0"/>
                                  </p:stCondLst>
                                  <p:childTnLst>
                                    <p:set>
                                      <p:cBhvr>
                                        <p:cTn id="52" dur="1" fill="hold">
                                          <p:stCondLst>
                                            <p:cond delay="0"/>
                                          </p:stCondLst>
                                        </p:cTn>
                                        <p:tgtEl>
                                          <p:spTgt spid="6">
                                            <p:txEl>
                                              <p:pRg st="0" end="0"/>
                                            </p:txEl>
                                          </p:spTgt>
                                        </p:tgtEl>
                                        <p:attrNameLst>
                                          <p:attrName>style.visibility</p:attrName>
                                        </p:attrNameLst>
                                      </p:cBhvr>
                                      <p:to>
                                        <p:strVal val="visible"/>
                                      </p:to>
                                    </p:set>
                                    <p:animEffect transition="in" filter="wipe(down)">
                                      <p:cBhvr>
                                        <p:cTn id="53" dur="580">
                                          <p:stCondLst>
                                            <p:cond delay="0"/>
                                          </p:stCondLst>
                                        </p:cTn>
                                        <p:tgtEl>
                                          <p:spTgt spid="6">
                                            <p:txEl>
                                              <p:pRg st="0" end="0"/>
                                            </p:txEl>
                                          </p:spTgt>
                                        </p:tgtEl>
                                      </p:cBhvr>
                                    </p:animEffect>
                                    <p:anim calcmode="lin" valueType="num">
                                      <p:cBhvr>
                                        <p:cTn id="54"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59" dur="26">
                                          <p:stCondLst>
                                            <p:cond delay="650"/>
                                          </p:stCondLst>
                                        </p:cTn>
                                        <p:tgtEl>
                                          <p:spTgt spid="6">
                                            <p:txEl>
                                              <p:pRg st="0" end="0"/>
                                            </p:txEl>
                                          </p:spTgt>
                                        </p:tgtEl>
                                      </p:cBhvr>
                                      <p:to x="100000" y="60000"/>
                                    </p:animScale>
                                    <p:animScale>
                                      <p:cBhvr>
                                        <p:cTn id="60" dur="166" decel="50000">
                                          <p:stCondLst>
                                            <p:cond delay="676"/>
                                          </p:stCondLst>
                                        </p:cTn>
                                        <p:tgtEl>
                                          <p:spTgt spid="6">
                                            <p:txEl>
                                              <p:pRg st="0" end="0"/>
                                            </p:txEl>
                                          </p:spTgt>
                                        </p:tgtEl>
                                      </p:cBhvr>
                                      <p:to x="100000" y="100000"/>
                                    </p:animScale>
                                    <p:animScale>
                                      <p:cBhvr>
                                        <p:cTn id="61" dur="26">
                                          <p:stCondLst>
                                            <p:cond delay="1312"/>
                                          </p:stCondLst>
                                        </p:cTn>
                                        <p:tgtEl>
                                          <p:spTgt spid="6">
                                            <p:txEl>
                                              <p:pRg st="0" end="0"/>
                                            </p:txEl>
                                          </p:spTgt>
                                        </p:tgtEl>
                                      </p:cBhvr>
                                      <p:to x="100000" y="80000"/>
                                    </p:animScale>
                                    <p:animScale>
                                      <p:cBhvr>
                                        <p:cTn id="62" dur="166" decel="50000">
                                          <p:stCondLst>
                                            <p:cond delay="1338"/>
                                          </p:stCondLst>
                                        </p:cTn>
                                        <p:tgtEl>
                                          <p:spTgt spid="6">
                                            <p:txEl>
                                              <p:pRg st="0" end="0"/>
                                            </p:txEl>
                                          </p:spTgt>
                                        </p:tgtEl>
                                      </p:cBhvr>
                                      <p:to x="100000" y="100000"/>
                                    </p:animScale>
                                    <p:animScale>
                                      <p:cBhvr>
                                        <p:cTn id="63" dur="26">
                                          <p:stCondLst>
                                            <p:cond delay="1642"/>
                                          </p:stCondLst>
                                        </p:cTn>
                                        <p:tgtEl>
                                          <p:spTgt spid="6">
                                            <p:txEl>
                                              <p:pRg st="0" end="0"/>
                                            </p:txEl>
                                          </p:spTgt>
                                        </p:tgtEl>
                                      </p:cBhvr>
                                      <p:to x="100000" y="90000"/>
                                    </p:animScale>
                                    <p:animScale>
                                      <p:cBhvr>
                                        <p:cTn id="64" dur="166" decel="50000">
                                          <p:stCondLst>
                                            <p:cond delay="1668"/>
                                          </p:stCondLst>
                                        </p:cTn>
                                        <p:tgtEl>
                                          <p:spTgt spid="6">
                                            <p:txEl>
                                              <p:pRg st="0" end="0"/>
                                            </p:txEl>
                                          </p:spTgt>
                                        </p:tgtEl>
                                      </p:cBhvr>
                                      <p:to x="100000" y="100000"/>
                                    </p:animScale>
                                    <p:animScale>
                                      <p:cBhvr>
                                        <p:cTn id="65" dur="26">
                                          <p:stCondLst>
                                            <p:cond delay="1808"/>
                                          </p:stCondLst>
                                        </p:cTn>
                                        <p:tgtEl>
                                          <p:spTgt spid="6">
                                            <p:txEl>
                                              <p:pRg st="0" end="0"/>
                                            </p:txEl>
                                          </p:spTgt>
                                        </p:tgtEl>
                                      </p:cBhvr>
                                      <p:to x="100000" y="95000"/>
                                    </p:animScale>
                                    <p:animScale>
                                      <p:cBhvr>
                                        <p:cTn id="66" dur="166" decel="50000">
                                          <p:stCondLst>
                                            <p:cond delay="1834"/>
                                          </p:stCondLst>
                                        </p:cTn>
                                        <p:tgtEl>
                                          <p:spTgt spid="6">
                                            <p:txEl>
                                              <p:pRg st="0" end="0"/>
                                            </p:txEl>
                                          </p:spTgt>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6">
                                            <p:txEl>
                                              <p:pRg st="1" end="1"/>
                                            </p:txEl>
                                          </p:spTgt>
                                        </p:tgtEl>
                                        <p:attrNameLst>
                                          <p:attrName>style.visibility</p:attrName>
                                        </p:attrNameLst>
                                      </p:cBhvr>
                                      <p:to>
                                        <p:strVal val="visible"/>
                                      </p:to>
                                    </p:set>
                                    <p:anim calcmode="lin" valueType="num">
                                      <p:cBhvr>
                                        <p:cTn id="71"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72"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73"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74" dur="1000"/>
                                        <p:tgtEl>
                                          <p:spTgt spid="6">
                                            <p:txEl>
                                              <p:pRg st="1" end="1"/>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down)">
                                      <p:cBhvr>
                                        <p:cTn id="79" dur="500"/>
                                        <p:tgtEl>
                                          <p:spTgt spid="9"/>
                                        </p:tgtEl>
                                      </p:cBhvr>
                                    </p:animEffect>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nodeType="clickEffect">
                                  <p:stCondLst>
                                    <p:cond delay="0"/>
                                  </p:stCondLst>
                                  <p:childTnLst>
                                    <p:set>
                                      <p:cBhvr>
                                        <p:cTn id="83" dur="1" fill="hold">
                                          <p:stCondLst>
                                            <p:cond delay="0"/>
                                          </p:stCondLst>
                                        </p:cTn>
                                        <p:tgtEl>
                                          <p:spTgt spid="9">
                                            <p:txEl>
                                              <p:pRg st="0" end="0"/>
                                            </p:txEl>
                                          </p:spTgt>
                                        </p:tgtEl>
                                        <p:attrNameLst>
                                          <p:attrName>style.visibility</p:attrName>
                                        </p:attrNameLst>
                                      </p:cBhvr>
                                      <p:to>
                                        <p:strVal val="visible"/>
                                      </p:to>
                                    </p:set>
                                    <p:animEffect transition="in" filter="wipe(down)">
                                      <p:cBhvr>
                                        <p:cTn id="84" dur="580">
                                          <p:stCondLst>
                                            <p:cond delay="0"/>
                                          </p:stCondLst>
                                        </p:cTn>
                                        <p:tgtEl>
                                          <p:spTgt spid="9">
                                            <p:txEl>
                                              <p:pRg st="0" end="0"/>
                                            </p:txEl>
                                          </p:spTgt>
                                        </p:tgtEl>
                                      </p:cBhvr>
                                    </p:animEffect>
                                    <p:anim calcmode="lin" valueType="num">
                                      <p:cBhvr>
                                        <p:cTn id="85" dur="1822" tmFilter="0,0; 0.14,0.36; 0.43,0.73; 0.71,0.91; 1.0,1.0">
                                          <p:stCondLst>
                                            <p:cond delay="0"/>
                                          </p:stCondLst>
                                        </p:cTn>
                                        <p:tgtEl>
                                          <p:spTgt spid="9">
                                            <p:txEl>
                                              <p:pRg st="0" end="0"/>
                                            </p:txEl>
                                          </p:spTgt>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9">
                                            <p:txEl>
                                              <p:pRg st="0" end="0"/>
                                            </p:txEl>
                                          </p:spTgt>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9">
                                            <p:txEl>
                                              <p:pRg st="0" end="0"/>
                                            </p:txEl>
                                          </p:spTgt>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9">
                                            <p:txEl>
                                              <p:pRg st="0" end="0"/>
                                            </p:txEl>
                                          </p:spTgt>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9">
                                            <p:txEl>
                                              <p:pRg st="0" end="0"/>
                                            </p:txEl>
                                          </p:spTgt>
                                        </p:tgtEl>
                                        <p:attrNameLst>
                                          <p:attrName>ppt_y</p:attrName>
                                        </p:attrNameLst>
                                      </p:cBhvr>
                                      <p:tavLst>
                                        <p:tav tm="0" fmla="#ppt_y-sin(pi*$)/81">
                                          <p:val>
                                            <p:fltVal val="0"/>
                                          </p:val>
                                        </p:tav>
                                        <p:tav tm="100000">
                                          <p:val>
                                            <p:fltVal val="1"/>
                                          </p:val>
                                        </p:tav>
                                      </p:tavLst>
                                    </p:anim>
                                    <p:animScale>
                                      <p:cBhvr>
                                        <p:cTn id="90" dur="26">
                                          <p:stCondLst>
                                            <p:cond delay="650"/>
                                          </p:stCondLst>
                                        </p:cTn>
                                        <p:tgtEl>
                                          <p:spTgt spid="9">
                                            <p:txEl>
                                              <p:pRg st="0" end="0"/>
                                            </p:txEl>
                                          </p:spTgt>
                                        </p:tgtEl>
                                      </p:cBhvr>
                                      <p:to x="100000" y="60000"/>
                                    </p:animScale>
                                    <p:animScale>
                                      <p:cBhvr>
                                        <p:cTn id="91" dur="166" decel="50000">
                                          <p:stCondLst>
                                            <p:cond delay="676"/>
                                          </p:stCondLst>
                                        </p:cTn>
                                        <p:tgtEl>
                                          <p:spTgt spid="9">
                                            <p:txEl>
                                              <p:pRg st="0" end="0"/>
                                            </p:txEl>
                                          </p:spTgt>
                                        </p:tgtEl>
                                      </p:cBhvr>
                                      <p:to x="100000" y="100000"/>
                                    </p:animScale>
                                    <p:animScale>
                                      <p:cBhvr>
                                        <p:cTn id="92" dur="26">
                                          <p:stCondLst>
                                            <p:cond delay="1312"/>
                                          </p:stCondLst>
                                        </p:cTn>
                                        <p:tgtEl>
                                          <p:spTgt spid="9">
                                            <p:txEl>
                                              <p:pRg st="0" end="0"/>
                                            </p:txEl>
                                          </p:spTgt>
                                        </p:tgtEl>
                                      </p:cBhvr>
                                      <p:to x="100000" y="80000"/>
                                    </p:animScale>
                                    <p:animScale>
                                      <p:cBhvr>
                                        <p:cTn id="93" dur="166" decel="50000">
                                          <p:stCondLst>
                                            <p:cond delay="1338"/>
                                          </p:stCondLst>
                                        </p:cTn>
                                        <p:tgtEl>
                                          <p:spTgt spid="9">
                                            <p:txEl>
                                              <p:pRg st="0" end="0"/>
                                            </p:txEl>
                                          </p:spTgt>
                                        </p:tgtEl>
                                      </p:cBhvr>
                                      <p:to x="100000" y="100000"/>
                                    </p:animScale>
                                    <p:animScale>
                                      <p:cBhvr>
                                        <p:cTn id="94" dur="26">
                                          <p:stCondLst>
                                            <p:cond delay="1642"/>
                                          </p:stCondLst>
                                        </p:cTn>
                                        <p:tgtEl>
                                          <p:spTgt spid="9">
                                            <p:txEl>
                                              <p:pRg st="0" end="0"/>
                                            </p:txEl>
                                          </p:spTgt>
                                        </p:tgtEl>
                                      </p:cBhvr>
                                      <p:to x="100000" y="90000"/>
                                    </p:animScale>
                                    <p:animScale>
                                      <p:cBhvr>
                                        <p:cTn id="95" dur="166" decel="50000">
                                          <p:stCondLst>
                                            <p:cond delay="1668"/>
                                          </p:stCondLst>
                                        </p:cTn>
                                        <p:tgtEl>
                                          <p:spTgt spid="9">
                                            <p:txEl>
                                              <p:pRg st="0" end="0"/>
                                            </p:txEl>
                                          </p:spTgt>
                                        </p:tgtEl>
                                      </p:cBhvr>
                                      <p:to x="100000" y="100000"/>
                                    </p:animScale>
                                    <p:animScale>
                                      <p:cBhvr>
                                        <p:cTn id="96" dur="26">
                                          <p:stCondLst>
                                            <p:cond delay="1808"/>
                                          </p:stCondLst>
                                        </p:cTn>
                                        <p:tgtEl>
                                          <p:spTgt spid="9">
                                            <p:txEl>
                                              <p:pRg st="0" end="0"/>
                                            </p:txEl>
                                          </p:spTgt>
                                        </p:tgtEl>
                                      </p:cBhvr>
                                      <p:to x="100000" y="95000"/>
                                    </p:animScale>
                                    <p:animScale>
                                      <p:cBhvr>
                                        <p:cTn id="97" dur="166" decel="50000">
                                          <p:stCondLst>
                                            <p:cond delay="1834"/>
                                          </p:stCondLst>
                                        </p:cTn>
                                        <p:tgtEl>
                                          <p:spTgt spid="9">
                                            <p:txEl>
                                              <p:pRg st="0" end="0"/>
                                            </p:txEl>
                                          </p:spTgt>
                                        </p:tgtEl>
                                      </p:cBhvr>
                                      <p:to x="100000" y="100000"/>
                                    </p:animScale>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nodeType="clickEffect">
                                  <p:stCondLst>
                                    <p:cond delay="0"/>
                                  </p:stCondLst>
                                  <p:childTnLst>
                                    <p:set>
                                      <p:cBhvr>
                                        <p:cTn id="101" dur="1" fill="hold">
                                          <p:stCondLst>
                                            <p:cond delay="0"/>
                                          </p:stCondLst>
                                        </p:cTn>
                                        <p:tgtEl>
                                          <p:spTgt spid="9">
                                            <p:txEl>
                                              <p:pRg st="1" end="1"/>
                                            </p:txEl>
                                          </p:spTgt>
                                        </p:tgtEl>
                                        <p:attrNameLst>
                                          <p:attrName>style.visibility</p:attrName>
                                        </p:attrNameLst>
                                      </p:cBhvr>
                                      <p:to>
                                        <p:strVal val="visible"/>
                                      </p:to>
                                    </p:set>
                                    <p:anim calcmode="lin" valueType="num">
                                      <p:cBhvr>
                                        <p:cTn id="102"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03"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04"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781" y="250366"/>
            <a:ext cx="11461531" cy="230364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lvl="0">
              <a:lnSpc>
                <a:spcPct val="107000"/>
              </a:lnSpc>
              <a:spcAft>
                <a:spcPts val="800"/>
              </a:spcAft>
            </a:pPr>
            <a:endParaRPr lang="kk-KZ" sz="2800" b="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a:lnSpc>
                <a:spcPct val="107000"/>
              </a:lnSpc>
              <a:spcAft>
                <a:spcPts val="800"/>
              </a:spcAft>
            </a:pPr>
            <a:r>
              <a:rPr lang="kk-KZ" sz="2800" b="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2-теорема.</a:t>
            </a:r>
            <a:r>
              <a:rPr lang="kk-KZ" sz="2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28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p>
          <a:p>
            <a:pPr lvl="0">
              <a:lnSpc>
                <a:spcPct val="107000"/>
              </a:lnSpc>
              <a:spcAft>
                <a:spcPts val="800"/>
              </a:spcAft>
            </a:pPr>
            <a:r>
              <a:rPr lang="kk-KZ" sz="28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Егер </a:t>
            </a:r>
            <a:r>
              <a:rPr lang="kk-KZ" sz="28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теңдеудің екі жақ бөлігін де нөлден өзгеше санға немесе айнымалының кез келген мәнінде нөлге тең емес және мағынасы болатын өрнекке көбейтсе, онда берілген теңдеуге мәндес теңдеу шығады. </a:t>
            </a:r>
            <a:endParaRPr lang="ru-RU"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араллелограмм 3"/>
          <p:cNvSpPr/>
          <p:nvPr/>
        </p:nvSpPr>
        <p:spPr>
          <a:xfrm>
            <a:off x="2020613" y="2798380"/>
            <a:ext cx="9764699" cy="1568904"/>
          </a:xfrm>
          <a:prstGeom prst="parallelogram">
            <a:avLst/>
          </a:prstGeom>
        </p:spPr>
        <p:style>
          <a:lnRef idx="1">
            <a:schemeClr val="accent4"/>
          </a:lnRef>
          <a:fillRef idx="2">
            <a:schemeClr val="accent4"/>
          </a:fillRef>
          <a:effectRef idx="1">
            <a:schemeClr val="accent4"/>
          </a:effectRef>
          <a:fontRef idx="minor">
            <a:schemeClr val="dk1"/>
          </a:fontRef>
        </p:style>
        <p:txBody>
          <a:bodyPr rtlCol="0" anchor="ctr"/>
          <a:lstStyle/>
          <a:p>
            <a:pPr>
              <a:lnSpc>
                <a:spcPct val="107000"/>
              </a:lnSpc>
              <a:spcAft>
                <a:spcPts val="800"/>
              </a:spcAft>
            </a:pPr>
            <a:r>
              <a:rPr lang="kk-KZ" sz="2400" b="1"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1-салдар. </a:t>
            </a:r>
            <a:endParaRPr lang="kk-KZ" sz="2400" b="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kk-KZ" sz="2400" dirty="0" smtClean="0">
                <a:latin typeface="Times New Roman" panose="02020603050405020304" pitchFamily="18" charset="0"/>
                <a:ea typeface="Times New Roman" panose="02020603050405020304" pitchFamily="18" charset="0"/>
                <a:cs typeface="Times New Roman" panose="02020603050405020304" pitchFamily="18" charset="0"/>
              </a:rPr>
              <a:t>Теңдеудің </a:t>
            </a:r>
            <a:r>
              <a:rPr lang="kk-KZ" sz="2400" dirty="0">
                <a:latin typeface="Times New Roman" panose="02020603050405020304" pitchFamily="18" charset="0"/>
                <a:ea typeface="Times New Roman" panose="02020603050405020304" pitchFamily="18" charset="0"/>
                <a:cs typeface="Times New Roman" panose="02020603050405020304" pitchFamily="18" charset="0"/>
              </a:rPr>
              <a:t>екі жақ бөлігінде –1-ге көбейтіп, оның барлық мүшелерінің таңбаларын қарама-қарсы таңбаға өзгертуге болады. </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Параллелограмм 4"/>
          <p:cNvSpPr/>
          <p:nvPr/>
        </p:nvSpPr>
        <p:spPr>
          <a:xfrm>
            <a:off x="1718441" y="4493173"/>
            <a:ext cx="10066871" cy="1798445"/>
          </a:xfrm>
          <a:prstGeom prst="parallelogram">
            <a:avLst/>
          </a:prstGeom>
        </p:spPr>
        <p:style>
          <a:lnRef idx="1">
            <a:schemeClr val="accent4"/>
          </a:lnRef>
          <a:fillRef idx="2">
            <a:schemeClr val="accent4"/>
          </a:fillRef>
          <a:effectRef idx="1">
            <a:schemeClr val="accent4"/>
          </a:effectRef>
          <a:fontRef idx="minor">
            <a:schemeClr val="dk1"/>
          </a:fontRef>
        </p:style>
        <p:txBody>
          <a:bodyPr rtlCol="0" anchor="ctr"/>
          <a:lstStyle/>
          <a:p>
            <a:pPr>
              <a:lnSpc>
                <a:spcPct val="107000"/>
              </a:lnSpc>
              <a:spcAft>
                <a:spcPts val="800"/>
              </a:spcAft>
            </a:pPr>
            <a:r>
              <a:rPr lang="kk-KZ" sz="2400" b="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2-салдар</a:t>
            </a:r>
            <a:r>
              <a:rPr lang="kk-KZ" sz="2400" b="1"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kk-KZ" sz="2400" b="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kk-KZ" sz="2400" dirty="0" smtClean="0">
                <a:latin typeface="Times New Roman" panose="02020603050405020304" pitchFamily="18" charset="0"/>
                <a:ea typeface="Times New Roman" panose="02020603050405020304" pitchFamily="18" charset="0"/>
                <a:cs typeface="Times New Roman" panose="02020603050405020304" pitchFamily="18" charset="0"/>
              </a:rPr>
              <a:t>Бөлшек </a:t>
            </a:r>
            <a:r>
              <a:rPr lang="kk-KZ" sz="2400" dirty="0">
                <a:latin typeface="Times New Roman" panose="02020603050405020304" pitchFamily="18" charset="0"/>
                <a:ea typeface="Times New Roman" panose="02020603050405020304" pitchFamily="18" charset="0"/>
                <a:cs typeface="Times New Roman" panose="02020603050405020304" pitchFamily="18" charset="0"/>
              </a:rPr>
              <a:t>коэффиценттері бар теңдеудің екі жақ бөлігін де бөлшек коэффиценттердің ортақ бөліміне көбейтіп, бүтін коэффицентті мәндес теңдеуге өзгертуге болады. </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360" y="1860331"/>
            <a:ext cx="3178666" cy="4549611"/>
          </a:xfrm>
          <a:prstGeom prst="rect">
            <a:avLst/>
          </a:prstGeom>
        </p:spPr>
      </p:pic>
    </p:spTree>
    <p:extLst>
      <p:ext uri="{BB962C8B-B14F-4D97-AF65-F5344CB8AC3E}">
        <p14:creationId xmlns:p14="http://schemas.microsoft.com/office/powerpoint/2010/main" val="16094934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4">
                                            <p:txEl>
                                              <p:pRg st="0" end="0"/>
                                            </p:txEl>
                                          </p:spTgt>
                                        </p:tgtEl>
                                        <p:attrNameLst>
                                          <p:attrName>style.visibility</p:attrName>
                                        </p:attrNameLst>
                                      </p:cBhvr>
                                      <p:to>
                                        <p:strVal val="visible"/>
                                      </p:to>
                                    </p:set>
                                    <p:animEffect transition="in" filter="wipe(down)">
                                      <p:cBhvr>
                                        <p:cTn id="38" dur="500"/>
                                        <p:tgtEl>
                                          <p:spTgt spid="4">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heel(1)">
                                      <p:cBhvr>
                                        <p:cTn id="43" dur="2000"/>
                                        <p:tgtEl>
                                          <p:spTgt spid="4">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barn(inVertical)">
                                      <p:cBhvr>
                                        <p:cTn id="48" dur="500"/>
                                        <p:tgtEl>
                                          <p:spTgt spid="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5">
                                            <p:txEl>
                                              <p:pRg st="0" end="0"/>
                                            </p:txEl>
                                          </p:spTgt>
                                        </p:tgtEl>
                                        <p:attrNameLst>
                                          <p:attrName>style.visibility</p:attrName>
                                        </p:attrNameLst>
                                      </p:cBhvr>
                                      <p:to>
                                        <p:strVal val="visible"/>
                                      </p:to>
                                    </p:set>
                                    <p:animEffect transition="in" filter="wipe(down)">
                                      <p:cBhvr>
                                        <p:cTn id="53" dur="500"/>
                                        <p:tgtEl>
                                          <p:spTgt spid="5">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nodeType="clickEffect">
                                  <p:stCondLst>
                                    <p:cond delay="0"/>
                                  </p:stCondLst>
                                  <p:childTnLst>
                                    <p:set>
                                      <p:cBhvr>
                                        <p:cTn id="57" dur="1" fill="hold">
                                          <p:stCondLst>
                                            <p:cond delay="0"/>
                                          </p:stCondLst>
                                        </p:cTn>
                                        <p:tgtEl>
                                          <p:spTgt spid="5">
                                            <p:txEl>
                                              <p:pRg st="1" end="1"/>
                                            </p:txEl>
                                          </p:spTgt>
                                        </p:tgtEl>
                                        <p:attrNameLst>
                                          <p:attrName>style.visibility</p:attrName>
                                        </p:attrNameLst>
                                      </p:cBhvr>
                                      <p:to>
                                        <p:strVal val="visible"/>
                                      </p:to>
                                    </p:set>
                                    <p:anim calcmode="lin" valueType="num">
                                      <p:cBhvr>
                                        <p:cTn id="58"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59"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60"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61"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Прямоугольник 1"/>
              <p:cNvSpPr/>
              <p:nvPr/>
            </p:nvSpPr>
            <p:spPr>
              <a:xfrm>
                <a:off x="441435" y="346841"/>
                <a:ext cx="11209282" cy="1560786"/>
              </a:xfrm>
              <a:prstGeom prst="rect">
                <a:avLst/>
              </a:prstGeom>
              <a:solidFill>
                <a:schemeClr val="accent4">
                  <a:lumMod val="40000"/>
                  <a:lumOff val="6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kk-KZ" sz="3200" b="1" i="1" u="sng" dirty="0" smtClean="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1 – мысал:</a:t>
                </a:r>
              </a:p>
              <a:p>
                <a:pPr>
                  <a:lnSpc>
                    <a:spcPct val="107000"/>
                  </a:lnSpc>
                  <a:spcAft>
                    <a:spcPts val="800"/>
                  </a:spcAft>
                </a:pPr>
                <a:r>
                  <a:rPr lang="kk-KZ" sz="3200"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kk-KZ" sz="3200"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2</m:t>
                    </m:r>
                    <m:r>
                      <a:rPr lang="kk-KZ" sz="3200"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kk-KZ" sz="3200"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−6</m:t>
                    </m:r>
                    <m:r>
                      <a:rPr lang="kk-KZ" sz="3200"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kk-KZ" sz="3200"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=4</m:t>
                    </m:r>
                  </m:oMath>
                </a14:m>
                <a:r>
                  <a:rPr lang="kk-KZ" sz="32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теңдеуі берілген. </a:t>
                </a:r>
                <a14:m>
                  <m:oMath xmlns:m="http://schemas.openxmlformats.org/officeDocument/2006/math">
                    <m:r>
                      <a:rPr lang="kk-KZ" sz="3200"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kk-KZ" sz="32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айнымалысын </a:t>
                </a:r>
                <a14:m>
                  <m:oMath xmlns:m="http://schemas.openxmlformats.org/officeDocument/2006/math">
                    <m:r>
                      <a:rPr lang="kk-KZ" sz="3200"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kk-KZ" sz="32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айнымалысы арқылы өрнектейік. </a:t>
                </a:r>
                <a:endParaRPr lang="ru-RU"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 name="Прямоугольник 1"/>
              <p:cNvSpPr>
                <a:spLocks noRot="1" noChangeAspect="1" noMove="1" noResize="1" noEditPoints="1" noAdjustHandles="1" noChangeArrowheads="1" noChangeShapeType="1" noTextEdit="1"/>
              </p:cNvSpPr>
              <p:nvPr/>
            </p:nvSpPr>
            <p:spPr>
              <a:xfrm>
                <a:off x="441435" y="346841"/>
                <a:ext cx="11209282" cy="1560786"/>
              </a:xfrm>
              <a:prstGeom prst="rect">
                <a:avLst/>
              </a:prstGeom>
              <a:blipFill rotWithShape="0">
                <a:blip r:embed="rId2"/>
                <a:stretch>
                  <a:fillRect l="-1026" t="-8922" r="-1566" b="-13383"/>
                </a:stretch>
              </a:blipFill>
              <a:ln w="76200">
                <a:solidFill>
                  <a:schemeClr val="tx1"/>
                </a:solidFill>
              </a:ln>
            </p:spPr>
            <p:txBody>
              <a:bodyPr/>
              <a:lstStyle/>
              <a:p>
                <a:r>
                  <a:rPr lang="ru-RU">
                    <a:noFill/>
                  </a:rPr>
                  <a:t> </a:t>
                </a:r>
              </a:p>
            </p:txBody>
          </p:sp>
        </mc:Fallback>
      </mc:AlternateContent>
      <p:pic>
        <p:nvPicPr>
          <p:cNvPr id="3" name="Рисунок 2"/>
          <p:cNvPicPr>
            <a:picLocks noChangeAspect="1"/>
          </p:cNvPicPr>
          <p:nvPr/>
        </p:nvPicPr>
        <p:blipFill>
          <a:blip r:embed="rId3">
            <a:extLst>
              <a:ext uri="{BEBA8EAE-BF5A-486C-A8C5-ECC9F3942E4B}">
                <a14:imgProps xmlns:a14="http://schemas.microsoft.com/office/drawing/2010/main">
                  <a14:imgLayer r:embed="rId4">
                    <a14:imgEffect>
                      <a14:backgroundRemoval t="0" b="100000" l="1731" r="100000">
                        <a14:foregroundMark x1="44808" y1="56145" x2="50385" y2="45531"/>
                        <a14:foregroundMark x1="46731" y1="55866" x2="45769" y2="61732"/>
                        <a14:foregroundMark x1="46731" y1="61732" x2="46731" y2="61732"/>
                        <a14:foregroundMark x1="47500" y1="49721" x2="45192" y2="54469"/>
                        <a14:foregroundMark x1="48077" y1="46927" x2="45769" y2="53352"/>
                        <a14:foregroundMark x1="48654" y1="46089" x2="48654" y2="46089"/>
                        <a14:foregroundMark x1="59615" y1="50279" x2="59615" y2="50279"/>
                        <a14:foregroundMark x1="57692" y1="49441" x2="57692" y2="49441"/>
                        <a14:foregroundMark x1="60192" y1="46089" x2="60192" y2="46089"/>
                        <a14:foregroundMark x1="60385" y1="46648" x2="58846" y2="62291"/>
                        <a14:foregroundMark x1="77692" y1="36313" x2="89423" y2="36313"/>
                        <a14:foregroundMark x1="53077" y1="78771" x2="53077" y2="78771"/>
                        <a14:foregroundMark x1="60192" y1="77374" x2="42885" y2="72905"/>
                        <a14:foregroundMark x1="92692" y1="55307" x2="87308" y2="85754"/>
                        <a14:foregroundMark x1="74808" y1="33520" x2="76154" y2="31844"/>
                        <a14:foregroundMark x1="5962" y1="24302" x2="8269" y2="31285"/>
                        <a14:foregroundMark x1="9615" y1="36313" x2="28077" y2="47486"/>
                        <a14:foregroundMark x1="28077" y1="46648" x2="28269" y2="44693"/>
                        <a14:foregroundMark x1="30192" y1="42458" x2="30192" y2="42458"/>
                      </a14:backgroundRemoval>
                    </a14:imgEffect>
                  </a14:imgLayer>
                </a14:imgProps>
              </a:ext>
              <a:ext uri="{28A0092B-C50C-407E-A947-70E740481C1C}">
                <a14:useLocalDpi xmlns:a14="http://schemas.microsoft.com/office/drawing/2010/main" val="0"/>
              </a:ext>
            </a:extLst>
          </a:blip>
          <a:stretch>
            <a:fillRect/>
          </a:stretch>
        </p:blipFill>
        <p:spPr>
          <a:xfrm>
            <a:off x="0" y="2717255"/>
            <a:ext cx="5013434" cy="3431297"/>
          </a:xfrm>
          <a:prstGeom prst="rect">
            <a:avLst/>
          </a:prstGeom>
        </p:spPr>
      </p:pic>
      <mc:AlternateContent xmlns:mc="http://schemas.openxmlformats.org/markup-compatibility/2006" xmlns:a14="http://schemas.microsoft.com/office/drawing/2010/main">
        <mc:Choice Requires="a14">
          <p:sp>
            <p:nvSpPr>
              <p:cNvPr id="4" name="Скругленный прямоугольник 3"/>
              <p:cNvSpPr/>
              <p:nvPr/>
            </p:nvSpPr>
            <p:spPr>
              <a:xfrm>
                <a:off x="5013434" y="2333296"/>
                <a:ext cx="6637283" cy="4176686"/>
              </a:xfrm>
              <a:prstGeom prst="roundRect">
                <a:avLst/>
              </a:prstGeom>
              <a:ln w="76200">
                <a:solidFill>
                  <a:srgbClr val="00206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nSpc>
                    <a:spcPct val="107000"/>
                  </a:lnSpc>
                  <a:spcAft>
                    <a:spcPts val="800"/>
                  </a:spcAft>
                </a:pPr>
                <a:r>
                  <a:rPr lang="kk-KZ" sz="2800" b="1" i="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Шешуі.</a:t>
                </a:r>
                <a:r>
                  <a:rPr lang="kk-KZ" sz="2800" u="sng"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2800" u="sng"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a:lnSpc>
                    <a:spcPct val="107000"/>
                  </a:lnSpc>
                  <a:spcAft>
                    <a:spcPts val="800"/>
                  </a:spcAft>
                </a:pPr>
                <a:r>
                  <a:rPr lang="kk-KZ" sz="2800" b="1" dirty="0" smtClean="0">
                    <a:solidFill>
                      <a:schemeClr val="bg2">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Теңдеудің </a:t>
                </a:r>
                <a:r>
                  <a:rPr lang="kk-KZ" sz="2800" b="1" dirty="0">
                    <a:solidFill>
                      <a:schemeClr val="bg2">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екінші қосылғышын сол жақ бөлігіне оң жақ бөлігіне қарама-қарсы таңбамен көшіреміз: </a:t>
                </a:r>
                <a:endParaRPr lang="kk-KZ" sz="2800" b="1" i="1" dirty="0" smtClean="0">
                  <a:solidFill>
                    <a:schemeClr val="bg2">
                      <a:lumMod val="10000"/>
                    </a:schemeClr>
                  </a:solidFill>
                  <a:effectLst/>
                  <a:latin typeface="Cambria Math" panose="02040503050406030204" pitchFamily="18" charset="0"/>
                  <a:ea typeface="Times New Roman" panose="02020603050405020304" pitchFamily="18" charset="0"/>
                  <a:cs typeface="Times New Roman" panose="02020603050405020304" pitchFamily="18" charset="0"/>
                </a:endParaRPr>
              </a:p>
              <a:p>
                <a:pPr>
                  <a:lnSpc>
                    <a:spcPct val="107000"/>
                  </a:lnSpc>
                  <a:spcAft>
                    <a:spcPts val="800"/>
                  </a:spcAft>
                </a:pPr>
                <a14:m>
                  <m:oMath xmlns:m="http://schemas.openxmlformats.org/officeDocument/2006/math">
                    <m:r>
                      <a:rPr lang="kk-KZ" sz="2800" b="1" i="1">
                        <a:solidFill>
                          <a:schemeClr val="bg2">
                            <a:lumMod val="10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kk-KZ" sz="2800" b="1" i="1">
                        <a:solidFill>
                          <a:schemeClr val="bg2">
                            <a:lumMod val="10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800" b="1" i="1">
                        <a:solidFill>
                          <a:schemeClr val="bg2">
                            <a:lumMod val="10000"/>
                          </a:schemeClr>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i="1">
                        <a:solidFill>
                          <a:schemeClr val="bg2">
                            <a:lumMod val="10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kk-KZ" sz="2800" b="1" i="1">
                        <a:solidFill>
                          <a:schemeClr val="bg2">
                            <a:lumMod val="10000"/>
                          </a:schemeClr>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i="1">
                        <a:solidFill>
                          <a:schemeClr val="bg2">
                            <a:lumMod val="10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𝟔</m:t>
                    </m:r>
                    <m:r>
                      <a:rPr lang="kk-KZ" sz="2800" b="1" i="1">
                        <a:solidFill>
                          <a:schemeClr val="bg2">
                            <a:lumMod val="10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kk-KZ" sz="2800" b="1" dirty="0">
                    <a:solidFill>
                      <a:schemeClr val="bg2">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kk-KZ" sz="2800" b="1" dirty="0" smtClean="0">
                  <a:solidFill>
                    <a:schemeClr val="bg2">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kk-KZ" sz="2800" b="1" dirty="0" smtClean="0">
                    <a:solidFill>
                      <a:schemeClr val="bg2">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Әрі </a:t>
                </a:r>
                <a:r>
                  <a:rPr lang="kk-KZ" sz="2800" b="1" dirty="0">
                    <a:solidFill>
                      <a:schemeClr val="bg2">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қарай осы теңдеудің екі бөлігін де екіге бөлсек, берілген теңдеуге мәндес </a:t>
                </a:r>
                <a14:m>
                  <m:oMath xmlns:m="http://schemas.openxmlformats.org/officeDocument/2006/math">
                    <m:r>
                      <a:rPr lang="kk-KZ" sz="28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8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kk-KZ" sz="28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𝟑</m:t>
                    </m:r>
                    <m:r>
                      <a:rPr lang="kk-KZ" sz="28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kk-KZ" sz="2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2800" b="1" dirty="0">
                    <a:solidFill>
                      <a:schemeClr val="bg2">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теңдеуін аламыз.</a:t>
                </a:r>
                <a:endParaRPr lang="ru-RU" sz="2000" b="1"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Скругленный прямоугольник 3"/>
              <p:cNvSpPr>
                <a:spLocks noRot="1" noChangeAspect="1" noMove="1" noResize="1" noEditPoints="1" noAdjustHandles="1" noChangeArrowheads="1" noChangeShapeType="1" noTextEdit="1"/>
              </p:cNvSpPr>
              <p:nvPr/>
            </p:nvSpPr>
            <p:spPr>
              <a:xfrm>
                <a:off x="5013434" y="2333296"/>
                <a:ext cx="6637283" cy="4176686"/>
              </a:xfrm>
              <a:prstGeom prst="roundRect">
                <a:avLst/>
              </a:prstGeom>
              <a:blipFill rotWithShape="0">
                <a:blip r:embed="rId5"/>
                <a:stretch>
                  <a:fillRect b="-716"/>
                </a:stretch>
              </a:blipFill>
              <a:ln w="76200">
                <a:solidFill>
                  <a:srgbClr val="002060"/>
                </a:solidFill>
              </a:ln>
            </p:spPr>
            <p:txBody>
              <a:bodyPr/>
              <a:lstStyle/>
              <a:p>
                <a:r>
                  <a:rPr lang="ru-RU">
                    <a:noFill/>
                  </a:rPr>
                  <a:t> </a:t>
                </a:r>
              </a:p>
            </p:txBody>
          </p:sp>
        </mc:Fallback>
      </mc:AlternateContent>
    </p:spTree>
    <p:extLst>
      <p:ext uri="{BB962C8B-B14F-4D97-AF65-F5344CB8AC3E}">
        <p14:creationId xmlns:p14="http://schemas.microsoft.com/office/powerpoint/2010/main" val="118111973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p:cTn id="17"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80">
                                          <p:stCondLst>
                                            <p:cond delay="0"/>
                                          </p:stCondLst>
                                        </p:cTn>
                                        <p:tgtEl>
                                          <p:spTgt spid="3"/>
                                        </p:tgtEl>
                                      </p:cBhvr>
                                    </p:animEffect>
                                    <p:anim calcmode="lin" valueType="num">
                                      <p:cBhvr>
                                        <p:cTn id="2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gtEl>
                                      </p:cBhvr>
                                      <p:to x="100000" y="60000"/>
                                    </p:animScale>
                                    <p:animScale>
                                      <p:cBhvr>
                                        <p:cTn id="32" dur="166" decel="50000">
                                          <p:stCondLst>
                                            <p:cond delay="676"/>
                                          </p:stCondLst>
                                        </p:cTn>
                                        <p:tgtEl>
                                          <p:spTgt spid="3"/>
                                        </p:tgtEl>
                                      </p:cBhvr>
                                      <p:to x="100000" y="100000"/>
                                    </p:animScale>
                                    <p:animScale>
                                      <p:cBhvr>
                                        <p:cTn id="33" dur="26">
                                          <p:stCondLst>
                                            <p:cond delay="1312"/>
                                          </p:stCondLst>
                                        </p:cTn>
                                        <p:tgtEl>
                                          <p:spTgt spid="3"/>
                                        </p:tgtEl>
                                      </p:cBhvr>
                                      <p:to x="100000" y="80000"/>
                                    </p:animScale>
                                    <p:animScale>
                                      <p:cBhvr>
                                        <p:cTn id="34" dur="166" decel="50000">
                                          <p:stCondLst>
                                            <p:cond delay="1338"/>
                                          </p:stCondLst>
                                        </p:cTn>
                                        <p:tgtEl>
                                          <p:spTgt spid="3"/>
                                        </p:tgtEl>
                                      </p:cBhvr>
                                      <p:to x="100000" y="100000"/>
                                    </p:animScale>
                                    <p:animScale>
                                      <p:cBhvr>
                                        <p:cTn id="35" dur="26">
                                          <p:stCondLst>
                                            <p:cond delay="1642"/>
                                          </p:stCondLst>
                                        </p:cTn>
                                        <p:tgtEl>
                                          <p:spTgt spid="3"/>
                                        </p:tgtEl>
                                      </p:cBhvr>
                                      <p:to x="100000" y="90000"/>
                                    </p:animScale>
                                    <p:animScale>
                                      <p:cBhvr>
                                        <p:cTn id="36" dur="166" decel="50000">
                                          <p:stCondLst>
                                            <p:cond delay="1668"/>
                                          </p:stCondLst>
                                        </p:cTn>
                                        <p:tgtEl>
                                          <p:spTgt spid="3"/>
                                        </p:tgtEl>
                                      </p:cBhvr>
                                      <p:to x="100000" y="100000"/>
                                    </p:animScale>
                                    <p:animScale>
                                      <p:cBhvr>
                                        <p:cTn id="37" dur="26">
                                          <p:stCondLst>
                                            <p:cond delay="1808"/>
                                          </p:stCondLst>
                                        </p:cTn>
                                        <p:tgtEl>
                                          <p:spTgt spid="3"/>
                                        </p:tgtEl>
                                      </p:cBhvr>
                                      <p:to x="100000" y="95000"/>
                                    </p:animScale>
                                    <p:animScale>
                                      <p:cBhvr>
                                        <p:cTn id="38" dur="166" decel="50000">
                                          <p:stCondLst>
                                            <p:cond delay="1834"/>
                                          </p:stCondLst>
                                        </p:cTn>
                                        <p:tgtEl>
                                          <p:spTgt spid="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4">
                                            <p:txEl>
                                              <p:pRg st="0" end="0"/>
                                            </p:txEl>
                                          </p:spTgt>
                                        </p:tgtEl>
                                        <p:attrNameLst>
                                          <p:attrName>style.visibility</p:attrName>
                                        </p:attrNameLst>
                                      </p:cBhvr>
                                      <p:to>
                                        <p:strVal val="visible"/>
                                      </p:to>
                                    </p:set>
                                    <p:animEffect transition="in" filter="wipe(down)">
                                      <p:cBhvr>
                                        <p:cTn id="50" dur="500"/>
                                        <p:tgtEl>
                                          <p:spTgt spid="4">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nodeType="clickEffect">
                                  <p:stCondLst>
                                    <p:cond delay="0"/>
                                  </p:stCondLst>
                                  <p:childTnLst>
                                    <p:set>
                                      <p:cBhvr>
                                        <p:cTn id="54" dur="1" fill="hold">
                                          <p:stCondLst>
                                            <p:cond delay="0"/>
                                          </p:stCondLst>
                                        </p:cTn>
                                        <p:tgtEl>
                                          <p:spTgt spid="4">
                                            <p:txEl>
                                              <p:pRg st="1" end="1"/>
                                            </p:txEl>
                                          </p:spTgt>
                                        </p:tgtEl>
                                        <p:attrNameLst>
                                          <p:attrName>style.visibility</p:attrName>
                                        </p:attrNameLst>
                                      </p:cBhvr>
                                      <p:to>
                                        <p:strVal val="visible"/>
                                      </p:to>
                                    </p:set>
                                    <p:animEffect transition="in" filter="circle(in)">
                                      <p:cBhvr>
                                        <p:cTn id="55" dur="2000"/>
                                        <p:tgtEl>
                                          <p:spTgt spid="4">
                                            <p:txEl>
                                              <p:pRg st="1" end="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4">
                                            <p:txEl>
                                              <p:pRg st="2" end="2"/>
                                            </p:txEl>
                                          </p:spTgt>
                                        </p:tgtEl>
                                        <p:attrNameLst>
                                          <p:attrName>style.visibility</p:attrName>
                                        </p:attrNameLst>
                                      </p:cBhvr>
                                      <p:to>
                                        <p:strVal val="visible"/>
                                      </p:to>
                                    </p:set>
                                    <p:animEffect transition="in" filter="barn(inVertical)">
                                      <p:cBhvr>
                                        <p:cTn id="60" dur="500"/>
                                        <p:tgtEl>
                                          <p:spTgt spid="4">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4">
                                            <p:txEl>
                                              <p:pRg st="3" end="3"/>
                                            </p:txEl>
                                          </p:spTgt>
                                        </p:tgtEl>
                                        <p:attrNameLst>
                                          <p:attrName>style.visibility</p:attrName>
                                        </p:attrNameLst>
                                      </p:cBhvr>
                                      <p:to>
                                        <p:strVal val="visible"/>
                                      </p:to>
                                    </p:set>
                                    <p:anim calcmode="lin" valueType="num">
                                      <p:cBhvr>
                                        <p:cTn id="65"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66"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67"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68"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l="28615" t="-1681" r="35038" b="1681"/>
          <a:stretch/>
        </p:blipFill>
        <p:spPr>
          <a:xfrm>
            <a:off x="290676" y="551791"/>
            <a:ext cx="3114676" cy="58068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Прямоугольник 2"/>
          <p:cNvSpPr/>
          <p:nvPr/>
        </p:nvSpPr>
        <p:spPr>
          <a:xfrm>
            <a:off x="3421117" y="551791"/>
            <a:ext cx="8418785" cy="5806863"/>
          </a:xfrm>
          <a:prstGeom prst="rect">
            <a:avLst/>
          </a:prstGeom>
          <a:solidFill>
            <a:schemeClr val="accent4">
              <a:lumMod val="20000"/>
              <a:lumOff val="80000"/>
            </a:schemeClr>
          </a:solidFill>
          <a:ln w="57150">
            <a:solidFill>
              <a:schemeClr val="bg2">
                <a:lumMod val="10000"/>
              </a:schemeClr>
            </a:solidFill>
          </a:ln>
        </p:spPr>
        <p:style>
          <a:lnRef idx="2">
            <a:schemeClr val="dk1"/>
          </a:lnRef>
          <a:fillRef idx="1">
            <a:schemeClr val="lt1"/>
          </a:fillRef>
          <a:effectRef idx="0">
            <a:schemeClr val="dk1"/>
          </a:effectRef>
          <a:fontRef idx="minor">
            <a:schemeClr val="dk1"/>
          </a:fontRef>
        </p:style>
        <p:txBody>
          <a:bodyPr rtlCol="0" anchor="ctr"/>
          <a:lstStyle/>
          <a:p>
            <a:pPr>
              <a:lnSpc>
                <a:spcPct val="107000"/>
              </a:lnSpc>
              <a:spcAft>
                <a:spcPts val="800"/>
              </a:spcAft>
            </a:pPr>
            <a:r>
              <a:rPr lang="kk-KZ"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Екі айнымалысы бар сызықтық теңдеуді шешу </a:t>
            </a:r>
            <a:r>
              <a:rPr lang="kk-KZ" sz="2400" b="1" dirty="0">
                <a:latin typeface="Times New Roman" panose="02020603050405020304" pitchFamily="18" charset="0"/>
                <a:ea typeface="Times New Roman" panose="02020603050405020304" pitchFamily="18" charset="0"/>
                <a:cs typeface="Times New Roman" panose="02020603050405020304" pitchFamily="18" charset="0"/>
              </a:rPr>
              <a:t>дегеніміз – берілген теңдеуді дұрыс теңдікке айналдыратын сандар жұбының жиынын табу.</a:t>
            </a:r>
            <a:endParaRPr lang="ru-RU"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2400" b="1" dirty="0">
                <a:latin typeface="Times New Roman" panose="02020603050405020304" pitchFamily="18" charset="0"/>
                <a:ea typeface="Times New Roman" panose="02020603050405020304" pitchFamily="18" charset="0"/>
                <a:cs typeface="Times New Roman" panose="02020603050405020304" pitchFamily="18" charset="0"/>
              </a:rPr>
              <a:t>Сандар жұбының әрқайсысы жазықтықтағы нүктелердің координаталары болады,  ал мұндай нүктелердің жиыны қандай да бір түзуді бейнелейді. Екі айнымалысы бар сызықтық теңдеуді шешу әрбір нүктесінің координатасы берілген теңдеуді дұрыс теңдікке айналдыратын түзуді салуды талап </a:t>
            </a:r>
            <a:r>
              <a:rPr lang="kk-KZ" sz="2400" b="1" dirty="0" smtClean="0">
                <a:latin typeface="Times New Roman" panose="02020603050405020304" pitchFamily="18" charset="0"/>
                <a:ea typeface="Times New Roman" panose="02020603050405020304" pitchFamily="18" charset="0"/>
                <a:cs typeface="Times New Roman" panose="02020603050405020304" pitchFamily="18" charset="0"/>
              </a:rPr>
              <a:t>етеді. </a:t>
            </a:r>
          </a:p>
          <a:p>
            <a:pPr>
              <a:lnSpc>
                <a:spcPct val="107000"/>
              </a:lnSpc>
              <a:spcAft>
                <a:spcPts val="800"/>
              </a:spcAft>
            </a:pPr>
            <a:r>
              <a:rPr lang="kk-KZ" sz="2400" b="1" dirty="0" smtClean="0">
                <a:latin typeface="Times New Roman" panose="02020603050405020304" pitchFamily="18" charset="0"/>
                <a:ea typeface="Times New Roman" panose="02020603050405020304" pitchFamily="18" charset="0"/>
                <a:cs typeface="Times New Roman" panose="02020603050405020304" pitchFamily="18" charset="0"/>
              </a:rPr>
              <a:t>Мұндай </a:t>
            </a:r>
            <a:r>
              <a:rPr lang="kk-KZ" sz="2400" b="1" dirty="0">
                <a:latin typeface="Times New Roman" panose="02020603050405020304" pitchFamily="18" charset="0"/>
                <a:ea typeface="Times New Roman" panose="02020603050405020304" pitchFamily="18" charset="0"/>
                <a:cs typeface="Times New Roman" panose="02020603050405020304" pitchFamily="18" charset="0"/>
              </a:rPr>
              <a:t>нүктелер жиыны </a:t>
            </a:r>
            <a:r>
              <a:rPr lang="kk-KZ" sz="2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2400" b="1"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теңдеудің </a:t>
            </a:r>
            <a:r>
              <a:rPr lang="kk-KZ" sz="24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графигін</a:t>
            </a:r>
            <a:r>
              <a:rPr lang="kk-KZ" sz="2400" b="1" dirty="0">
                <a:latin typeface="Times New Roman" panose="02020603050405020304" pitchFamily="18" charset="0"/>
                <a:ea typeface="Times New Roman" panose="02020603050405020304" pitchFamily="18" charset="0"/>
                <a:cs typeface="Times New Roman" panose="02020603050405020304" pitchFamily="18" charset="0"/>
              </a:rPr>
              <a:t> құрайды. </a:t>
            </a:r>
            <a:endParaRPr lang="ru-RU"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2400" b="1" dirty="0">
                <a:latin typeface="Times New Roman" panose="02020603050405020304" pitchFamily="18" charset="0"/>
                <a:ea typeface="Times New Roman" panose="02020603050405020304" pitchFamily="18" charset="0"/>
                <a:cs typeface="Times New Roman" panose="02020603050405020304" pitchFamily="18" charset="0"/>
              </a:rPr>
              <a:t>Сондықтан екі айнымалысы бар сызықтық теңдеуді шешу оның графигін салу болып табылады. </a:t>
            </a:r>
            <a:endParaRPr lang="ru-RU"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86153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down)">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barn(inVertical)">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barn(inVertical)">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barn(inVertical)">
                                      <p:cBhvr>
                                        <p:cTn id="3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Прямоугольник 1"/>
              <p:cNvSpPr/>
              <p:nvPr/>
            </p:nvSpPr>
            <p:spPr>
              <a:xfrm>
                <a:off x="220715" y="215349"/>
                <a:ext cx="7471629" cy="1125496"/>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nSpc>
                    <a:spcPct val="107000"/>
                  </a:lnSpc>
                  <a:spcAft>
                    <a:spcPts val="800"/>
                  </a:spcAft>
                </a:pPr>
                <a:r>
                  <a:rPr lang="kk-KZ" sz="2800" b="1" i="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2 – мысал.</a:t>
                </a:r>
                <a14:m>
                  <m:oMath xmlns:m="http://schemas.openxmlformats.org/officeDocument/2006/math">
                    <m:r>
                      <a:rPr lang="kk-KZ" sz="28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endParaRPr lang="kk-KZ" sz="2800" b="1" i="1" dirty="0"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endParaRPr>
              </a:p>
              <a:p>
                <a:pPr>
                  <a:lnSpc>
                    <a:spcPct val="107000"/>
                  </a:lnSpc>
                  <a:spcAft>
                    <a:spcPts val="800"/>
                  </a:spcAft>
                </a:pPr>
                <a14:m>
                  <m:oMath xmlns:m="http://schemas.openxmlformats.org/officeDocument/2006/math">
                    <m:r>
                      <a:rPr lang="kk-KZ" sz="2800" b="1" i="1" smtClean="0">
                        <a:solidFill>
                          <a:schemeClr val="tx1">
                            <a:lumMod val="95000"/>
                            <a:lumOff val="5000"/>
                          </a:schemeClr>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kk-KZ" sz="2800" b="1" i="1" smtClean="0">
                        <a:solidFill>
                          <a:schemeClr val="tx1">
                            <a:lumMod val="95000"/>
                            <a:lumOff val="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kk-KZ" sz="2800" b="1" i="1" smtClean="0">
                        <a:solidFill>
                          <a:schemeClr val="tx1">
                            <a:lumMod val="95000"/>
                            <a:lumOff val="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800" b="1" i="1" smtClean="0">
                        <a:solidFill>
                          <a:schemeClr val="tx1">
                            <a:lumMod val="95000"/>
                            <a:lumOff val="5000"/>
                          </a:schemeClr>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i="1" smtClean="0">
                        <a:solidFill>
                          <a:schemeClr val="tx1">
                            <a:lumMod val="95000"/>
                            <a:lumOff val="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kk-KZ" sz="2800" b="1" i="1" smtClean="0">
                        <a:solidFill>
                          <a:schemeClr val="tx1">
                            <a:lumMod val="95000"/>
                            <a:lumOff val="5000"/>
                          </a:schemeClr>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i="1" smtClean="0">
                        <a:solidFill>
                          <a:schemeClr val="tx1">
                            <a:lumMod val="95000"/>
                            <a:lumOff val="5000"/>
                          </a:schemeClr>
                        </a:solidFill>
                        <a:effectLst/>
                        <a:latin typeface="Cambria Math" panose="02040503050406030204" pitchFamily="18" charset="0"/>
                        <a:ea typeface="Times New Roman" panose="02020603050405020304" pitchFamily="18" charset="0"/>
                        <a:cs typeface="Times New Roman" panose="02020603050405020304" pitchFamily="18" charset="0"/>
                      </a:rPr>
                      <m:t>𝟔</m:t>
                    </m:r>
                  </m:oMath>
                </a14:m>
                <a:r>
                  <a:rPr lang="kk-KZ" sz="28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теңдеуінің графигін салу керек.</a:t>
                </a:r>
                <a:endParaRPr lang="ru-RU" sz="2000" b="1"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 name="Прямоугольник 1"/>
              <p:cNvSpPr>
                <a:spLocks noRot="1" noChangeAspect="1" noMove="1" noResize="1" noEditPoints="1" noAdjustHandles="1" noChangeArrowheads="1" noChangeShapeType="1" noTextEdit="1"/>
              </p:cNvSpPr>
              <p:nvPr/>
            </p:nvSpPr>
            <p:spPr>
              <a:xfrm>
                <a:off x="220715" y="215349"/>
                <a:ext cx="7471629" cy="1125496"/>
              </a:xfrm>
              <a:prstGeom prst="rect">
                <a:avLst/>
              </a:prstGeom>
              <a:blipFill rotWithShape="0">
                <a:blip r:embed="rId3"/>
                <a:stretch>
                  <a:fillRect l="-1296" t="-2577" b="-8763"/>
                </a:stretch>
              </a:blipFill>
              <a:ln w="57150"/>
            </p:spPr>
            <p:txBody>
              <a:bodyPr/>
              <a:lstStyle/>
              <a:p>
                <a:r>
                  <a:rPr lang="ru-RU">
                    <a:noFill/>
                  </a:rPr>
                  <a:t> </a:t>
                </a:r>
              </a:p>
            </p:txBody>
          </p:sp>
        </mc:Fallback>
      </mc:AlternateContent>
      <p:sp>
        <p:nvSpPr>
          <p:cNvPr id="4" name="Прямоугольник 3"/>
          <p:cNvSpPr/>
          <p:nvPr/>
        </p:nvSpPr>
        <p:spPr>
          <a:xfrm>
            <a:off x="235254" y="1472699"/>
            <a:ext cx="7457090" cy="1475469"/>
          </a:xfrm>
          <a:prstGeom prst="rect">
            <a:avLst/>
          </a:prstGeom>
        </p:spPr>
        <p:txBody>
          <a:bodyPr wrap="square">
            <a:spAutoFit/>
          </a:bodyPr>
          <a:lstStyle/>
          <a:p>
            <a:pPr>
              <a:lnSpc>
                <a:spcPct val="107000"/>
              </a:lnSpc>
              <a:spcAft>
                <a:spcPts val="800"/>
              </a:spcAft>
            </a:pPr>
            <a:r>
              <a:rPr lang="kk-KZ" sz="2400" b="1" i="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Шешуі.</a:t>
            </a:r>
            <a:r>
              <a:rPr lang="kk-KZ" sz="24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2000" b="1" dirty="0" smtClean="0">
                <a:latin typeface="Times New Roman" panose="02020603050405020304" pitchFamily="18" charset="0"/>
                <a:ea typeface="Times New Roman" panose="02020603050405020304" pitchFamily="18" charset="0"/>
                <a:cs typeface="Times New Roman" panose="02020603050405020304" pitchFamily="18" charset="0"/>
              </a:rPr>
              <a:t>Берілген теңдеудің графигі түзу, ал түзуді салу үшін екі нүктенің координатасын табу жеткілікті. Ол үшін айнымалылардың біреуіне кез келген санды қойып, екінші айнымалының сәйкес мәнін табамыз.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Прямоугольник 4"/>
              <p:cNvSpPr/>
              <p:nvPr/>
            </p:nvSpPr>
            <p:spPr>
              <a:xfrm>
                <a:off x="220717" y="2906758"/>
                <a:ext cx="7315200" cy="1080296"/>
              </a:xfrm>
              <a:prstGeom prst="rect">
                <a:avLst/>
              </a:prstGeom>
            </p:spPr>
            <p:txBody>
              <a:bodyPr wrap="square">
                <a:spAutoFit/>
              </a:bodyPr>
              <a:lstStyle/>
              <a:p>
                <a:pPr>
                  <a:lnSpc>
                    <a:spcPct val="107000"/>
                  </a:lnSpc>
                  <a:spcAft>
                    <a:spcPts val="800"/>
                  </a:spcAft>
                </a:pPr>
                <a:r>
                  <a:rPr lang="kk-KZ" sz="2000" b="1" dirty="0">
                    <a:latin typeface="Times New Roman" panose="02020603050405020304" pitchFamily="18" charset="0"/>
                    <a:ea typeface="Times New Roman" panose="02020603050405020304" pitchFamily="18" charset="0"/>
                    <a:cs typeface="Times New Roman" panose="02020603050405020304" pitchFamily="18" charset="0"/>
                  </a:rPr>
                  <a:t>Егер </a:t>
                </a:r>
                <a14:m>
                  <m:oMath xmlns:m="http://schemas.openxmlformats.org/officeDocument/2006/math">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𝟎</m:t>
                    </m:r>
                  </m:oMath>
                </a14:m>
                <a:r>
                  <a:rPr lang="kk-KZ" sz="2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2000" b="1" dirty="0">
                    <a:effectLst/>
                    <a:latin typeface="Times New Roman" panose="02020603050405020304" pitchFamily="18" charset="0"/>
                    <a:ea typeface="Times New Roman" panose="02020603050405020304" pitchFamily="18" charset="0"/>
                    <a:cs typeface="Times New Roman" panose="02020603050405020304" pitchFamily="18" charset="0"/>
                  </a:rPr>
                  <a:t>болса, онда </a:t>
                </a:r>
                <a14:m>
                  <m:oMath xmlns:m="http://schemas.openxmlformats.org/officeDocument/2006/math">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𝟑</m:t>
                    </m:r>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kk-KZ" sz="2000" b="1" dirty="0">
                    <a:effectLst/>
                    <a:latin typeface="Times New Roman" panose="02020603050405020304" pitchFamily="18" charset="0"/>
                    <a:ea typeface="Times New Roman" panose="02020603050405020304" pitchFamily="18" charset="0"/>
                    <a:cs typeface="Times New Roman" panose="02020603050405020304" pitchFamily="18" charset="0"/>
                  </a:rPr>
                  <a:t>шығады. Сонда </a:t>
                </a:r>
                <a14:m>
                  <m:oMath xmlns:m="http://schemas.openxmlformats.org/officeDocument/2006/math">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𝟑</m:t>
                    </m:r>
                  </m:oMath>
                </a14:m>
                <a:r>
                  <a:rPr lang="kk-KZ" sz="2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kk-KZ" sz="20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kk-KZ" sz="20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0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𝟎</m:t>
                    </m:r>
                  </m:oMath>
                </a14:m>
                <a:r>
                  <a:rPr lang="kk-KZ" sz="2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2000" b="1" dirty="0">
                    <a:effectLst/>
                    <a:latin typeface="Times New Roman" panose="02020603050405020304" pitchFamily="18" charset="0"/>
                    <a:ea typeface="Times New Roman" panose="02020603050405020304" pitchFamily="18" charset="0"/>
                    <a:cs typeface="Times New Roman" panose="02020603050405020304" pitchFamily="18" charset="0"/>
                  </a:rPr>
                  <a:t>сандар жұбы координаталары </a:t>
                </a:r>
                <a:r>
                  <a:rPr lang="kk-KZ" sz="2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(3;0) </a:t>
                </a:r>
                <a:r>
                  <a:rPr lang="kk-KZ" sz="2000" b="1" dirty="0">
                    <a:effectLst/>
                    <a:latin typeface="Times New Roman" panose="02020603050405020304" pitchFamily="18" charset="0"/>
                    <a:ea typeface="Times New Roman" panose="02020603050405020304" pitchFamily="18" charset="0"/>
                    <a:cs typeface="Times New Roman" panose="02020603050405020304" pitchFamily="18" charset="0"/>
                  </a:rPr>
                  <a:t>болатын алғашқы нүктені анықтайды.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Прямоугольник 4"/>
              <p:cNvSpPr>
                <a:spLocks noRot="1" noChangeAspect="1" noMove="1" noResize="1" noEditPoints="1" noAdjustHandles="1" noChangeArrowheads="1" noChangeShapeType="1" noTextEdit="1"/>
              </p:cNvSpPr>
              <p:nvPr/>
            </p:nvSpPr>
            <p:spPr>
              <a:xfrm>
                <a:off x="220717" y="2906758"/>
                <a:ext cx="7315200" cy="1080296"/>
              </a:xfrm>
              <a:prstGeom prst="rect">
                <a:avLst/>
              </a:prstGeom>
              <a:blipFill rotWithShape="0">
                <a:blip r:embed="rId4"/>
                <a:stretch>
                  <a:fillRect l="-833" t="-3390" b="-7345"/>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6" name="Прямоугольник 5"/>
              <p:cNvSpPr/>
              <p:nvPr/>
            </p:nvSpPr>
            <p:spPr>
              <a:xfrm>
                <a:off x="220716" y="4106970"/>
                <a:ext cx="7457092" cy="734688"/>
              </a:xfrm>
              <a:prstGeom prst="rect">
                <a:avLst/>
              </a:prstGeom>
            </p:spPr>
            <p:txBody>
              <a:bodyPr wrap="square">
                <a:spAutoFit/>
              </a:bodyPr>
              <a:lstStyle/>
              <a:p>
                <a:pPr>
                  <a:lnSpc>
                    <a:spcPct val="107000"/>
                  </a:lnSpc>
                  <a:spcAft>
                    <a:spcPts val="800"/>
                  </a:spcAft>
                </a:pPr>
                <a:r>
                  <a:rPr lang="kk-KZ" sz="2000" b="1" dirty="0">
                    <a:latin typeface="Times New Roman" panose="02020603050405020304" pitchFamily="18" charset="0"/>
                    <a:ea typeface="Times New Roman" panose="02020603050405020304" pitchFamily="18" charset="0"/>
                    <a:cs typeface="Times New Roman" panose="02020603050405020304" pitchFamily="18" charset="0"/>
                  </a:rPr>
                  <a:t>Егер </a:t>
                </a:r>
                <a14:m>
                  <m:oMath xmlns:m="http://schemas.openxmlformats.org/officeDocument/2006/math">
                    <m:r>
                      <a:rPr lang="kk-KZ" sz="2000" b="1" i="1">
                        <a:effectLst/>
                        <a:latin typeface="Cambria Math" panose="02040503050406030204" pitchFamily="18" charset="0"/>
                        <a:ea typeface="Times New Roman" panose="02020603050405020304" pitchFamily="18" charset="0"/>
                        <a:cs typeface="Times New Roman" panose="02020603050405020304" pitchFamily="18" charset="0"/>
                      </a:rPr>
                      <m:t>𝒚</m:t>
                    </m:r>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oMath>
                </a14:m>
                <a:r>
                  <a:rPr lang="kk-KZ" sz="2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2000" b="1" dirty="0">
                    <a:effectLst/>
                    <a:latin typeface="Times New Roman" panose="02020603050405020304" pitchFamily="18" charset="0"/>
                    <a:ea typeface="Times New Roman" panose="02020603050405020304" pitchFamily="18" charset="0"/>
                    <a:cs typeface="Times New Roman" panose="02020603050405020304" pitchFamily="18" charset="0"/>
                  </a:rPr>
                  <a:t>болса, онда </a:t>
                </a:r>
                <a14:m>
                  <m:oMath xmlns:m="http://schemas.openxmlformats.org/officeDocument/2006/math">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000" b="1" i="1" smtClean="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oMath>
                </a14:m>
                <a:r>
                  <a:rPr lang="kk-KZ" sz="2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2000" b="1" dirty="0">
                    <a:effectLst/>
                    <a:latin typeface="Times New Roman" panose="02020603050405020304" pitchFamily="18" charset="0"/>
                    <a:ea typeface="Times New Roman" panose="02020603050405020304" pitchFamily="18" charset="0"/>
                    <a:cs typeface="Times New Roman" panose="02020603050405020304" pitchFamily="18" charset="0"/>
                  </a:rPr>
                  <a:t>шығады. Демек, </a:t>
                </a:r>
                <a:r>
                  <a:rPr lang="kk-KZ" sz="2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(2;2) </a:t>
                </a:r>
                <a:r>
                  <a:rPr lang="kk-KZ" sz="2000" b="1" dirty="0">
                    <a:effectLst/>
                    <a:latin typeface="Times New Roman" panose="02020603050405020304" pitchFamily="18" charset="0"/>
                    <a:ea typeface="Times New Roman" panose="02020603050405020304" pitchFamily="18" charset="0"/>
                    <a:cs typeface="Times New Roman" panose="02020603050405020304" pitchFamily="18" charset="0"/>
                  </a:rPr>
                  <a:t>екінші нүктенің координаталарын береді.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Прямоугольник 5"/>
              <p:cNvSpPr>
                <a:spLocks noRot="1" noChangeAspect="1" noMove="1" noResize="1" noEditPoints="1" noAdjustHandles="1" noChangeArrowheads="1" noChangeShapeType="1" noTextEdit="1"/>
              </p:cNvSpPr>
              <p:nvPr/>
            </p:nvSpPr>
            <p:spPr>
              <a:xfrm>
                <a:off x="220716" y="4106970"/>
                <a:ext cx="7457092" cy="734688"/>
              </a:xfrm>
              <a:prstGeom prst="rect">
                <a:avLst/>
              </a:prstGeom>
              <a:blipFill rotWithShape="0">
                <a:blip r:embed="rId5"/>
                <a:stretch>
                  <a:fillRect l="-818" t="-5000" b="-14167"/>
                </a:stretch>
              </a:blipFill>
            </p:spPr>
            <p:txBody>
              <a:bodyPr/>
              <a:lstStyle/>
              <a:p>
                <a:r>
                  <a:rPr lang="ru-RU">
                    <a:noFill/>
                  </a:rPr>
                  <a:t> </a:t>
                </a:r>
              </a:p>
            </p:txBody>
          </p:sp>
        </mc:Fallback>
      </mc:AlternateContent>
      <p:sp>
        <p:nvSpPr>
          <p:cNvPr id="7" name="Прямоугольник 6"/>
          <p:cNvSpPr/>
          <p:nvPr/>
        </p:nvSpPr>
        <p:spPr>
          <a:xfrm>
            <a:off x="220715" y="5070548"/>
            <a:ext cx="7315201" cy="750975"/>
          </a:xfrm>
          <a:prstGeom prst="rect">
            <a:avLst/>
          </a:prstGeom>
        </p:spPr>
        <p:txBody>
          <a:bodyPr wrap="square">
            <a:spAutoFit/>
          </a:bodyPr>
          <a:lstStyle/>
          <a:p>
            <a:pPr>
              <a:lnSpc>
                <a:spcPct val="107000"/>
              </a:lnSpc>
              <a:spcAft>
                <a:spcPts val="800"/>
              </a:spcAft>
            </a:pPr>
            <a:r>
              <a:rPr lang="kk-KZ" sz="2000" b="1" dirty="0">
                <a:latin typeface="Times New Roman" panose="02020603050405020304" pitchFamily="18" charset="0"/>
                <a:ea typeface="Times New Roman" panose="02020603050405020304" pitchFamily="18" charset="0"/>
                <a:cs typeface="Times New Roman" panose="02020603050405020304" pitchFamily="18" charset="0"/>
              </a:rPr>
              <a:t>Енді </a:t>
            </a:r>
            <a:r>
              <a:rPr lang="kk-KZ"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(3;0), (2;2) </a:t>
            </a:r>
            <a:r>
              <a:rPr lang="kk-KZ" sz="2000" b="1" dirty="0">
                <a:latin typeface="Times New Roman" panose="02020603050405020304" pitchFamily="18" charset="0"/>
                <a:ea typeface="Times New Roman" panose="02020603050405020304" pitchFamily="18" charset="0"/>
                <a:cs typeface="Times New Roman" panose="02020603050405020304" pitchFamily="18" charset="0"/>
              </a:rPr>
              <a:t>нүктелері арқылы өтетін түзуді жүргіземіз. Шыққан түзу теңдеудің графигі (шешімі) болады.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9" name="Прямая со стрелкой 8"/>
          <p:cNvCxnSpPr/>
          <p:nvPr/>
        </p:nvCxnSpPr>
        <p:spPr>
          <a:xfrm flipV="1">
            <a:off x="7535916" y="3732028"/>
            <a:ext cx="4656084" cy="35932"/>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1" name="Прямая со стрелкой 10"/>
          <p:cNvCxnSpPr/>
          <p:nvPr/>
        </p:nvCxnSpPr>
        <p:spPr>
          <a:xfrm flipH="1" flipV="1">
            <a:off x="9888279" y="1382233"/>
            <a:ext cx="74428" cy="473148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6" name="Прямая соединительная линия 15"/>
          <p:cNvCxnSpPr/>
          <p:nvPr/>
        </p:nvCxnSpPr>
        <p:spPr>
          <a:xfrm>
            <a:off x="10342180" y="3640447"/>
            <a:ext cx="0" cy="255026"/>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cxnSp>
        <p:nvCxnSpPr>
          <p:cNvPr id="17" name="Прямая соединительная линия 16"/>
          <p:cNvCxnSpPr/>
          <p:nvPr/>
        </p:nvCxnSpPr>
        <p:spPr>
          <a:xfrm>
            <a:off x="10715297" y="3640447"/>
            <a:ext cx="0" cy="255026"/>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cxnSp>
        <p:nvCxnSpPr>
          <p:cNvPr id="18" name="Прямая соединительная линия 17"/>
          <p:cNvCxnSpPr/>
          <p:nvPr/>
        </p:nvCxnSpPr>
        <p:spPr>
          <a:xfrm>
            <a:off x="11093669" y="3640448"/>
            <a:ext cx="0" cy="255026"/>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cxnSp>
        <p:nvCxnSpPr>
          <p:cNvPr id="19" name="Прямая соединительная линия 18"/>
          <p:cNvCxnSpPr/>
          <p:nvPr/>
        </p:nvCxnSpPr>
        <p:spPr>
          <a:xfrm>
            <a:off x="9532884" y="3646744"/>
            <a:ext cx="0" cy="255026"/>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cxnSp>
        <p:nvCxnSpPr>
          <p:cNvPr id="20" name="Прямая соединительная линия 19"/>
          <p:cNvCxnSpPr/>
          <p:nvPr/>
        </p:nvCxnSpPr>
        <p:spPr>
          <a:xfrm>
            <a:off x="9170278" y="3640447"/>
            <a:ext cx="0" cy="255026"/>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cxnSp>
        <p:nvCxnSpPr>
          <p:cNvPr id="21" name="Прямая соединительная линия 20"/>
          <p:cNvCxnSpPr/>
          <p:nvPr/>
        </p:nvCxnSpPr>
        <p:spPr>
          <a:xfrm>
            <a:off x="8776139" y="3640447"/>
            <a:ext cx="0" cy="255026"/>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cxnSp>
        <p:nvCxnSpPr>
          <p:cNvPr id="29" name="Прямая соединительная линия 28"/>
          <p:cNvCxnSpPr/>
          <p:nvPr/>
        </p:nvCxnSpPr>
        <p:spPr>
          <a:xfrm flipV="1">
            <a:off x="9798543" y="3425798"/>
            <a:ext cx="253899" cy="5824"/>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cxnSp>
        <p:nvCxnSpPr>
          <p:cNvPr id="33" name="Прямая соединительная линия 32"/>
          <p:cNvCxnSpPr/>
          <p:nvPr/>
        </p:nvCxnSpPr>
        <p:spPr>
          <a:xfrm flipV="1">
            <a:off x="9786077" y="3080964"/>
            <a:ext cx="253899" cy="5824"/>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cxnSp>
        <p:nvCxnSpPr>
          <p:cNvPr id="34" name="Прямая соединительная линия 33"/>
          <p:cNvCxnSpPr/>
          <p:nvPr/>
        </p:nvCxnSpPr>
        <p:spPr>
          <a:xfrm flipV="1">
            <a:off x="9780821" y="2736130"/>
            <a:ext cx="253899" cy="5824"/>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cxnSp>
        <p:nvCxnSpPr>
          <p:cNvPr id="35" name="Прямая соединительная линия 34"/>
          <p:cNvCxnSpPr/>
          <p:nvPr/>
        </p:nvCxnSpPr>
        <p:spPr>
          <a:xfrm flipV="1">
            <a:off x="9792585" y="4076862"/>
            <a:ext cx="253899" cy="5824"/>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cxnSp>
        <p:nvCxnSpPr>
          <p:cNvPr id="36" name="Прямая соединительная линия 35"/>
          <p:cNvCxnSpPr/>
          <p:nvPr/>
        </p:nvCxnSpPr>
        <p:spPr>
          <a:xfrm flipV="1">
            <a:off x="9792584" y="4484856"/>
            <a:ext cx="253899" cy="5824"/>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cxnSp>
        <p:nvCxnSpPr>
          <p:cNvPr id="37" name="Прямая соединительная линия 36"/>
          <p:cNvCxnSpPr/>
          <p:nvPr/>
        </p:nvCxnSpPr>
        <p:spPr>
          <a:xfrm flipV="1">
            <a:off x="9792584" y="4861407"/>
            <a:ext cx="253899" cy="5824"/>
          </a:xfrm>
          <a:prstGeom prst="line">
            <a:avLst/>
          </a:prstGeom>
          <a:ln w="57150">
            <a:solidFill>
              <a:schemeClr val="tx1">
                <a:lumMod val="95000"/>
                <a:lumOff val="5000"/>
              </a:schemeClr>
            </a:solidFill>
          </a:ln>
        </p:spPr>
        <p:style>
          <a:lnRef idx="3">
            <a:schemeClr val="dk1"/>
          </a:lnRef>
          <a:fillRef idx="0">
            <a:schemeClr val="dk1"/>
          </a:fillRef>
          <a:effectRef idx="2">
            <a:schemeClr val="dk1"/>
          </a:effectRef>
          <a:fontRef idx="minor">
            <a:schemeClr val="tx1"/>
          </a:fontRef>
        </p:style>
      </p:cxnSp>
      <p:sp>
        <p:nvSpPr>
          <p:cNvPr id="38" name="TextBox 37"/>
          <p:cNvSpPr txBox="1"/>
          <p:nvPr/>
        </p:nvSpPr>
        <p:spPr>
          <a:xfrm>
            <a:off x="9962707" y="1040520"/>
            <a:ext cx="484883" cy="523220"/>
          </a:xfrm>
          <a:prstGeom prst="rect">
            <a:avLst/>
          </a:prstGeom>
          <a:noFill/>
        </p:spPr>
        <p:txBody>
          <a:bodyPr wrap="square" rtlCol="0">
            <a:spAutoFit/>
          </a:bodyPr>
          <a:lstStyle/>
          <a:p>
            <a:r>
              <a:rPr lang="kk-KZ" sz="2800" b="1" dirty="0">
                <a:latin typeface="Times New Roman" panose="02020603050405020304" pitchFamily="18" charset="0"/>
                <a:cs typeface="Times New Roman" panose="02020603050405020304" pitchFamily="18" charset="0"/>
              </a:rPr>
              <a:t>у</a:t>
            </a:r>
            <a:endParaRPr lang="ru-RU" b="1" dirty="0">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1867180" y="3117227"/>
            <a:ext cx="364202" cy="523220"/>
          </a:xfrm>
          <a:prstGeom prst="rect">
            <a:avLst/>
          </a:prstGeom>
        </p:spPr>
        <p:txBody>
          <a:bodyPr wrap="none">
            <a:spAutoFit/>
          </a:bodyPr>
          <a:lstStyle/>
          <a:p>
            <a:pPr lvl="0"/>
            <a:r>
              <a:rPr lang="kk-KZ" sz="2800" b="1" dirty="0">
                <a:solidFill>
                  <a:prstClr val="black"/>
                </a:solidFill>
                <a:latin typeface="Times New Roman" panose="02020603050405020304" pitchFamily="18" charset="0"/>
                <a:cs typeface="Times New Roman" panose="02020603050405020304" pitchFamily="18" charset="0"/>
              </a:rPr>
              <a:t>х</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41" name="Прямоугольник 40"/>
          <p:cNvSpPr/>
          <p:nvPr/>
        </p:nvSpPr>
        <p:spPr>
          <a:xfrm>
            <a:off x="9588596" y="3639776"/>
            <a:ext cx="364202" cy="523220"/>
          </a:xfrm>
          <a:prstGeom prst="rect">
            <a:avLst/>
          </a:prstGeom>
        </p:spPr>
        <p:txBody>
          <a:bodyPr wrap="none">
            <a:spAutoFit/>
          </a:bodyPr>
          <a:lstStyle/>
          <a:p>
            <a:pPr lvl="0"/>
            <a:r>
              <a:rPr lang="kk-KZ" sz="2800" b="1" dirty="0">
                <a:solidFill>
                  <a:prstClr val="black"/>
                </a:solidFill>
                <a:latin typeface="Times New Roman" panose="02020603050405020304" pitchFamily="18" charset="0"/>
                <a:cs typeface="Times New Roman" panose="02020603050405020304" pitchFamily="18" charset="0"/>
              </a:rPr>
              <a:t>0</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42" name="TextBox 41"/>
          <p:cNvSpPr txBox="1"/>
          <p:nvPr/>
        </p:nvSpPr>
        <p:spPr>
          <a:xfrm>
            <a:off x="10202582" y="3834146"/>
            <a:ext cx="1493876" cy="461665"/>
          </a:xfrm>
          <a:prstGeom prst="rect">
            <a:avLst/>
          </a:prstGeom>
          <a:noFill/>
        </p:spPr>
        <p:txBody>
          <a:bodyPr wrap="square" rtlCol="0">
            <a:spAutoFit/>
          </a:bodyPr>
          <a:lstStyle/>
          <a:p>
            <a:r>
              <a:rPr lang="kk-KZ" sz="2400" b="1" dirty="0" smtClean="0">
                <a:latin typeface="Times New Roman" panose="02020603050405020304" pitchFamily="18" charset="0"/>
                <a:cs typeface="Times New Roman" panose="02020603050405020304" pitchFamily="18" charset="0"/>
              </a:rPr>
              <a:t>1   2   </a:t>
            </a:r>
            <a:endParaRPr lang="ru-RU" sz="2400" b="1" dirty="0">
              <a:latin typeface="Times New Roman" panose="02020603050405020304" pitchFamily="18" charset="0"/>
              <a:cs typeface="Times New Roman" panose="02020603050405020304" pitchFamily="18" charset="0"/>
            </a:endParaRPr>
          </a:p>
        </p:txBody>
      </p:sp>
      <p:sp>
        <p:nvSpPr>
          <p:cNvPr id="43" name="TextBox 42"/>
          <p:cNvSpPr txBox="1"/>
          <p:nvPr/>
        </p:nvSpPr>
        <p:spPr>
          <a:xfrm>
            <a:off x="9436755" y="3860489"/>
            <a:ext cx="505032" cy="1200329"/>
          </a:xfrm>
          <a:prstGeom prst="rect">
            <a:avLst/>
          </a:prstGeom>
          <a:noFill/>
        </p:spPr>
        <p:txBody>
          <a:bodyPr wrap="square" rtlCol="0">
            <a:spAutoFit/>
          </a:bodyPr>
          <a:lstStyle/>
          <a:p>
            <a:r>
              <a:rPr lang="kk-KZ" sz="2400" b="1" dirty="0" smtClean="0">
                <a:latin typeface="Times New Roman" panose="02020603050405020304" pitchFamily="18" charset="0"/>
                <a:cs typeface="Times New Roman" panose="02020603050405020304" pitchFamily="18" charset="0"/>
              </a:rPr>
              <a:t>-1   -2   -3</a:t>
            </a:r>
            <a:endParaRPr lang="ru-RU" sz="2400" b="1" dirty="0">
              <a:latin typeface="Times New Roman" panose="02020603050405020304" pitchFamily="18" charset="0"/>
              <a:cs typeface="Times New Roman" panose="02020603050405020304" pitchFamily="18" charset="0"/>
            </a:endParaRPr>
          </a:p>
        </p:txBody>
      </p:sp>
      <p:sp>
        <p:nvSpPr>
          <p:cNvPr id="44" name="Прямоугольник 43"/>
          <p:cNvSpPr/>
          <p:nvPr/>
        </p:nvSpPr>
        <p:spPr>
          <a:xfrm>
            <a:off x="9425306" y="2817375"/>
            <a:ext cx="338554" cy="461665"/>
          </a:xfrm>
          <a:prstGeom prst="rect">
            <a:avLst/>
          </a:prstGeom>
        </p:spPr>
        <p:txBody>
          <a:bodyPr wrap="none">
            <a:spAutoFit/>
          </a:bodyPr>
          <a:lstStyle/>
          <a:p>
            <a:r>
              <a:rPr lang="kk-KZ" sz="2400" b="1" dirty="0">
                <a:solidFill>
                  <a:prstClr val="black"/>
                </a:solidFill>
                <a:latin typeface="Times New Roman" panose="02020603050405020304" pitchFamily="18" charset="0"/>
                <a:cs typeface="Times New Roman" panose="02020603050405020304" pitchFamily="18" charset="0"/>
              </a:rPr>
              <a:t>2</a:t>
            </a:r>
            <a:endParaRPr lang="ru-RU" dirty="0"/>
          </a:p>
        </p:txBody>
      </p:sp>
      <p:sp>
        <p:nvSpPr>
          <p:cNvPr id="45" name="Прямоугольник 44"/>
          <p:cNvSpPr/>
          <p:nvPr/>
        </p:nvSpPr>
        <p:spPr>
          <a:xfrm>
            <a:off x="10952685" y="3834145"/>
            <a:ext cx="338554" cy="461665"/>
          </a:xfrm>
          <a:prstGeom prst="rect">
            <a:avLst/>
          </a:prstGeom>
        </p:spPr>
        <p:txBody>
          <a:bodyPr wrap="none">
            <a:spAutoFit/>
          </a:bodyPr>
          <a:lstStyle/>
          <a:p>
            <a:pPr lvl="0"/>
            <a:r>
              <a:rPr lang="kk-KZ" sz="2400" b="1" dirty="0">
                <a:solidFill>
                  <a:prstClr val="black"/>
                </a:solidFill>
                <a:latin typeface="Times New Roman" panose="02020603050405020304" pitchFamily="18" charset="0"/>
                <a:cs typeface="Times New Roman" panose="02020603050405020304" pitchFamily="18" charset="0"/>
              </a:rPr>
              <a:t>3</a:t>
            </a:r>
            <a:endParaRPr lang="ru-RU" sz="2400" b="1" dirty="0">
              <a:solidFill>
                <a:prstClr val="black"/>
              </a:solidFill>
              <a:latin typeface="Times New Roman" panose="02020603050405020304" pitchFamily="18" charset="0"/>
              <a:cs typeface="Times New Roman" panose="02020603050405020304" pitchFamily="18" charset="0"/>
            </a:endParaRPr>
          </a:p>
        </p:txBody>
      </p:sp>
      <p:cxnSp>
        <p:nvCxnSpPr>
          <p:cNvPr id="51" name="Прямая соединительная линия 50"/>
          <p:cNvCxnSpPr/>
          <p:nvPr/>
        </p:nvCxnSpPr>
        <p:spPr>
          <a:xfrm>
            <a:off x="9962707" y="3082572"/>
            <a:ext cx="668814" cy="0"/>
          </a:xfrm>
          <a:prstGeom prst="line">
            <a:avLst/>
          </a:prstGeom>
          <a:ln w="57150">
            <a:prstDash val="dash"/>
          </a:ln>
        </p:spPr>
        <p:style>
          <a:lnRef idx="3">
            <a:schemeClr val="dk1"/>
          </a:lnRef>
          <a:fillRef idx="0">
            <a:schemeClr val="dk1"/>
          </a:fillRef>
          <a:effectRef idx="2">
            <a:schemeClr val="dk1"/>
          </a:effectRef>
          <a:fontRef idx="minor">
            <a:schemeClr val="tx1"/>
          </a:fontRef>
        </p:style>
      </p:cxnSp>
      <p:cxnSp>
        <p:nvCxnSpPr>
          <p:cNvPr id="56" name="Прямая соединительная линия 55"/>
          <p:cNvCxnSpPr/>
          <p:nvPr/>
        </p:nvCxnSpPr>
        <p:spPr>
          <a:xfrm>
            <a:off x="9403089" y="1040520"/>
            <a:ext cx="2755246" cy="4362011"/>
          </a:xfrm>
          <a:prstGeom prst="line">
            <a:avLst/>
          </a:prstGeom>
          <a:ln w="76200"/>
        </p:spPr>
        <p:style>
          <a:lnRef idx="3">
            <a:schemeClr val="accent6"/>
          </a:lnRef>
          <a:fillRef idx="0">
            <a:schemeClr val="accent6"/>
          </a:fillRef>
          <a:effectRef idx="2">
            <a:schemeClr val="accent6"/>
          </a:effectRef>
          <a:fontRef idx="minor">
            <a:schemeClr val="tx1"/>
          </a:fontRef>
        </p:style>
      </p:cxnSp>
      <p:cxnSp>
        <p:nvCxnSpPr>
          <p:cNvPr id="53" name="Прямая соединительная линия 52"/>
          <p:cNvCxnSpPr/>
          <p:nvPr/>
        </p:nvCxnSpPr>
        <p:spPr>
          <a:xfrm>
            <a:off x="10720041" y="3053305"/>
            <a:ext cx="0" cy="651064"/>
          </a:xfrm>
          <a:prstGeom prst="line">
            <a:avLst/>
          </a:prstGeom>
          <a:ln w="57150">
            <a:prstDash val="dash"/>
          </a:ln>
        </p:spPr>
        <p:style>
          <a:lnRef idx="3">
            <a:schemeClr val="dk1"/>
          </a:lnRef>
          <a:fillRef idx="0">
            <a:schemeClr val="dk1"/>
          </a:fillRef>
          <a:effectRef idx="2">
            <a:schemeClr val="dk1"/>
          </a:effectRef>
          <a:fontRef idx="minor">
            <a:schemeClr val="tx1"/>
          </a:fontRef>
        </p:style>
      </p:cxnSp>
      <p:sp>
        <p:nvSpPr>
          <p:cNvPr id="49" name="Овал 48"/>
          <p:cNvSpPr/>
          <p:nvPr/>
        </p:nvSpPr>
        <p:spPr>
          <a:xfrm>
            <a:off x="10640220" y="3003385"/>
            <a:ext cx="168028" cy="15729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54" name="Овал 53"/>
          <p:cNvSpPr/>
          <p:nvPr/>
        </p:nvSpPr>
        <p:spPr>
          <a:xfrm>
            <a:off x="11017872" y="3660590"/>
            <a:ext cx="168028" cy="15729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20954749"/>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1000"/>
                                        <p:tgtEl>
                                          <p:spTgt spid="2">
                                            <p:txEl>
                                              <p:pRg st="1" end="1"/>
                                            </p:txEl>
                                          </p:spTgt>
                                        </p:tgtEl>
                                      </p:cBhvr>
                                    </p:animEffect>
                                    <p:anim calcmode="lin" valueType="num">
                                      <p:cBhvr>
                                        <p:cTn id="19"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1000" fill="hold"/>
                                        <p:tgtEl>
                                          <p:spTgt spid="9"/>
                                        </p:tgtEl>
                                        <p:attrNameLst>
                                          <p:attrName>ppt_w</p:attrName>
                                        </p:attrNameLst>
                                      </p:cBhvr>
                                      <p:tavLst>
                                        <p:tav tm="0">
                                          <p:val>
                                            <p:fltVal val="0"/>
                                          </p:val>
                                        </p:tav>
                                        <p:tav tm="100000">
                                          <p:val>
                                            <p:strVal val="#ppt_w"/>
                                          </p:val>
                                        </p:tav>
                                      </p:tavLst>
                                    </p:anim>
                                    <p:anim calcmode="lin" valueType="num">
                                      <p:cBhvr>
                                        <p:cTn id="35" dur="1000" fill="hold"/>
                                        <p:tgtEl>
                                          <p:spTgt spid="9"/>
                                        </p:tgtEl>
                                        <p:attrNameLst>
                                          <p:attrName>ppt_h</p:attrName>
                                        </p:attrNameLst>
                                      </p:cBhvr>
                                      <p:tavLst>
                                        <p:tav tm="0">
                                          <p:val>
                                            <p:fltVal val="0"/>
                                          </p:val>
                                        </p:tav>
                                        <p:tav tm="100000">
                                          <p:val>
                                            <p:strVal val="#ppt_h"/>
                                          </p:val>
                                        </p:tav>
                                      </p:tavLst>
                                    </p:anim>
                                    <p:anim calcmode="lin" valueType="num">
                                      <p:cBhvr>
                                        <p:cTn id="36" dur="1000" fill="hold"/>
                                        <p:tgtEl>
                                          <p:spTgt spid="9"/>
                                        </p:tgtEl>
                                        <p:attrNameLst>
                                          <p:attrName>style.rotation</p:attrName>
                                        </p:attrNameLst>
                                      </p:cBhvr>
                                      <p:tavLst>
                                        <p:tav tm="0">
                                          <p:val>
                                            <p:fltVal val="90"/>
                                          </p:val>
                                        </p:tav>
                                        <p:tav tm="100000">
                                          <p:val>
                                            <p:fltVal val="0"/>
                                          </p:val>
                                        </p:tav>
                                      </p:tavLst>
                                    </p:anim>
                                    <p:animEffect transition="in" filter="fade">
                                      <p:cBhvr>
                                        <p:cTn id="37" dur="1000"/>
                                        <p:tgtEl>
                                          <p:spTgt spid="9"/>
                                        </p:tgtEl>
                                      </p:cBhvr>
                                    </p:animEffect>
                                  </p:childTnLst>
                                </p:cTn>
                              </p:par>
                              <p:par>
                                <p:cTn id="38" presetID="31" presetClass="entr" presetSubtype="0"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1000" fill="hold"/>
                                        <p:tgtEl>
                                          <p:spTgt spid="11"/>
                                        </p:tgtEl>
                                        <p:attrNameLst>
                                          <p:attrName>ppt_w</p:attrName>
                                        </p:attrNameLst>
                                      </p:cBhvr>
                                      <p:tavLst>
                                        <p:tav tm="0">
                                          <p:val>
                                            <p:fltVal val="0"/>
                                          </p:val>
                                        </p:tav>
                                        <p:tav tm="100000">
                                          <p:val>
                                            <p:strVal val="#ppt_w"/>
                                          </p:val>
                                        </p:tav>
                                      </p:tavLst>
                                    </p:anim>
                                    <p:anim calcmode="lin" valueType="num">
                                      <p:cBhvr>
                                        <p:cTn id="41" dur="1000" fill="hold"/>
                                        <p:tgtEl>
                                          <p:spTgt spid="11"/>
                                        </p:tgtEl>
                                        <p:attrNameLst>
                                          <p:attrName>ppt_h</p:attrName>
                                        </p:attrNameLst>
                                      </p:cBhvr>
                                      <p:tavLst>
                                        <p:tav tm="0">
                                          <p:val>
                                            <p:fltVal val="0"/>
                                          </p:val>
                                        </p:tav>
                                        <p:tav tm="100000">
                                          <p:val>
                                            <p:strVal val="#ppt_h"/>
                                          </p:val>
                                        </p:tav>
                                      </p:tavLst>
                                    </p:anim>
                                    <p:anim calcmode="lin" valueType="num">
                                      <p:cBhvr>
                                        <p:cTn id="42" dur="1000" fill="hold"/>
                                        <p:tgtEl>
                                          <p:spTgt spid="11"/>
                                        </p:tgtEl>
                                        <p:attrNameLst>
                                          <p:attrName>style.rotation</p:attrName>
                                        </p:attrNameLst>
                                      </p:cBhvr>
                                      <p:tavLst>
                                        <p:tav tm="0">
                                          <p:val>
                                            <p:fltVal val="90"/>
                                          </p:val>
                                        </p:tav>
                                        <p:tav tm="100000">
                                          <p:val>
                                            <p:fltVal val="0"/>
                                          </p:val>
                                        </p:tav>
                                      </p:tavLst>
                                    </p:anim>
                                    <p:animEffect transition="in" filter="fade">
                                      <p:cBhvr>
                                        <p:cTn id="43" dur="1000"/>
                                        <p:tgtEl>
                                          <p:spTgt spid="11"/>
                                        </p:tgtEl>
                                      </p:cBhvr>
                                    </p:animEffect>
                                  </p:childTnLst>
                                </p:cTn>
                              </p:par>
                              <p:par>
                                <p:cTn id="44" presetID="31"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1000" fill="hold"/>
                                        <p:tgtEl>
                                          <p:spTgt spid="16"/>
                                        </p:tgtEl>
                                        <p:attrNameLst>
                                          <p:attrName>ppt_w</p:attrName>
                                        </p:attrNameLst>
                                      </p:cBhvr>
                                      <p:tavLst>
                                        <p:tav tm="0">
                                          <p:val>
                                            <p:fltVal val="0"/>
                                          </p:val>
                                        </p:tav>
                                        <p:tav tm="100000">
                                          <p:val>
                                            <p:strVal val="#ppt_w"/>
                                          </p:val>
                                        </p:tav>
                                      </p:tavLst>
                                    </p:anim>
                                    <p:anim calcmode="lin" valueType="num">
                                      <p:cBhvr>
                                        <p:cTn id="47" dur="1000" fill="hold"/>
                                        <p:tgtEl>
                                          <p:spTgt spid="16"/>
                                        </p:tgtEl>
                                        <p:attrNameLst>
                                          <p:attrName>ppt_h</p:attrName>
                                        </p:attrNameLst>
                                      </p:cBhvr>
                                      <p:tavLst>
                                        <p:tav tm="0">
                                          <p:val>
                                            <p:fltVal val="0"/>
                                          </p:val>
                                        </p:tav>
                                        <p:tav tm="100000">
                                          <p:val>
                                            <p:strVal val="#ppt_h"/>
                                          </p:val>
                                        </p:tav>
                                      </p:tavLst>
                                    </p:anim>
                                    <p:anim calcmode="lin" valueType="num">
                                      <p:cBhvr>
                                        <p:cTn id="48" dur="1000" fill="hold"/>
                                        <p:tgtEl>
                                          <p:spTgt spid="16"/>
                                        </p:tgtEl>
                                        <p:attrNameLst>
                                          <p:attrName>style.rotation</p:attrName>
                                        </p:attrNameLst>
                                      </p:cBhvr>
                                      <p:tavLst>
                                        <p:tav tm="0">
                                          <p:val>
                                            <p:fltVal val="90"/>
                                          </p:val>
                                        </p:tav>
                                        <p:tav tm="100000">
                                          <p:val>
                                            <p:fltVal val="0"/>
                                          </p:val>
                                        </p:tav>
                                      </p:tavLst>
                                    </p:anim>
                                    <p:animEffect transition="in" filter="fade">
                                      <p:cBhvr>
                                        <p:cTn id="49" dur="1000"/>
                                        <p:tgtEl>
                                          <p:spTgt spid="16"/>
                                        </p:tgtEl>
                                      </p:cBhvr>
                                    </p:animEffect>
                                  </p:childTnLst>
                                </p:cTn>
                              </p:par>
                              <p:par>
                                <p:cTn id="50" presetID="31" presetClass="entr" presetSubtype="0"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1000" fill="hold"/>
                                        <p:tgtEl>
                                          <p:spTgt spid="17"/>
                                        </p:tgtEl>
                                        <p:attrNameLst>
                                          <p:attrName>ppt_w</p:attrName>
                                        </p:attrNameLst>
                                      </p:cBhvr>
                                      <p:tavLst>
                                        <p:tav tm="0">
                                          <p:val>
                                            <p:fltVal val="0"/>
                                          </p:val>
                                        </p:tav>
                                        <p:tav tm="100000">
                                          <p:val>
                                            <p:strVal val="#ppt_w"/>
                                          </p:val>
                                        </p:tav>
                                      </p:tavLst>
                                    </p:anim>
                                    <p:anim calcmode="lin" valueType="num">
                                      <p:cBhvr>
                                        <p:cTn id="53" dur="1000" fill="hold"/>
                                        <p:tgtEl>
                                          <p:spTgt spid="17"/>
                                        </p:tgtEl>
                                        <p:attrNameLst>
                                          <p:attrName>ppt_h</p:attrName>
                                        </p:attrNameLst>
                                      </p:cBhvr>
                                      <p:tavLst>
                                        <p:tav tm="0">
                                          <p:val>
                                            <p:fltVal val="0"/>
                                          </p:val>
                                        </p:tav>
                                        <p:tav tm="100000">
                                          <p:val>
                                            <p:strVal val="#ppt_h"/>
                                          </p:val>
                                        </p:tav>
                                      </p:tavLst>
                                    </p:anim>
                                    <p:anim calcmode="lin" valueType="num">
                                      <p:cBhvr>
                                        <p:cTn id="54" dur="1000" fill="hold"/>
                                        <p:tgtEl>
                                          <p:spTgt spid="17"/>
                                        </p:tgtEl>
                                        <p:attrNameLst>
                                          <p:attrName>style.rotation</p:attrName>
                                        </p:attrNameLst>
                                      </p:cBhvr>
                                      <p:tavLst>
                                        <p:tav tm="0">
                                          <p:val>
                                            <p:fltVal val="90"/>
                                          </p:val>
                                        </p:tav>
                                        <p:tav tm="100000">
                                          <p:val>
                                            <p:fltVal val="0"/>
                                          </p:val>
                                        </p:tav>
                                      </p:tavLst>
                                    </p:anim>
                                    <p:animEffect transition="in" filter="fade">
                                      <p:cBhvr>
                                        <p:cTn id="55" dur="1000"/>
                                        <p:tgtEl>
                                          <p:spTgt spid="17"/>
                                        </p:tgtEl>
                                      </p:cBhvr>
                                    </p:animEffect>
                                  </p:childTnLst>
                                </p:cTn>
                              </p:par>
                              <p:par>
                                <p:cTn id="56" presetID="31" presetClass="entr" presetSubtype="0" fill="hold" nodeType="with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p:cTn id="58" dur="1000" fill="hold"/>
                                        <p:tgtEl>
                                          <p:spTgt spid="18"/>
                                        </p:tgtEl>
                                        <p:attrNameLst>
                                          <p:attrName>ppt_w</p:attrName>
                                        </p:attrNameLst>
                                      </p:cBhvr>
                                      <p:tavLst>
                                        <p:tav tm="0">
                                          <p:val>
                                            <p:fltVal val="0"/>
                                          </p:val>
                                        </p:tav>
                                        <p:tav tm="100000">
                                          <p:val>
                                            <p:strVal val="#ppt_w"/>
                                          </p:val>
                                        </p:tav>
                                      </p:tavLst>
                                    </p:anim>
                                    <p:anim calcmode="lin" valueType="num">
                                      <p:cBhvr>
                                        <p:cTn id="59" dur="1000" fill="hold"/>
                                        <p:tgtEl>
                                          <p:spTgt spid="18"/>
                                        </p:tgtEl>
                                        <p:attrNameLst>
                                          <p:attrName>ppt_h</p:attrName>
                                        </p:attrNameLst>
                                      </p:cBhvr>
                                      <p:tavLst>
                                        <p:tav tm="0">
                                          <p:val>
                                            <p:fltVal val="0"/>
                                          </p:val>
                                        </p:tav>
                                        <p:tav tm="100000">
                                          <p:val>
                                            <p:strVal val="#ppt_h"/>
                                          </p:val>
                                        </p:tav>
                                      </p:tavLst>
                                    </p:anim>
                                    <p:anim calcmode="lin" valueType="num">
                                      <p:cBhvr>
                                        <p:cTn id="60" dur="1000" fill="hold"/>
                                        <p:tgtEl>
                                          <p:spTgt spid="18"/>
                                        </p:tgtEl>
                                        <p:attrNameLst>
                                          <p:attrName>style.rotation</p:attrName>
                                        </p:attrNameLst>
                                      </p:cBhvr>
                                      <p:tavLst>
                                        <p:tav tm="0">
                                          <p:val>
                                            <p:fltVal val="90"/>
                                          </p:val>
                                        </p:tav>
                                        <p:tav tm="100000">
                                          <p:val>
                                            <p:fltVal val="0"/>
                                          </p:val>
                                        </p:tav>
                                      </p:tavLst>
                                    </p:anim>
                                    <p:animEffect transition="in" filter="fade">
                                      <p:cBhvr>
                                        <p:cTn id="61" dur="1000"/>
                                        <p:tgtEl>
                                          <p:spTgt spid="18"/>
                                        </p:tgtEl>
                                      </p:cBhvr>
                                    </p:animEffect>
                                  </p:childTnLst>
                                </p:cTn>
                              </p:par>
                              <p:par>
                                <p:cTn id="62" presetID="31" presetClass="entr" presetSubtype="0"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1000" fill="hold"/>
                                        <p:tgtEl>
                                          <p:spTgt spid="19"/>
                                        </p:tgtEl>
                                        <p:attrNameLst>
                                          <p:attrName>ppt_w</p:attrName>
                                        </p:attrNameLst>
                                      </p:cBhvr>
                                      <p:tavLst>
                                        <p:tav tm="0">
                                          <p:val>
                                            <p:fltVal val="0"/>
                                          </p:val>
                                        </p:tav>
                                        <p:tav tm="100000">
                                          <p:val>
                                            <p:strVal val="#ppt_w"/>
                                          </p:val>
                                        </p:tav>
                                      </p:tavLst>
                                    </p:anim>
                                    <p:anim calcmode="lin" valueType="num">
                                      <p:cBhvr>
                                        <p:cTn id="65" dur="1000" fill="hold"/>
                                        <p:tgtEl>
                                          <p:spTgt spid="19"/>
                                        </p:tgtEl>
                                        <p:attrNameLst>
                                          <p:attrName>ppt_h</p:attrName>
                                        </p:attrNameLst>
                                      </p:cBhvr>
                                      <p:tavLst>
                                        <p:tav tm="0">
                                          <p:val>
                                            <p:fltVal val="0"/>
                                          </p:val>
                                        </p:tav>
                                        <p:tav tm="100000">
                                          <p:val>
                                            <p:strVal val="#ppt_h"/>
                                          </p:val>
                                        </p:tav>
                                      </p:tavLst>
                                    </p:anim>
                                    <p:anim calcmode="lin" valueType="num">
                                      <p:cBhvr>
                                        <p:cTn id="66" dur="1000" fill="hold"/>
                                        <p:tgtEl>
                                          <p:spTgt spid="19"/>
                                        </p:tgtEl>
                                        <p:attrNameLst>
                                          <p:attrName>style.rotation</p:attrName>
                                        </p:attrNameLst>
                                      </p:cBhvr>
                                      <p:tavLst>
                                        <p:tav tm="0">
                                          <p:val>
                                            <p:fltVal val="90"/>
                                          </p:val>
                                        </p:tav>
                                        <p:tav tm="100000">
                                          <p:val>
                                            <p:fltVal val="0"/>
                                          </p:val>
                                        </p:tav>
                                      </p:tavLst>
                                    </p:anim>
                                    <p:animEffect transition="in" filter="fade">
                                      <p:cBhvr>
                                        <p:cTn id="67" dur="1000"/>
                                        <p:tgtEl>
                                          <p:spTgt spid="19"/>
                                        </p:tgtEl>
                                      </p:cBhvr>
                                    </p:animEffect>
                                  </p:childTnLst>
                                </p:cTn>
                              </p:par>
                              <p:par>
                                <p:cTn id="68" presetID="31" presetClass="entr" presetSubtype="0" fill="hold" nodeType="with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p:cTn id="70" dur="1000" fill="hold"/>
                                        <p:tgtEl>
                                          <p:spTgt spid="20"/>
                                        </p:tgtEl>
                                        <p:attrNameLst>
                                          <p:attrName>ppt_w</p:attrName>
                                        </p:attrNameLst>
                                      </p:cBhvr>
                                      <p:tavLst>
                                        <p:tav tm="0">
                                          <p:val>
                                            <p:fltVal val="0"/>
                                          </p:val>
                                        </p:tav>
                                        <p:tav tm="100000">
                                          <p:val>
                                            <p:strVal val="#ppt_w"/>
                                          </p:val>
                                        </p:tav>
                                      </p:tavLst>
                                    </p:anim>
                                    <p:anim calcmode="lin" valueType="num">
                                      <p:cBhvr>
                                        <p:cTn id="71" dur="1000" fill="hold"/>
                                        <p:tgtEl>
                                          <p:spTgt spid="20"/>
                                        </p:tgtEl>
                                        <p:attrNameLst>
                                          <p:attrName>ppt_h</p:attrName>
                                        </p:attrNameLst>
                                      </p:cBhvr>
                                      <p:tavLst>
                                        <p:tav tm="0">
                                          <p:val>
                                            <p:fltVal val="0"/>
                                          </p:val>
                                        </p:tav>
                                        <p:tav tm="100000">
                                          <p:val>
                                            <p:strVal val="#ppt_h"/>
                                          </p:val>
                                        </p:tav>
                                      </p:tavLst>
                                    </p:anim>
                                    <p:anim calcmode="lin" valueType="num">
                                      <p:cBhvr>
                                        <p:cTn id="72" dur="1000" fill="hold"/>
                                        <p:tgtEl>
                                          <p:spTgt spid="20"/>
                                        </p:tgtEl>
                                        <p:attrNameLst>
                                          <p:attrName>style.rotation</p:attrName>
                                        </p:attrNameLst>
                                      </p:cBhvr>
                                      <p:tavLst>
                                        <p:tav tm="0">
                                          <p:val>
                                            <p:fltVal val="90"/>
                                          </p:val>
                                        </p:tav>
                                        <p:tav tm="100000">
                                          <p:val>
                                            <p:fltVal val="0"/>
                                          </p:val>
                                        </p:tav>
                                      </p:tavLst>
                                    </p:anim>
                                    <p:animEffect transition="in" filter="fade">
                                      <p:cBhvr>
                                        <p:cTn id="73" dur="1000"/>
                                        <p:tgtEl>
                                          <p:spTgt spid="20"/>
                                        </p:tgtEl>
                                      </p:cBhvr>
                                    </p:animEffect>
                                  </p:childTnLst>
                                </p:cTn>
                              </p:par>
                              <p:par>
                                <p:cTn id="74" presetID="31" presetClass="entr" presetSubtype="0" fill="hold" nodeType="with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p:cTn id="76" dur="1000" fill="hold"/>
                                        <p:tgtEl>
                                          <p:spTgt spid="21"/>
                                        </p:tgtEl>
                                        <p:attrNameLst>
                                          <p:attrName>ppt_w</p:attrName>
                                        </p:attrNameLst>
                                      </p:cBhvr>
                                      <p:tavLst>
                                        <p:tav tm="0">
                                          <p:val>
                                            <p:fltVal val="0"/>
                                          </p:val>
                                        </p:tav>
                                        <p:tav tm="100000">
                                          <p:val>
                                            <p:strVal val="#ppt_w"/>
                                          </p:val>
                                        </p:tav>
                                      </p:tavLst>
                                    </p:anim>
                                    <p:anim calcmode="lin" valueType="num">
                                      <p:cBhvr>
                                        <p:cTn id="77" dur="1000" fill="hold"/>
                                        <p:tgtEl>
                                          <p:spTgt spid="21"/>
                                        </p:tgtEl>
                                        <p:attrNameLst>
                                          <p:attrName>ppt_h</p:attrName>
                                        </p:attrNameLst>
                                      </p:cBhvr>
                                      <p:tavLst>
                                        <p:tav tm="0">
                                          <p:val>
                                            <p:fltVal val="0"/>
                                          </p:val>
                                        </p:tav>
                                        <p:tav tm="100000">
                                          <p:val>
                                            <p:strVal val="#ppt_h"/>
                                          </p:val>
                                        </p:tav>
                                      </p:tavLst>
                                    </p:anim>
                                    <p:anim calcmode="lin" valueType="num">
                                      <p:cBhvr>
                                        <p:cTn id="78" dur="1000" fill="hold"/>
                                        <p:tgtEl>
                                          <p:spTgt spid="21"/>
                                        </p:tgtEl>
                                        <p:attrNameLst>
                                          <p:attrName>style.rotation</p:attrName>
                                        </p:attrNameLst>
                                      </p:cBhvr>
                                      <p:tavLst>
                                        <p:tav tm="0">
                                          <p:val>
                                            <p:fltVal val="90"/>
                                          </p:val>
                                        </p:tav>
                                        <p:tav tm="100000">
                                          <p:val>
                                            <p:fltVal val="0"/>
                                          </p:val>
                                        </p:tav>
                                      </p:tavLst>
                                    </p:anim>
                                    <p:animEffect transition="in" filter="fade">
                                      <p:cBhvr>
                                        <p:cTn id="79" dur="1000"/>
                                        <p:tgtEl>
                                          <p:spTgt spid="21"/>
                                        </p:tgtEl>
                                      </p:cBhvr>
                                    </p:animEffect>
                                  </p:childTnLst>
                                </p:cTn>
                              </p:par>
                              <p:par>
                                <p:cTn id="80" presetID="31" presetClass="entr" presetSubtype="0" fill="hold" nodeType="with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1000" fill="hold"/>
                                        <p:tgtEl>
                                          <p:spTgt spid="29"/>
                                        </p:tgtEl>
                                        <p:attrNameLst>
                                          <p:attrName>ppt_w</p:attrName>
                                        </p:attrNameLst>
                                      </p:cBhvr>
                                      <p:tavLst>
                                        <p:tav tm="0">
                                          <p:val>
                                            <p:fltVal val="0"/>
                                          </p:val>
                                        </p:tav>
                                        <p:tav tm="100000">
                                          <p:val>
                                            <p:strVal val="#ppt_w"/>
                                          </p:val>
                                        </p:tav>
                                      </p:tavLst>
                                    </p:anim>
                                    <p:anim calcmode="lin" valueType="num">
                                      <p:cBhvr>
                                        <p:cTn id="83" dur="1000" fill="hold"/>
                                        <p:tgtEl>
                                          <p:spTgt spid="29"/>
                                        </p:tgtEl>
                                        <p:attrNameLst>
                                          <p:attrName>ppt_h</p:attrName>
                                        </p:attrNameLst>
                                      </p:cBhvr>
                                      <p:tavLst>
                                        <p:tav tm="0">
                                          <p:val>
                                            <p:fltVal val="0"/>
                                          </p:val>
                                        </p:tav>
                                        <p:tav tm="100000">
                                          <p:val>
                                            <p:strVal val="#ppt_h"/>
                                          </p:val>
                                        </p:tav>
                                      </p:tavLst>
                                    </p:anim>
                                    <p:anim calcmode="lin" valueType="num">
                                      <p:cBhvr>
                                        <p:cTn id="84" dur="1000" fill="hold"/>
                                        <p:tgtEl>
                                          <p:spTgt spid="29"/>
                                        </p:tgtEl>
                                        <p:attrNameLst>
                                          <p:attrName>style.rotation</p:attrName>
                                        </p:attrNameLst>
                                      </p:cBhvr>
                                      <p:tavLst>
                                        <p:tav tm="0">
                                          <p:val>
                                            <p:fltVal val="90"/>
                                          </p:val>
                                        </p:tav>
                                        <p:tav tm="100000">
                                          <p:val>
                                            <p:fltVal val="0"/>
                                          </p:val>
                                        </p:tav>
                                      </p:tavLst>
                                    </p:anim>
                                    <p:animEffect transition="in" filter="fade">
                                      <p:cBhvr>
                                        <p:cTn id="85" dur="1000"/>
                                        <p:tgtEl>
                                          <p:spTgt spid="29"/>
                                        </p:tgtEl>
                                      </p:cBhvr>
                                    </p:animEffect>
                                  </p:childTnLst>
                                </p:cTn>
                              </p:par>
                              <p:par>
                                <p:cTn id="86" presetID="31" presetClass="entr" presetSubtype="0" fill="hold" nodeType="with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p:cTn id="88" dur="1000" fill="hold"/>
                                        <p:tgtEl>
                                          <p:spTgt spid="33"/>
                                        </p:tgtEl>
                                        <p:attrNameLst>
                                          <p:attrName>ppt_w</p:attrName>
                                        </p:attrNameLst>
                                      </p:cBhvr>
                                      <p:tavLst>
                                        <p:tav tm="0">
                                          <p:val>
                                            <p:fltVal val="0"/>
                                          </p:val>
                                        </p:tav>
                                        <p:tav tm="100000">
                                          <p:val>
                                            <p:strVal val="#ppt_w"/>
                                          </p:val>
                                        </p:tav>
                                      </p:tavLst>
                                    </p:anim>
                                    <p:anim calcmode="lin" valueType="num">
                                      <p:cBhvr>
                                        <p:cTn id="89" dur="1000" fill="hold"/>
                                        <p:tgtEl>
                                          <p:spTgt spid="33"/>
                                        </p:tgtEl>
                                        <p:attrNameLst>
                                          <p:attrName>ppt_h</p:attrName>
                                        </p:attrNameLst>
                                      </p:cBhvr>
                                      <p:tavLst>
                                        <p:tav tm="0">
                                          <p:val>
                                            <p:fltVal val="0"/>
                                          </p:val>
                                        </p:tav>
                                        <p:tav tm="100000">
                                          <p:val>
                                            <p:strVal val="#ppt_h"/>
                                          </p:val>
                                        </p:tav>
                                      </p:tavLst>
                                    </p:anim>
                                    <p:anim calcmode="lin" valueType="num">
                                      <p:cBhvr>
                                        <p:cTn id="90" dur="1000" fill="hold"/>
                                        <p:tgtEl>
                                          <p:spTgt spid="33"/>
                                        </p:tgtEl>
                                        <p:attrNameLst>
                                          <p:attrName>style.rotation</p:attrName>
                                        </p:attrNameLst>
                                      </p:cBhvr>
                                      <p:tavLst>
                                        <p:tav tm="0">
                                          <p:val>
                                            <p:fltVal val="90"/>
                                          </p:val>
                                        </p:tav>
                                        <p:tav tm="100000">
                                          <p:val>
                                            <p:fltVal val="0"/>
                                          </p:val>
                                        </p:tav>
                                      </p:tavLst>
                                    </p:anim>
                                    <p:animEffect transition="in" filter="fade">
                                      <p:cBhvr>
                                        <p:cTn id="91" dur="1000"/>
                                        <p:tgtEl>
                                          <p:spTgt spid="33"/>
                                        </p:tgtEl>
                                      </p:cBhvr>
                                    </p:animEffect>
                                  </p:childTnLst>
                                </p:cTn>
                              </p:par>
                              <p:par>
                                <p:cTn id="92" presetID="31" presetClass="entr" presetSubtype="0" fill="hold" nodeType="withEffect">
                                  <p:stCondLst>
                                    <p:cond delay="0"/>
                                  </p:stCondLst>
                                  <p:childTnLst>
                                    <p:set>
                                      <p:cBhvr>
                                        <p:cTn id="93" dur="1" fill="hold">
                                          <p:stCondLst>
                                            <p:cond delay="0"/>
                                          </p:stCondLst>
                                        </p:cTn>
                                        <p:tgtEl>
                                          <p:spTgt spid="34"/>
                                        </p:tgtEl>
                                        <p:attrNameLst>
                                          <p:attrName>style.visibility</p:attrName>
                                        </p:attrNameLst>
                                      </p:cBhvr>
                                      <p:to>
                                        <p:strVal val="visible"/>
                                      </p:to>
                                    </p:set>
                                    <p:anim calcmode="lin" valueType="num">
                                      <p:cBhvr>
                                        <p:cTn id="94" dur="1000" fill="hold"/>
                                        <p:tgtEl>
                                          <p:spTgt spid="34"/>
                                        </p:tgtEl>
                                        <p:attrNameLst>
                                          <p:attrName>ppt_w</p:attrName>
                                        </p:attrNameLst>
                                      </p:cBhvr>
                                      <p:tavLst>
                                        <p:tav tm="0">
                                          <p:val>
                                            <p:fltVal val="0"/>
                                          </p:val>
                                        </p:tav>
                                        <p:tav tm="100000">
                                          <p:val>
                                            <p:strVal val="#ppt_w"/>
                                          </p:val>
                                        </p:tav>
                                      </p:tavLst>
                                    </p:anim>
                                    <p:anim calcmode="lin" valueType="num">
                                      <p:cBhvr>
                                        <p:cTn id="95" dur="1000" fill="hold"/>
                                        <p:tgtEl>
                                          <p:spTgt spid="34"/>
                                        </p:tgtEl>
                                        <p:attrNameLst>
                                          <p:attrName>ppt_h</p:attrName>
                                        </p:attrNameLst>
                                      </p:cBhvr>
                                      <p:tavLst>
                                        <p:tav tm="0">
                                          <p:val>
                                            <p:fltVal val="0"/>
                                          </p:val>
                                        </p:tav>
                                        <p:tav tm="100000">
                                          <p:val>
                                            <p:strVal val="#ppt_h"/>
                                          </p:val>
                                        </p:tav>
                                      </p:tavLst>
                                    </p:anim>
                                    <p:anim calcmode="lin" valueType="num">
                                      <p:cBhvr>
                                        <p:cTn id="96" dur="1000" fill="hold"/>
                                        <p:tgtEl>
                                          <p:spTgt spid="34"/>
                                        </p:tgtEl>
                                        <p:attrNameLst>
                                          <p:attrName>style.rotation</p:attrName>
                                        </p:attrNameLst>
                                      </p:cBhvr>
                                      <p:tavLst>
                                        <p:tav tm="0">
                                          <p:val>
                                            <p:fltVal val="90"/>
                                          </p:val>
                                        </p:tav>
                                        <p:tav tm="100000">
                                          <p:val>
                                            <p:fltVal val="0"/>
                                          </p:val>
                                        </p:tav>
                                      </p:tavLst>
                                    </p:anim>
                                    <p:animEffect transition="in" filter="fade">
                                      <p:cBhvr>
                                        <p:cTn id="97" dur="1000"/>
                                        <p:tgtEl>
                                          <p:spTgt spid="34"/>
                                        </p:tgtEl>
                                      </p:cBhvr>
                                    </p:animEffect>
                                  </p:childTnLst>
                                </p:cTn>
                              </p:par>
                              <p:par>
                                <p:cTn id="98" presetID="31" presetClass="entr" presetSubtype="0" fill="hold" nodeType="with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1000" fill="hold"/>
                                        <p:tgtEl>
                                          <p:spTgt spid="35"/>
                                        </p:tgtEl>
                                        <p:attrNameLst>
                                          <p:attrName>ppt_w</p:attrName>
                                        </p:attrNameLst>
                                      </p:cBhvr>
                                      <p:tavLst>
                                        <p:tav tm="0">
                                          <p:val>
                                            <p:fltVal val="0"/>
                                          </p:val>
                                        </p:tav>
                                        <p:tav tm="100000">
                                          <p:val>
                                            <p:strVal val="#ppt_w"/>
                                          </p:val>
                                        </p:tav>
                                      </p:tavLst>
                                    </p:anim>
                                    <p:anim calcmode="lin" valueType="num">
                                      <p:cBhvr>
                                        <p:cTn id="101" dur="1000" fill="hold"/>
                                        <p:tgtEl>
                                          <p:spTgt spid="35"/>
                                        </p:tgtEl>
                                        <p:attrNameLst>
                                          <p:attrName>ppt_h</p:attrName>
                                        </p:attrNameLst>
                                      </p:cBhvr>
                                      <p:tavLst>
                                        <p:tav tm="0">
                                          <p:val>
                                            <p:fltVal val="0"/>
                                          </p:val>
                                        </p:tav>
                                        <p:tav tm="100000">
                                          <p:val>
                                            <p:strVal val="#ppt_h"/>
                                          </p:val>
                                        </p:tav>
                                      </p:tavLst>
                                    </p:anim>
                                    <p:anim calcmode="lin" valueType="num">
                                      <p:cBhvr>
                                        <p:cTn id="102" dur="1000" fill="hold"/>
                                        <p:tgtEl>
                                          <p:spTgt spid="35"/>
                                        </p:tgtEl>
                                        <p:attrNameLst>
                                          <p:attrName>style.rotation</p:attrName>
                                        </p:attrNameLst>
                                      </p:cBhvr>
                                      <p:tavLst>
                                        <p:tav tm="0">
                                          <p:val>
                                            <p:fltVal val="90"/>
                                          </p:val>
                                        </p:tav>
                                        <p:tav tm="100000">
                                          <p:val>
                                            <p:fltVal val="0"/>
                                          </p:val>
                                        </p:tav>
                                      </p:tavLst>
                                    </p:anim>
                                    <p:animEffect transition="in" filter="fade">
                                      <p:cBhvr>
                                        <p:cTn id="103" dur="1000"/>
                                        <p:tgtEl>
                                          <p:spTgt spid="35"/>
                                        </p:tgtEl>
                                      </p:cBhvr>
                                    </p:animEffect>
                                  </p:childTnLst>
                                </p:cTn>
                              </p:par>
                              <p:par>
                                <p:cTn id="104" presetID="31" presetClass="entr" presetSubtype="0" fill="hold" nodeType="withEffect">
                                  <p:stCondLst>
                                    <p:cond delay="0"/>
                                  </p:stCondLst>
                                  <p:childTnLst>
                                    <p:set>
                                      <p:cBhvr>
                                        <p:cTn id="105" dur="1" fill="hold">
                                          <p:stCondLst>
                                            <p:cond delay="0"/>
                                          </p:stCondLst>
                                        </p:cTn>
                                        <p:tgtEl>
                                          <p:spTgt spid="36"/>
                                        </p:tgtEl>
                                        <p:attrNameLst>
                                          <p:attrName>style.visibility</p:attrName>
                                        </p:attrNameLst>
                                      </p:cBhvr>
                                      <p:to>
                                        <p:strVal val="visible"/>
                                      </p:to>
                                    </p:set>
                                    <p:anim calcmode="lin" valueType="num">
                                      <p:cBhvr>
                                        <p:cTn id="106" dur="1000" fill="hold"/>
                                        <p:tgtEl>
                                          <p:spTgt spid="36"/>
                                        </p:tgtEl>
                                        <p:attrNameLst>
                                          <p:attrName>ppt_w</p:attrName>
                                        </p:attrNameLst>
                                      </p:cBhvr>
                                      <p:tavLst>
                                        <p:tav tm="0">
                                          <p:val>
                                            <p:fltVal val="0"/>
                                          </p:val>
                                        </p:tav>
                                        <p:tav tm="100000">
                                          <p:val>
                                            <p:strVal val="#ppt_w"/>
                                          </p:val>
                                        </p:tav>
                                      </p:tavLst>
                                    </p:anim>
                                    <p:anim calcmode="lin" valueType="num">
                                      <p:cBhvr>
                                        <p:cTn id="107" dur="1000" fill="hold"/>
                                        <p:tgtEl>
                                          <p:spTgt spid="36"/>
                                        </p:tgtEl>
                                        <p:attrNameLst>
                                          <p:attrName>ppt_h</p:attrName>
                                        </p:attrNameLst>
                                      </p:cBhvr>
                                      <p:tavLst>
                                        <p:tav tm="0">
                                          <p:val>
                                            <p:fltVal val="0"/>
                                          </p:val>
                                        </p:tav>
                                        <p:tav tm="100000">
                                          <p:val>
                                            <p:strVal val="#ppt_h"/>
                                          </p:val>
                                        </p:tav>
                                      </p:tavLst>
                                    </p:anim>
                                    <p:anim calcmode="lin" valueType="num">
                                      <p:cBhvr>
                                        <p:cTn id="108" dur="1000" fill="hold"/>
                                        <p:tgtEl>
                                          <p:spTgt spid="36"/>
                                        </p:tgtEl>
                                        <p:attrNameLst>
                                          <p:attrName>style.rotation</p:attrName>
                                        </p:attrNameLst>
                                      </p:cBhvr>
                                      <p:tavLst>
                                        <p:tav tm="0">
                                          <p:val>
                                            <p:fltVal val="90"/>
                                          </p:val>
                                        </p:tav>
                                        <p:tav tm="100000">
                                          <p:val>
                                            <p:fltVal val="0"/>
                                          </p:val>
                                        </p:tav>
                                      </p:tavLst>
                                    </p:anim>
                                    <p:animEffect transition="in" filter="fade">
                                      <p:cBhvr>
                                        <p:cTn id="109" dur="1000"/>
                                        <p:tgtEl>
                                          <p:spTgt spid="36"/>
                                        </p:tgtEl>
                                      </p:cBhvr>
                                    </p:animEffect>
                                  </p:childTnLst>
                                </p:cTn>
                              </p:par>
                              <p:par>
                                <p:cTn id="110" presetID="31" presetClass="entr" presetSubtype="0" fill="hold" nodeType="with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1000" fill="hold"/>
                                        <p:tgtEl>
                                          <p:spTgt spid="37"/>
                                        </p:tgtEl>
                                        <p:attrNameLst>
                                          <p:attrName>ppt_w</p:attrName>
                                        </p:attrNameLst>
                                      </p:cBhvr>
                                      <p:tavLst>
                                        <p:tav tm="0">
                                          <p:val>
                                            <p:fltVal val="0"/>
                                          </p:val>
                                        </p:tav>
                                        <p:tav tm="100000">
                                          <p:val>
                                            <p:strVal val="#ppt_w"/>
                                          </p:val>
                                        </p:tav>
                                      </p:tavLst>
                                    </p:anim>
                                    <p:anim calcmode="lin" valueType="num">
                                      <p:cBhvr>
                                        <p:cTn id="113" dur="1000" fill="hold"/>
                                        <p:tgtEl>
                                          <p:spTgt spid="37"/>
                                        </p:tgtEl>
                                        <p:attrNameLst>
                                          <p:attrName>ppt_h</p:attrName>
                                        </p:attrNameLst>
                                      </p:cBhvr>
                                      <p:tavLst>
                                        <p:tav tm="0">
                                          <p:val>
                                            <p:fltVal val="0"/>
                                          </p:val>
                                        </p:tav>
                                        <p:tav tm="100000">
                                          <p:val>
                                            <p:strVal val="#ppt_h"/>
                                          </p:val>
                                        </p:tav>
                                      </p:tavLst>
                                    </p:anim>
                                    <p:anim calcmode="lin" valueType="num">
                                      <p:cBhvr>
                                        <p:cTn id="114" dur="1000" fill="hold"/>
                                        <p:tgtEl>
                                          <p:spTgt spid="37"/>
                                        </p:tgtEl>
                                        <p:attrNameLst>
                                          <p:attrName>style.rotation</p:attrName>
                                        </p:attrNameLst>
                                      </p:cBhvr>
                                      <p:tavLst>
                                        <p:tav tm="0">
                                          <p:val>
                                            <p:fltVal val="90"/>
                                          </p:val>
                                        </p:tav>
                                        <p:tav tm="100000">
                                          <p:val>
                                            <p:fltVal val="0"/>
                                          </p:val>
                                        </p:tav>
                                      </p:tavLst>
                                    </p:anim>
                                    <p:animEffect transition="in" filter="fade">
                                      <p:cBhvr>
                                        <p:cTn id="115" dur="1000"/>
                                        <p:tgtEl>
                                          <p:spTgt spid="37"/>
                                        </p:tgtEl>
                                      </p:cBhvr>
                                    </p:animEffect>
                                  </p:childTnLst>
                                </p:cTn>
                              </p:par>
                              <p:par>
                                <p:cTn id="116" presetID="31" presetClass="entr" presetSubtype="0"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 calcmode="lin" valueType="num">
                                      <p:cBhvr>
                                        <p:cTn id="118" dur="1000" fill="hold"/>
                                        <p:tgtEl>
                                          <p:spTgt spid="38"/>
                                        </p:tgtEl>
                                        <p:attrNameLst>
                                          <p:attrName>ppt_w</p:attrName>
                                        </p:attrNameLst>
                                      </p:cBhvr>
                                      <p:tavLst>
                                        <p:tav tm="0">
                                          <p:val>
                                            <p:fltVal val="0"/>
                                          </p:val>
                                        </p:tav>
                                        <p:tav tm="100000">
                                          <p:val>
                                            <p:strVal val="#ppt_w"/>
                                          </p:val>
                                        </p:tav>
                                      </p:tavLst>
                                    </p:anim>
                                    <p:anim calcmode="lin" valueType="num">
                                      <p:cBhvr>
                                        <p:cTn id="119" dur="1000" fill="hold"/>
                                        <p:tgtEl>
                                          <p:spTgt spid="38"/>
                                        </p:tgtEl>
                                        <p:attrNameLst>
                                          <p:attrName>ppt_h</p:attrName>
                                        </p:attrNameLst>
                                      </p:cBhvr>
                                      <p:tavLst>
                                        <p:tav tm="0">
                                          <p:val>
                                            <p:fltVal val="0"/>
                                          </p:val>
                                        </p:tav>
                                        <p:tav tm="100000">
                                          <p:val>
                                            <p:strVal val="#ppt_h"/>
                                          </p:val>
                                        </p:tav>
                                      </p:tavLst>
                                    </p:anim>
                                    <p:anim calcmode="lin" valueType="num">
                                      <p:cBhvr>
                                        <p:cTn id="120" dur="1000" fill="hold"/>
                                        <p:tgtEl>
                                          <p:spTgt spid="38"/>
                                        </p:tgtEl>
                                        <p:attrNameLst>
                                          <p:attrName>style.rotation</p:attrName>
                                        </p:attrNameLst>
                                      </p:cBhvr>
                                      <p:tavLst>
                                        <p:tav tm="0">
                                          <p:val>
                                            <p:fltVal val="90"/>
                                          </p:val>
                                        </p:tav>
                                        <p:tav tm="100000">
                                          <p:val>
                                            <p:fltVal val="0"/>
                                          </p:val>
                                        </p:tav>
                                      </p:tavLst>
                                    </p:anim>
                                    <p:animEffect transition="in" filter="fade">
                                      <p:cBhvr>
                                        <p:cTn id="121" dur="1000"/>
                                        <p:tgtEl>
                                          <p:spTgt spid="38"/>
                                        </p:tgtEl>
                                      </p:cBhvr>
                                    </p:animEffect>
                                  </p:childTnLst>
                                </p:cTn>
                              </p:par>
                              <p:par>
                                <p:cTn id="122" presetID="31" presetClass="entr" presetSubtype="0" fill="hold" grpId="0" nodeType="withEffect">
                                  <p:stCondLst>
                                    <p:cond delay="0"/>
                                  </p:stCondLst>
                                  <p:childTnLst>
                                    <p:set>
                                      <p:cBhvr>
                                        <p:cTn id="123" dur="1" fill="hold">
                                          <p:stCondLst>
                                            <p:cond delay="0"/>
                                          </p:stCondLst>
                                        </p:cTn>
                                        <p:tgtEl>
                                          <p:spTgt spid="40"/>
                                        </p:tgtEl>
                                        <p:attrNameLst>
                                          <p:attrName>style.visibility</p:attrName>
                                        </p:attrNameLst>
                                      </p:cBhvr>
                                      <p:to>
                                        <p:strVal val="visible"/>
                                      </p:to>
                                    </p:set>
                                    <p:anim calcmode="lin" valueType="num">
                                      <p:cBhvr>
                                        <p:cTn id="124" dur="1000" fill="hold"/>
                                        <p:tgtEl>
                                          <p:spTgt spid="40"/>
                                        </p:tgtEl>
                                        <p:attrNameLst>
                                          <p:attrName>ppt_w</p:attrName>
                                        </p:attrNameLst>
                                      </p:cBhvr>
                                      <p:tavLst>
                                        <p:tav tm="0">
                                          <p:val>
                                            <p:fltVal val="0"/>
                                          </p:val>
                                        </p:tav>
                                        <p:tav tm="100000">
                                          <p:val>
                                            <p:strVal val="#ppt_w"/>
                                          </p:val>
                                        </p:tav>
                                      </p:tavLst>
                                    </p:anim>
                                    <p:anim calcmode="lin" valueType="num">
                                      <p:cBhvr>
                                        <p:cTn id="125" dur="1000" fill="hold"/>
                                        <p:tgtEl>
                                          <p:spTgt spid="40"/>
                                        </p:tgtEl>
                                        <p:attrNameLst>
                                          <p:attrName>ppt_h</p:attrName>
                                        </p:attrNameLst>
                                      </p:cBhvr>
                                      <p:tavLst>
                                        <p:tav tm="0">
                                          <p:val>
                                            <p:fltVal val="0"/>
                                          </p:val>
                                        </p:tav>
                                        <p:tav tm="100000">
                                          <p:val>
                                            <p:strVal val="#ppt_h"/>
                                          </p:val>
                                        </p:tav>
                                      </p:tavLst>
                                    </p:anim>
                                    <p:anim calcmode="lin" valueType="num">
                                      <p:cBhvr>
                                        <p:cTn id="126" dur="1000" fill="hold"/>
                                        <p:tgtEl>
                                          <p:spTgt spid="40"/>
                                        </p:tgtEl>
                                        <p:attrNameLst>
                                          <p:attrName>style.rotation</p:attrName>
                                        </p:attrNameLst>
                                      </p:cBhvr>
                                      <p:tavLst>
                                        <p:tav tm="0">
                                          <p:val>
                                            <p:fltVal val="90"/>
                                          </p:val>
                                        </p:tav>
                                        <p:tav tm="100000">
                                          <p:val>
                                            <p:fltVal val="0"/>
                                          </p:val>
                                        </p:tav>
                                      </p:tavLst>
                                    </p:anim>
                                    <p:animEffect transition="in" filter="fade">
                                      <p:cBhvr>
                                        <p:cTn id="127" dur="1000"/>
                                        <p:tgtEl>
                                          <p:spTgt spid="40"/>
                                        </p:tgtEl>
                                      </p:cBhvr>
                                    </p:animEffect>
                                  </p:childTnLst>
                                </p:cTn>
                              </p:par>
                              <p:par>
                                <p:cTn id="128" presetID="31" presetClass="entr" presetSubtype="0" fill="hold" grpId="0" nodeType="withEffect">
                                  <p:stCondLst>
                                    <p:cond delay="0"/>
                                  </p:stCondLst>
                                  <p:childTnLst>
                                    <p:set>
                                      <p:cBhvr>
                                        <p:cTn id="129" dur="1" fill="hold">
                                          <p:stCondLst>
                                            <p:cond delay="0"/>
                                          </p:stCondLst>
                                        </p:cTn>
                                        <p:tgtEl>
                                          <p:spTgt spid="41"/>
                                        </p:tgtEl>
                                        <p:attrNameLst>
                                          <p:attrName>style.visibility</p:attrName>
                                        </p:attrNameLst>
                                      </p:cBhvr>
                                      <p:to>
                                        <p:strVal val="visible"/>
                                      </p:to>
                                    </p:set>
                                    <p:anim calcmode="lin" valueType="num">
                                      <p:cBhvr>
                                        <p:cTn id="130" dur="1000" fill="hold"/>
                                        <p:tgtEl>
                                          <p:spTgt spid="41"/>
                                        </p:tgtEl>
                                        <p:attrNameLst>
                                          <p:attrName>ppt_w</p:attrName>
                                        </p:attrNameLst>
                                      </p:cBhvr>
                                      <p:tavLst>
                                        <p:tav tm="0">
                                          <p:val>
                                            <p:fltVal val="0"/>
                                          </p:val>
                                        </p:tav>
                                        <p:tav tm="100000">
                                          <p:val>
                                            <p:strVal val="#ppt_w"/>
                                          </p:val>
                                        </p:tav>
                                      </p:tavLst>
                                    </p:anim>
                                    <p:anim calcmode="lin" valueType="num">
                                      <p:cBhvr>
                                        <p:cTn id="131" dur="1000" fill="hold"/>
                                        <p:tgtEl>
                                          <p:spTgt spid="41"/>
                                        </p:tgtEl>
                                        <p:attrNameLst>
                                          <p:attrName>ppt_h</p:attrName>
                                        </p:attrNameLst>
                                      </p:cBhvr>
                                      <p:tavLst>
                                        <p:tav tm="0">
                                          <p:val>
                                            <p:fltVal val="0"/>
                                          </p:val>
                                        </p:tav>
                                        <p:tav tm="100000">
                                          <p:val>
                                            <p:strVal val="#ppt_h"/>
                                          </p:val>
                                        </p:tav>
                                      </p:tavLst>
                                    </p:anim>
                                    <p:anim calcmode="lin" valueType="num">
                                      <p:cBhvr>
                                        <p:cTn id="132" dur="1000" fill="hold"/>
                                        <p:tgtEl>
                                          <p:spTgt spid="41"/>
                                        </p:tgtEl>
                                        <p:attrNameLst>
                                          <p:attrName>style.rotation</p:attrName>
                                        </p:attrNameLst>
                                      </p:cBhvr>
                                      <p:tavLst>
                                        <p:tav tm="0">
                                          <p:val>
                                            <p:fltVal val="90"/>
                                          </p:val>
                                        </p:tav>
                                        <p:tav tm="100000">
                                          <p:val>
                                            <p:fltVal val="0"/>
                                          </p:val>
                                        </p:tav>
                                      </p:tavLst>
                                    </p:anim>
                                    <p:animEffect transition="in" filter="fade">
                                      <p:cBhvr>
                                        <p:cTn id="133" dur="1000"/>
                                        <p:tgtEl>
                                          <p:spTgt spid="41"/>
                                        </p:tgtEl>
                                      </p:cBhvr>
                                    </p:animEffect>
                                  </p:childTnLst>
                                </p:cTn>
                              </p:par>
                              <p:par>
                                <p:cTn id="134" presetID="31" presetClass="entr" presetSubtype="0" fill="hold" grpId="0" nodeType="withEffect">
                                  <p:stCondLst>
                                    <p:cond delay="0"/>
                                  </p:stCondLst>
                                  <p:childTnLst>
                                    <p:set>
                                      <p:cBhvr>
                                        <p:cTn id="135" dur="1" fill="hold">
                                          <p:stCondLst>
                                            <p:cond delay="0"/>
                                          </p:stCondLst>
                                        </p:cTn>
                                        <p:tgtEl>
                                          <p:spTgt spid="42"/>
                                        </p:tgtEl>
                                        <p:attrNameLst>
                                          <p:attrName>style.visibility</p:attrName>
                                        </p:attrNameLst>
                                      </p:cBhvr>
                                      <p:to>
                                        <p:strVal val="visible"/>
                                      </p:to>
                                    </p:set>
                                    <p:anim calcmode="lin" valueType="num">
                                      <p:cBhvr>
                                        <p:cTn id="136" dur="1000" fill="hold"/>
                                        <p:tgtEl>
                                          <p:spTgt spid="42"/>
                                        </p:tgtEl>
                                        <p:attrNameLst>
                                          <p:attrName>ppt_w</p:attrName>
                                        </p:attrNameLst>
                                      </p:cBhvr>
                                      <p:tavLst>
                                        <p:tav tm="0">
                                          <p:val>
                                            <p:fltVal val="0"/>
                                          </p:val>
                                        </p:tav>
                                        <p:tav tm="100000">
                                          <p:val>
                                            <p:strVal val="#ppt_w"/>
                                          </p:val>
                                        </p:tav>
                                      </p:tavLst>
                                    </p:anim>
                                    <p:anim calcmode="lin" valueType="num">
                                      <p:cBhvr>
                                        <p:cTn id="137" dur="1000" fill="hold"/>
                                        <p:tgtEl>
                                          <p:spTgt spid="42"/>
                                        </p:tgtEl>
                                        <p:attrNameLst>
                                          <p:attrName>ppt_h</p:attrName>
                                        </p:attrNameLst>
                                      </p:cBhvr>
                                      <p:tavLst>
                                        <p:tav tm="0">
                                          <p:val>
                                            <p:fltVal val="0"/>
                                          </p:val>
                                        </p:tav>
                                        <p:tav tm="100000">
                                          <p:val>
                                            <p:strVal val="#ppt_h"/>
                                          </p:val>
                                        </p:tav>
                                      </p:tavLst>
                                    </p:anim>
                                    <p:anim calcmode="lin" valueType="num">
                                      <p:cBhvr>
                                        <p:cTn id="138" dur="1000" fill="hold"/>
                                        <p:tgtEl>
                                          <p:spTgt spid="42"/>
                                        </p:tgtEl>
                                        <p:attrNameLst>
                                          <p:attrName>style.rotation</p:attrName>
                                        </p:attrNameLst>
                                      </p:cBhvr>
                                      <p:tavLst>
                                        <p:tav tm="0">
                                          <p:val>
                                            <p:fltVal val="90"/>
                                          </p:val>
                                        </p:tav>
                                        <p:tav tm="100000">
                                          <p:val>
                                            <p:fltVal val="0"/>
                                          </p:val>
                                        </p:tav>
                                      </p:tavLst>
                                    </p:anim>
                                    <p:animEffect transition="in" filter="fade">
                                      <p:cBhvr>
                                        <p:cTn id="139" dur="1000"/>
                                        <p:tgtEl>
                                          <p:spTgt spid="42"/>
                                        </p:tgtEl>
                                      </p:cBhvr>
                                    </p:animEffect>
                                  </p:childTnLst>
                                </p:cTn>
                              </p:par>
                              <p:par>
                                <p:cTn id="140" presetID="31" presetClass="entr" presetSubtype="0" fill="hold" grpId="0" nodeType="withEffect">
                                  <p:stCondLst>
                                    <p:cond delay="0"/>
                                  </p:stCondLst>
                                  <p:childTnLst>
                                    <p:set>
                                      <p:cBhvr>
                                        <p:cTn id="141" dur="1" fill="hold">
                                          <p:stCondLst>
                                            <p:cond delay="0"/>
                                          </p:stCondLst>
                                        </p:cTn>
                                        <p:tgtEl>
                                          <p:spTgt spid="43"/>
                                        </p:tgtEl>
                                        <p:attrNameLst>
                                          <p:attrName>style.visibility</p:attrName>
                                        </p:attrNameLst>
                                      </p:cBhvr>
                                      <p:to>
                                        <p:strVal val="visible"/>
                                      </p:to>
                                    </p:set>
                                    <p:anim calcmode="lin" valueType="num">
                                      <p:cBhvr>
                                        <p:cTn id="142" dur="1000" fill="hold"/>
                                        <p:tgtEl>
                                          <p:spTgt spid="43"/>
                                        </p:tgtEl>
                                        <p:attrNameLst>
                                          <p:attrName>ppt_w</p:attrName>
                                        </p:attrNameLst>
                                      </p:cBhvr>
                                      <p:tavLst>
                                        <p:tav tm="0">
                                          <p:val>
                                            <p:fltVal val="0"/>
                                          </p:val>
                                        </p:tav>
                                        <p:tav tm="100000">
                                          <p:val>
                                            <p:strVal val="#ppt_w"/>
                                          </p:val>
                                        </p:tav>
                                      </p:tavLst>
                                    </p:anim>
                                    <p:anim calcmode="lin" valueType="num">
                                      <p:cBhvr>
                                        <p:cTn id="143" dur="1000" fill="hold"/>
                                        <p:tgtEl>
                                          <p:spTgt spid="43"/>
                                        </p:tgtEl>
                                        <p:attrNameLst>
                                          <p:attrName>ppt_h</p:attrName>
                                        </p:attrNameLst>
                                      </p:cBhvr>
                                      <p:tavLst>
                                        <p:tav tm="0">
                                          <p:val>
                                            <p:fltVal val="0"/>
                                          </p:val>
                                        </p:tav>
                                        <p:tav tm="100000">
                                          <p:val>
                                            <p:strVal val="#ppt_h"/>
                                          </p:val>
                                        </p:tav>
                                      </p:tavLst>
                                    </p:anim>
                                    <p:anim calcmode="lin" valueType="num">
                                      <p:cBhvr>
                                        <p:cTn id="144" dur="1000" fill="hold"/>
                                        <p:tgtEl>
                                          <p:spTgt spid="43"/>
                                        </p:tgtEl>
                                        <p:attrNameLst>
                                          <p:attrName>style.rotation</p:attrName>
                                        </p:attrNameLst>
                                      </p:cBhvr>
                                      <p:tavLst>
                                        <p:tav tm="0">
                                          <p:val>
                                            <p:fltVal val="90"/>
                                          </p:val>
                                        </p:tav>
                                        <p:tav tm="100000">
                                          <p:val>
                                            <p:fltVal val="0"/>
                                          </p:val>
                                        </p:tav>
                                      </p:tavLst>
                                    </p:anim>
                                    <p:animEffect transition="in" filter="fade">
                                      <p:cBhvr>
                                        <p:cTn id="145" dur="1000"/>
                                        <p:tgtEl>
                                          <p:spTgt spid="43"/>
                                        </p:tgtEl>
                                      </p:cBhvr>
                                    </p:animEffect>
                                  </p:childTnLst>
                                </p:cTn>
                              </p:par>
                              <p:par>
                                <p:cTn id="146" presetID="31" presetClass="entr" presetSubtype="0" fill="hold" grpId="0" nodeType="withEffect">
                                  <p:stCondLst>
                                    <p:cond delay="0"/>
                                  </p:stCondLst>
                                  <p:childTnLst>
                                    <p:set>
                                      <p:cBhvr>
                                        <p:cTn id="147" dur="1" fill="hold">
                                          <p:stCondLst>
                                            <p:cond delay="0"/>
                                          </p:stCondLst>
                                        </p:cTn>
                                        <p:tgtEl>
                                          <p:spTgt spid="44"/>
                                        </p:tgtEl>
                                        <p:attrNameLst>
                                          <p:attrName>style.visibility</p:attrName>
                                        </p:attrNameLst>
                                      </p:cBhvr>
                                      <p:to>
                                        <p:strVal val="visible"/>
                                      </p:to>
                                    </p:set>
                                    <p:anim calcmode="lin" valueType="num">
                                      <p:cBhvr>
                                        <p:cTn id="148" dur="1000" fill="hold"/>
                                        <p:tgtEl>
                                          <p:spTgt spid="44"/>
                                        </p:tgtEl>
                                        <p:attrNameLst>
                                          <p:attrName>ppt_w</p:attrName>
                                        </p:attrNameLst>
                                      </p:cBhvr>
                                      <p:tavLst>
                                        <p:tav tm="0">
                                          <p:val>
                                            <p:fltVal val="0"/>
                                          </p:val>
                                        </p:tav>
                                        <p:tav tm="100000">
                                          <p:val>
                                            <p:strVal val="#ppt_w"/>
                                          </p:val>
                                        </p:tav>
                                      </p:tavLst>
                                    </p:anim>
                                    <p:anim calcmode="lin" valueType="num">
                                      <p:cBhvr>
                                        <p:cTn id="149" dur="1000" fill="hold"/>
                                        <p:tgtEl>
                                          <p:spTgt spid="44"/>
                                        </p:tgtEl>
                                        <p:attrNameLst>
                                          <p:attrName>ppt_h</p:attrName>
                                        </p:attrNameLst>
                                      </p:cBhvr>
                                      <p:tavLst>
                                        <p:tav tm="0">
                                          <p:val>
                                            <p:fltVal val="0"/>
                                          </p:val>
                                        </p:tav>
                                        <p:tav tm="100000">
                                          <p:val>
                                            <p:strVal val="#ppt_h"/>
                                          </p:val>
                                        </p:tav>
                                      </p:tavLst>
                                    </p:anim>
                                    <p:anim calcmode="lin" valueType="num">
                                      <p:cBhvr>
                                        <p:cTn id="150" dur="1000" fill="hold"/>
                                        <p:tgtEl>
                                          <p:spTgt spid="44"/>
                                        </p:tgtEl>
                                        <p:attrNameLst>
                                          <p:attrName>style.rotation</p:attrName>
                                        </p:attrNameLst>
                                      </p:cBhvr>
                                      <p:tavLst>
                                        <p:tav tm="0">
                                          <p:val>
                                            <p:fltVal val="90"/>
                                          </p:val>
                                        </p:tav>
                                        <p:tav tm="100000">
                                          <p:val>
                                            <p:fltVal val="0"/>
                                          </p:val>
                                        </p:tav>
                                      </p:tavLst>
                                    </p:anim>
                                    <p:animEffect transition="in" filter="fade">
                                      <p:cBhvr>
                                        <p:cTn id="151" dur="1000"/>
                                        <p:tgtEl>
                                          <p:spTgt spid="44"/>
                                        </p:tgtEl>
                                      </p:cBhvr>
                                    </p:animEffect>
                                  </p:childTnLst>
                                </p:cTn>
                              </p:par>
                              <p:par>
                                <p:cTn id="152" presetID="31" presetClass="entr" presetSubtype="0" fill="hold" grpId="0" nodeType="withEffect">
                                  <p:stCondLst>
                                    <p:cond delay="0"/>
                                  </p:stCondLst>
                                  <p:childTnLst>
                                    <p:set>
                                      <p:cBhvr>
                                        <p:cTn id="153" dur="1" fill="hold">
                                          <p:stCondLst>
                                            <p:cond delay="0"/>
                                          </p:stCondLst>
                                        </p:cTn>
                                        <p:tgtEl>
                                          <p:spTgt spid="45"/>
                                        </p:tgtEl>
                                        <p:attrNameLst>
                                          <p:attrName>style.visibility</p:attrName>
                                        </p:attrNameLst>
                                      </p:cBhvr>
                                      <p:to>
                                        <p:strVal val="visible"/>
                                      </p:to>
                                    </p:set>
                                    <p:anim calcmode="lin" valueType="num">
                                      <p:cBhvr>
                                        <p:cTn id="154" dur="1000" fill="hold"/>
                                        <p:tgtEl>
                                          <p:spTgt spid="45"/>
                                        </p:tgtEl>
                                        <p:attrNameLst>
                                          <p:attrName>ppt_w</p:attrName>
                                        </p:attrNameLst>
                                      </p:cBhvr>
                                      <p:tavLst>
                                        <p:tav tm="0">
                                          <p:val>
                                            <p:fltVal val="0"/>
                                          </p:val>
                                        </p:tav>
                                        <p:tav tm="100000">
                                          <p:val>
                                            <p:strVal val="#ppt_w"/>
                                          </p:val>
                                        </p:tav>
                                      </p:tavLst>
                                    </p:anim>
                                    <p:anim calcmode="lin" valueType="num">
                                      <p:cBhvr>
                                        <p:cTn id="155" dur="1000" fill="hold"/>
                                        <p:tgtEl>
                                          <p:spTgt spid="45"/>
                                        </p:tgtEl>
                                        <p:attrNameLst>
                                          <p:attrName>ppt_h</p:attrName>
                                        </p:attrNameLst>
                                      </p:cBhvr>
                                      <p:tavLst>
                                        <p:tav tm="0">
                                          <p:val>
                                            <p:fltVal val="0"/>
                                          </p:val>
                                        </p:tav>
                                        <p:tav tm="100000">
                                          <p:val>
                                            <p:strVal val="#ppt_h"/>
                                          </p:val>
                                        </p:tav>
                                      </p:tavLst>
                                    </p:anim>
                                    <p:anim calcmode="lin" valueType="num">
                                      <p:cBhvr>
                                        <p:cTn id="156" dur="1000" fill="hold"/>
                                        <p:tgtEl>
                                          <p:spTgt spid="45"/>
                                        </p:tgtEl>
                                        <p:attrNameLst>
                                          <p:attrName>style.rotation</p:attrName>
                                        </p:attrNameLst>
                                      </p:cBhvr>
                                      <p:tavLst>
                                        <p:tav tm="0">
                                          <p:val>
                                            <p:fltVal val="90"/>
                                          </p:val>
                                        </p:tav>
                                        <p:tav tm="100000">
                                          <p:val>
                                            <p:fltVal val="0"/>
                                          </p:val>
                                        </p:tav>
                                      </p:tavLst>
                                    </p:anim>
                                    <p:animEffect transition="in" filter="fade">
                                      <p:cBhvr>
                                        <p:cTn id="157" dur="1000"/>
                                        <p:tgtEl>
                                          <p:spTgt spid="45"/>
                                        </p:tgtEl>
                                      </p:cBhvr>
                                    </p:animEffect>
                                  </p:childTnLst>
                                </p:cTn>
                              </p:par>
                            </p:childTnLst>
                          </p:cTn>
                        </p:par>
                      </p:childTnLst>
                    </p:cTn>
                  </p:par>
                  <p:par>
                    <p:cTn id="158" fill="hold">
                      <p:stCondLst>
                        <p:cond delay="indefinite"/>
                      </p:stCondLst>
                      <p:childTnLst>
                        <p:par>
                          <p:cTn id="159" fill="hold">
                            <p:stCondLst>
                              <p:cond delay="0"/>
                            </p:stCondLst>
                            <p:childTnLst>
                              <p:par>
                                <p:cTn id="160" presetID="16" presetClass="entr" presetSubtype="21" fill="hold" nodeType="clickEffect">
                                  <p:stCondLst>
                                    <p:cond delay="0"/>
                                  </p:stCondLst>
                                  <p:childTnLst>
                                    <p:set>
                                      <p:cBhvr>
                                        <p:cTn id="161" dur="1" fill="hold">
                                          <p:stCondLst>
                                            <p:cond delay="0"/>
                                          </p:stCondLst>
                                        </p:cTn>
                                        <p:tgtEl>
                                          <p:spTgt spid="5">
                                            <p:txEl>
                                              <p:pRg st="0" end="0"/>
                                            </p:txEl>
                                          </p:spTgt>
                                        </p:tgtEl>
                                        <p:attrNameLst>
                                          <p:attrName>style.visibility</p:attrName>
                                        </p:attrNameLst>
                                      </p:cBhvr>
                                      <p:to>
                                        <p:strVal val="visible"/>
                                      </p:to>
                                    </p:set>
                                    <p:animEffect transition="in" filter="barn(inVertical)">
                                      <p:cBhvr>
                                        <p:cTn id="162" dur="500"/>
                                        <p:tgtEl>
                                          <p:spTgt spid="5">
                                            <p:txEl>
                                              <p:pRg st="0" end="0"/>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26" presetClass="entr" presetSubtype="0" fill="hold" grpId="0" nodeType="clickEffect">
                                  <p:stCondLst>
                                    <p:cond delay="0"/>
                                  </p:stCondLst>
                                  <p:childTnLst>
                                    <p:set>
                                      <p:cBhvr>
                                        <p:cTn id="166" dur="1" fill="hold">
                                          <p:stCondLst>
                                            <p:cond delay="0"/>
                                          </p:stCondLst>
                                        </p:cTn>
                                        <p:tgtEl>
                                          <p:spTgt spid="54"/>
                                        </p:tgtEl>
                                        <p:attrNameLst>
                                          <p:attrName>style.visibility</p:attrName>
                                        </p:attrNameLst>
                                      </p:cBhvr>
                                      <p:to>
                                        <p:strVal val="visible"/>
                                      </p:to>
                                    </p:set>
                                    <p:animEffect transition="in" filter="wipe(down)">
                                      <p:cBhvr>
                                        <p:cTn id="167" dur="580">
                                          <p:stCondLst>
                                            <p:cond delay="0"/>
                                          </p:stCondLst>
                                        </p:cTn>
                                        <p:tgtEl>
                                          <p:spTgt spid="54"/>
                                        </p:tgtEl>
                                      </p:cBhvr>
                                    </p:animEffect>
                                    <p:anim calcmode="lin" valueType="num">
                                      <p:cBhvr>
                                        <p:cTn id="168" dur="1822"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54"/>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54"/>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54"/>
                                        </p:tgtEl>
                                        <p:attrNameLst>
                                          <p:attrName>ppt_y</p:attrName>
                                        </p:attrNameLst>
                                      </p:cBhvr>
                                      <p:tavLst>
                                        <p:tav tm="0" fmla="#ppt_y-sin(pi*$)/81">
                                          <p:val>
                                            <p:fltVal val="0"/>
                                          </p:val>
                                        </p:tav>
                                        <p:tav tm="100000">
                                          <p:val>
                                            <p:fltVal val="1"/>
                                          </p:val>
                                        </p:tav>
                                      </p:tavLst>
                                    </p:anim>
                                    <p:animScale>
                                      <p:cBhvr>
                                        <p:cTn id="173" dur="26">
                                          <p:stCondLst>
                                            <p:cond delay="650"/>
                                          </p:stCondLst>
                                        </p:cTn>
                                        <p:tgtEl>
                                          <p:spTgt spid="54"/>
                                        </p:tgtEl>
                                      </p:cBhvr>
                                      <p:to x="100000" y="60000"/>
                                    </p:animScale>
                                    <p:animScale>
                                      <p:cBhvr>
                                        <p:cTn id="174" dur="166" decel="50000">
                                          <p:stCondLst>
                                            <p:cond delay="676"/>
                                          </p:stCondLst>
                                        </p:cTn>
                                        <p:tgtEl>
                                          <p:spTgt spid="54"/>
                                        </p:tgtEl>
                                      </p:cBhvr>
                                      <p:to x="100000" y="100000"/>
                                    </p:animScale>
                                    <p:animScale>
                                      <p:cBhvr>
                                        <p:cTn id="175" dur="26">
                                          <p:stCondLst>
                                            <p:cond delay="1312"/>
                                          </p:stCondLst>
                                        </p:cTn>
                                        <p:tgtEl>
                                          <p:spTgt spid="54"/>
                                        </p:tgtEl>
                                      </p:cBhvr>
                                      <p:to x="100000" y="80000"/>
                                    </p:animScale>
                                    <p:animScale>
                                      <p:cBhvr>
                                        <p:cTn id="176" dur="166" decel="50000">
                                          <p:stCondLst>
                                            <p:cond delay="1338"/>
                                          </p:stCondLst>
                                        </p:cTn>
                                        <p:tgtEl>
                                          <p:spTgt spid="54"/>
                                        </p:tgtEl>
                                      </p:cBhvr>
                                      <p:to x="100000" y="100000"/>
                                    </p:animScale>
                                    <p:animScale>
                                      <p:cBhvr>
                                        <p:cTn id="177" dur="26">
                                          <p:stCondLst>
                                            <p:cond delay="1642"/>
                                          </p:stCondLst>
                                        </p:cTn>
                                        <p:tgtEl>
                                          <p:spTgt spid="54"/>
                                        </p:tgtEl>
                                      </p:cBhvr>
                                      <p:to x="100000" y="90000"/>
                                    </p:animScale>
                                    <p:animScale>
                                      <p:cBhvr>
                                        <p:cTn id="178" dur="166" decel="50000">
                                          <p:stCondLst>
                                            <p:cond delay="1668"/>
                                          </p:stCondLst>
                                        </p:cTn>
                                        <p:tgtEl>
                                          <p:spTgt spid="54"/>
                                        </p:tgtEl>
                                      </p:cBhvr>
                                      <p:to x="100000" y="100000"/>
                                    </p:animScale>
                                    <p:animScale>
                                      <p:cBhvr>
                                        <p:cTn id="179" dur="26">
                                          <p:stCondLst>
                                            <p:cond delay="1808"/>
                                          </p:stCondLst>
                                        </p:cTn>
                                        <p:tgtEl>
                                          <p:spTgt spid="54"/>
                                        </p:tgtEl>
                                      </p:cBhvr>
                                      <p:to x="100000" y="95000"/>
                                    </p:animScale>
                                    <p:animScale>
                                      <p:cBhvr>
                                        <p:cTn id="180" dur="166" decel="50000">
                                          <p:stCondLst>
                                            <p:cond delay="1834"/>
                                          </p:stCondLst>
                                        </p:cTn>
                                        <p:tgtEl>
                                          <p:spTgt spid="54"/>
                                        </p:tgtEl>
                                      </p:cBhvr>
                                      <p:to x="100000" y="100000"/>
                                    </p:animScale>
                                  </p:childTnLst>
                                </p:cTn>
                              </p:par>
                            </p:childTnLst>
                          </p:cTn>
                        </p:par>
                      </p:childTnLst>
                    </p:cTn>
                  </p:par>
                  <p:par>
                    <p:cTn id="181" fill="hold">
                      <p:stCondLst>
                        <p:cond delay="indefinite"/>
                      </p:stCondLst>
                      <p:childTnLst>
                        <p:par>
                          <p:cTn id="182" fill="hold">
                            <p:stCondLst>
                              <p:cond delay="0"/>
                            </p:stCondLst>
                            <p:childTnLst>
                              <p:par>
                                <p:cTn id="183" presetID="22" presetClass="entr" presetSubtype="4" fill="hold" grpId="0" nodeType="clickEffect">
                                  <p:stCondLst>
                                    <p:cond delay="0"/>
                                  </p:stCondLst>
                                  <p:childTnLst>
                                    <p:set>
                                      <p:cBhvr>
                                        <p:cTn id="184" dur="1" fill="hold">
                                          <p:stCondLst>
                                            <p:cond delay="0"/>
                                          </p:stCondLst>
                                        </p:cTn>
                                        <p:tgtEl>
                                          <p:spTgt spid="6"/>
                                        </p:tgtEl>
                                        <p:attrNameLst>
                                          <p:attrName>style.visibility</p:attrName>
                                        </p:attrNameLst>
                                      </p:cBhvr>
                                      <p:to>
                                        <p:strVal val="visible"/>
                                      </p:to>
                                    </p:set>
                                    <p:animEffect transition="in" filter="wipe(down)">
                                      <p:cBhvr>
                                        <p:cTn id="185" dur="500"/>
                                        <p:tgtEl>
                                          <p:spTgt spid="6"/>
                                        </p:tgtEl>
                                      </p:cBhvr>
                                    </p:animEffect>
                                  </p:childTnLst>
                                </p:cTn>
                              </p:par>
                            </p:childTnLst>
                          </p:cTn>
                        </p:par>
                      </p:childTnLst>
                    </p:cTn>
                  </p:par>
                  <p:par>
                    <p:cTn id="186" fill="hold">
                      <p:stCondLst>
                        <p:cond delay="indefinite"/>
                      </p:stCondLst>
                      <p:childTnLst>
                        <p:par>
                          <p:cTn id="187" fill="hold">
                            <p:stCondLst>
                              <p:cond delay="0"/>
                            </p:stCondLst>
                            <p:childTnLst>
                              <p:par>
                                <p:cTn id="188" presetID="16" presetClass="entr" presetSubtype="21" fill="hold" nodeType="clickEffect">
                                  <p:stCondLst>
                                    <p:cond delay="0"/>
                                  </p:stCondLst>
                                  <p:childTnLst>
                                    <p:set>
                                      <p:cBhvr>
                                        <p:cTn id="189" dur="1" fill="hold">
                                          <p:stCondLst>
                                            <p:cond delay="0"/>
                                          </p:stCondLst>
                                        </p:cTn>
                                        <p:tgtEl>
                                          <p:spTgt spid="51"/>
                                        </p:tgtEl>
                                        <p:attrNameLst>
                                          <p:attrName>style.visibility</p:attrName>
                                        </p:attrNameLst>
                                      </p:cBhvr>
                                      <p:to>
                                        <p:strVal val="visible"/>
                                      </p:to>
                                    </p:set>
                                    <p:animEffect transition="in" filter="barn(inVertical)">
                                      <p:cBhvr>
                                        <p:cTn id="190" dur="500"/>
                                        <p:tgtEl>
                                          <p:spTgt spid="51"/>
                                        </p:tgtEl>
                                      </p:cBhvr>
                                    </p:animEffect>
                                  </p:childTnLst>
                                </p:cTn>
                              </p:par>
                            </p:childTnLst>
                          </p:cTn>
                        </p:par>
                      </p:childTnLst>
                    </p:cTn>
                  </p:par>
                  <p:par>
                    <p:cTn id="191" fill="hold">
                      <p:stCondLst>
                        <p:cond delay="indefinite"/>
                      </p:stCondLst>
                      <p:childTnLst>
                        <p:par>
                          <p:cTn id="192" fill="hold">
                            <p:stCondLst>
                              <p:cond delay="0"/>
                            </p:stCondLst>
                            <p:childTnLst>
                              <p:par>
                                <p:cTn id="193" presetID="42" presetClass="entr" presetSubtype="0" fill="hold" nodeType="clickEffect">
                                  <p:stCondLst>
                                    <p:cond delay="0"/>
                                  </p:stCondLst>
                                  <p:childTnLst>
                                    <p:set>
                                      <p:cBhvr>
                                        <p:cTn id="194" dur="1" fill="hold">
                                          <p:stCondLst>
                                            <p:cond delay="0"/>
                                          </p:stCondLst>
                                        </p:cTn>
                                        <p:tgtEl>
                                          <p:spTgt spid="53"/>
                                        </p:tgtEl>
                                        <p:attrNameLst>
                                          <p:attrName>style.visibility</p:attrName>
                                        </p:attrNameLst>
                                      </p:cBhvr>
                                      <p:to>
                                        <p:strVal val="visible"/>
                                      </p:to>
                                    </p:set>
                                    <p:animEffect transition="in" filter="fade">
                                      <p:cBhvr>
                                        <p:cTn id="195" dur="1000"/>
                                        <p:tgtEl>
                                          <p:spTgt spid="53"/>
                                        </p:tgtEl>
                                      </p:cBhvr>
                                    </p:animEffect>
                                    <p:anim calcmode="lin" valueType="num">
                                      <p:cBhvr>
                                        <p:cTn id="196" dur="1000" fill="hold"/>
                                        <p:tgtEl>
                                          <p:spTgt spid="53"/>
                                        </p:tgtEl>
                                        <p:attrNameLst>
                                          <p:attrName>ppt_x</p:attrName>
                                        </p:attrNameLst>
                                      </p:cBhvr>
                                      <p:tavLst>
                                        <p:tav tm="0">
                                          <p:val>
                                            <p:strVal val="#ppt_x"/>
                                          </p:val>
                                        </p:tav>
                                        <p:tav tm="100000">
                                          <p:val>
                                            <p:strVal val="#ppt_x"/>
                                          </p:val>
                                        </p:tav>
                                      </p:tavLst>
                                    </p:anim>
                                    <p:anim calcmode="lin" valueType="num">
                                      <p:cBhvr>
                                        <p:cTn id="197"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22" presetClass="entr" presetSubtype="4" fill="hold" grpId="0" nodeType="clickEffect">
                                  <p:stCondLst>
                                    <p:cond delay="0"/>
                                  </p:stCondLst>
                                  <p:childTnLst>
                                    <p:set>
                                      <p:cBhvr>
                                        <p:cTn id="201" dur="1" fill="hold">
                                          <p:stCondLst>
                                            <p:cond delay="0"/>
                                          </p:stCondLst>
                                        </p:cTn>
                                        <p:tgtEl>
                                          <p:spTgt spid="49"/>
                                        </p:tgtEl>
                                        <p:attrNameLst>
                                          <p:attrName>style.visibility</p:attrName>
                                        </p:attrNameLst>
                                      </p:cBhvr>
                                      <p:to>
                                        <p:strVal val="visible"/>
                                      </p:to>
                                    </p:set>
                                    <p:animEffect transition="in" filter="wipe(down)">
                                      <p:cBhvr>
                                        <p:cTn id="202" dur="500"/>
                                        <p:tgtEl>
                                          <p:spTgt spid="49"/>
                                        </p:tgtEl>
                                      </p:cBhvr>
                                    </p:animEffect>
                                  </p:childTnLst>
                                </p:cTn>
                              </p:par>
                            </p:childTnLst>
                          </p:cTn>
                        </p:par>
                      </p:childTnLst>
                    </p:cTn>
                  </p:par>
                  <p:par>
                    <p:cTn id="203" fill="hold">
                      <p:stCondLst>
                        <p:cond delay="indefinite"/>
                      </p:stCondLst>
                      <p:childTnLst>
                        <p:par>
                          <p:cTn id="204" fill="hold">
                            <p:stCondLst>
                              <p:cond delay="0"/>
                            </p:stCondLst>
                            <p:childTnLst>
                              <p:par>
                                <p:cTn id="205" presetID="2" presetClass="entr" presetSubtype="4" fill="hold" grpId="0" nodeType="clickEffect">
                                  <p:stCondLst>
                                    <p:cond delay="0"/>
                                  </p:stCondLst>
                                  <p:childTnLst>
                                    <p:set>
                                      <p:cBhvr>
                                        <p:cTn id="206" dur="1" fill="hold">
                                          <p:stCondLst>
                                            <p:cond delay="0"/>
                                          </p:stCondLst>
                                        </p:cTn>
                                        <p:tgtEl>
                                          <p:spTgt spid="7"/>
                                        </p:tgtEl>
                                        <p:attrNameLst>
                                          <p:attrName>style.visibility</p:attrName>
                                        </p:attrNameLst>
                                      </p:cBhvr>
                                      <p:to>
                                        <p:strVal val="visible"/>
                                      </p:to>
                                    </p:set>
                                    <p:anim calcmode="lin" valueType="num">
                                      <p:cBhvr additive="base">
                                        <p:cTn id="207" dur="500" fill="hold"/>
                                        <p:tgtEl>
                                          <p:spTgt spid="7"/>
                                        </p:tgtEl>
                                        <p:attrNameLst>
                                          <p:attrName>ppt_x</p:attrName>
                                        </p:attrNameLst>
                                      </p:cBhvr>
                                      <p:tavLst>
                                        <p:tav tm="0">
                                          <p:val>
                                            <p:strVal val="#ppt_x"/>
                                          </p:val>
                                        </p:tav>
                                        <p:tav tm="100000">
                                          <p:val>
                                            <p:strVal val="#ppt_x"/>
                                          </p:val>
                                        </p:tav>
                                      </p:tavLst>
                                    </p:anim>
                                    <p:anim calcmode="lin" valueType="num">
                                      <p:cBhvr additive="base">
                                        <p:cTn id="20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9" fill="hold">
                      <p:stCondLst>
                        <p:cond delay="indefinite"/>
                      </p:stCondLst>
                      <p:childTnLst>
                        <p:par>
                          <p:cTn id="210" fill="hold">
                            <p:stCondLst>
                              <p:cond delay="0"/>
                            </p:stCondLst>
                            <p:childTnLst>
                              <p:par>
                                <p:cTn id="211" presetID="22" presetClass="entr" presetSubtype="4" fill="hold" nodeType="clickEffect">
                                  <p:stCondLst>
                                    <p:cond delay="0"/>
                                  </p:stCondLst>
                                  <p:childTnLst>
                                    <p:set>
                                      <p:cBhvr>
                                        <p:cTn id="212" dur="1" fill="hold">
                                          <p:stCondLst>
                                            <p:cond delay="0"/>
                                          </p:stCondLst>
                                        </p:cTn>
                                        <p:tgtEl>
                                          <p:spTgt spid="56"/>
                                        </p:tgtEl>
                                        <p:attrNameLst>
                                          <p:attrName>style.visibility</p:attrName>
                                        </p:attrNameLst>
                                      </p:cBhvr>
                                      <p:to>
                                        <p:strVal val="visible"/>
                                      </p:to>
                                    </p:set>
                                    <p:animEffect transition="in" filter="wipe(down)">
                                      <p:cBhvr>
                                        <p:cTn id="21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7" grpId="0"/>
      <p:bldP spid="38" grpId="0"/>
      <p:bldP spid="40" grpId="0"/>
      <p:bldP spid="41" grpId="0"/>
      <p:bldP spid="42" grpId="0"/>
      <p:bldP spid="43" grpId="0"/>
      <p:bldP spid="44" grpId="0"/>
      <p:bldP spid="45" grpId="0"/>
      <p:bldP spid="49" grpId="0" animBg="1"/>
      <p:bldP spid="5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араллелограмм 2"/>
          <p:cNvSpPr/>
          <p:nvPr/>
        </p:nvSpPr>
        <p:spPr>
          <a:xfrm>
            <a:off x="3622006" y="51943"/>
            <a:ext cx="8433517" cy="1445287"/>
          </a:xfrm>
          <a:prstGeom prst="parallelogram">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mc:AlternateContent xmlns:mc="http://schemas.openxmlformats.org/markup-compatibility/2006" xmlns:a14="http://schemas.microsoft.com/office/drawing/2010/main">
        <mc:Choice Requires="a14">
          <p:sp>
            <p:nvSpPr>
              <p:cNvPr id="2" name="Прямоугольник 1"/>
              <p:cNvSpPr/>
              <p:nvPr/>
            </p:nvSpPr>
            <p:spPr>
              <a:xfrm>
                <a:off x="4966972" y="51943"/>
                <a:ext cx="9477552" cy="1319657"/>
              </a:xfrm>
              <a:prstGeom prst="rect">
                <a:avLst/>
              </a:prstGeom>
            </p:spPr>
            <p:txBody>
              <a:bodyPr wrap="square">
                <a:spAutoFit/>
              </a:bodyPr>
              <a:lstStyle/>
              <a:p>
                <a:pPr>
                  <a:lnSpc>
                    <a:spcPct val="107000"/>
                  </a:lnSpc>
                  <a:spcAft>
                    <a:spcPts val="800"/>
                  </a:spcAft>
                </a:pPr>
                <a:r>
                  <a:rPr lang="kk-KZ" sz="2800" b="1"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3-мысал</a:t>
                </a:r>
                <a:r>
                  <a:rPr lang="kk-KZ" sz="2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kk-KZ" sz="2800"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kk-KZ" sz="2800"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ru-RU" sz="2800" b="1"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kk-KZ" sz="2800" b="1" i="1">
                            <a:effectLst/>
                            <a:latin typeface="Cambria Math" panose="02040503050406030204" pitchFamily="18" charset="0"/>
                            <a:ea typeface="Times New Roman" panose="02020603050405020304" pitchFamily="18" charset="0"/>
                            <a:cs typeface="Times New Roman" panose="02020603050405020304" pitchFamily="18" charset="0"/>
                          </a:rPr>
                          <m:t>𝟏</m:t>
                        </m:r>
                      </m:num>
                      <m:den>
                        <m:r>
                          <a:rPr lang="kk-KZ" sz="2800" b="1" i="1">
                            <a:effectLst/>
                            <a:latin typeface="Cambria Math" panose="02040503050406030204" pitchFamily="18" charset="0"/>
                            <a:ea typeface="Times New Roman" panose="02020603050405020304" pitchFamily="18" charset="0"/>
                            <a:cs typeface="Times New Roman" panose="02020603050405020304" pitchFamily="18" charset="0"/>
                          </a:rPr>
                          <m:t>𝟐</m:t>
                        </m:r>
                      </m:den>
                    </m:f>
                    <m:r>
                      <a:rPr lang="kk-KZ" sz="2800" b="1" i="1">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800" b="1" i="1">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i="1">
                        <a:effectLst/>
                        <a:latin typeface="Cambria Math" panose="02040503050406030204" pitchFamily="18" charset="0"/>
                        <a:ea typeface="Times New Roman" panose="02020603050405020304" pitchFamily="18" charset="0"/>
                        <a:cs typeface="Times New Roman" panose="02020603050405020304" pitchFamily="18" charset="0"/>
                      </a:rPr>
                      <m:t>𝟑</m:t>
                    </m:r>
                  </m:oMath>
                </a14:m>
                <a:r>
                  <a:rPr lang="kk-KZ" sz="2800" b="1" i="1" dirty="0">
                    <a:effectLst/>
                    <a:latin typeface="Times New Roman" panose="02020603050405020304" pitchFamily="18" charset="0"/>
                    <a:ea typeface="Times New Roman" panose="02020603050405020304" pitchFamily="18" charset="0"/>
                    <a:cs typeface="Times New Roman" panose="02020603050405020304" pitchFamily="18" charset="0"/>
                  </a:rPr>
                  <a:t> теңдеуінің графигін салу керек.</a:t>
                </a:r>
                <a:endParaRPr lang="ru-RU" sz="2000" b="1" i="1"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 name="Прямоугольник 1"/>
              <p:cNvSpPr>
                <a:spLocks noRot="1" noChangeAspect="1" noMove="1" noResize="1" noEditPoints="1" noAdjustHandles="1" noChangeArrowheads="1" noChangeShapeType="1" noTextEdit="1"/>
              </p:cNvSpPr>
              <p:nvPr/>
            </p:nvSpPr>
            <p:spPr>
              <a:xfrm>
                <a:off x="4966972" y="51943"/>
                <a:ext cx="9477552" cy="1319657"/>
              </a:xfrm>
              <a:prstGeom prst="rect">
                <a:avLst/>
              </a:prstGeom>
              <a:blipFill rotWithShape="0">
                <a:blip r:embed="rId2"/>
                <a:stretch>
                  <a:fillRect l="-1350" t="-5093" b="-5093"/>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4" name="Скругленный прямоугольник 3"/>
              <p:cNvSpPr/>
              <p:nvPr/>
            </p:nvSpPr>
            <p:spPr>
              <a:xfrm>
                <a:off x="5792253" y="1614404"/>
                <a:ext cx="6132786" cy="5060732"/>
              </a:xfrm>
              <a:prstGeom prst="roundRect">
                <a:avLst/>
              </a:prstGeom>
              <a:ln w="38100">
                <a:solidFill>
                  <a:schemeClr val="tx1">
                    <a:lumMod val="95000"/>
                    <a:lumOff val="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3">
                <a:schemeClr val="accent4"/>
              </a:fillRef>
              <a:effectRef idx="2">
                <a:schemeClr val="accent4"/>
              </a:effectRef>
              <a:fontRef idx="minor">
                <a:schemeClr val="lt1"/>
              </a:fontRef>
            </p:style>
            <p:txBody>
              <a:bodyPr rtlCol="0" anchor="ctr"/>
              <a:lstStyle/>
              <a:p>
                <a:pPr>
                  <a:lnSpc>
                    <a:spcPct val="107000"/>
                  </a:lnSpc>
                  <a:spcAft>
                    <a:spcPts val="800"/>
                  </a:spcAft>
                </a:pPr>
                <a:r>
                  <a:rPr lang="kk-KZ" sz="28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Берілген теңдеуді </a:t>
                </a:r>
                <a14:m>
                  <m:oMath xmlns:m="http://schemas.openxmlformats.org/officeDocument/2006/math">
                    <m:f>
                      <m:fPr>
                        <m:ctrlPr>
                          <a:rPr lang="ru-RU"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𝟏</m:t>
                        </m:r>
                      </m:num>
                      <m:den>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den>
                    </m:f>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𝟎</m:t>
                    </m:r>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𝟑</m:t>
                    </m:r>
                  </m:oMath>
                </a14:m>
                <a:r>
                  <a:rPr lang="kk-KZ" sz="2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түріне келтіруге болады, мұнда екінші айнымалының коэффиценттері нөлге тең. </a:t>
                </a:r>
                <a:endParaRPr lang="kk-KZ" sz="2800" b="1"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kk-KZ" sz="2800" b="1"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Шыққан </a:t>
                </a:r>
                <a:r>
                  <a:rPr lang="kk-KZ" sz="2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теңдеудің екі бөлігін де    2-ге көбейтіп, </a:t>
                </a:r>
                <a14:m>
                  <m:oMath xmlns:m="http://schemas.openxmlformats.org/officeDocument/2006/math">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𝟔</m:t>
                    </m:r>
                  </m:oMath>
                </a14:m>
                <a:r>
                  <a:rPr lang="kk-KZ" sz="2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аламыз. </a:t>
                </a:r>
                <a:endParaRPr lang="kk-KZ" sz="2800" b="1"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kk-KZ" sz="2800" b="1"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Ал </a:t>
                </a:r>
                <a14:m>
                  <m:oMath xmlns:m="http://schemas.openxmlformats.org/officeDocument/2006/math">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𝟔</m:t>
                    </m:r>
                  </m:oMath>
                </a14:m>
                <a:r>
                  <a:rPr lang="kk-KZ" sz="2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теңдеуінің графигі </a:t>
                </a:r>
                <a:r>
                  <a:rPr lang="kk-KZ" sz="2800" b="1"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2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6;0) нүктесінен өтетін және О</a:t>
                </a:r>
                <a14:m>
                  <m:oMath xmlns:m="http://schemas.openxmlformats.org/officeDocument/2006/math">
                    <m:r>
                      <a:rPr lang="kk-KZ" sz="28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kk-KZ" sz="2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осіне параллель түзу .</a:t>
                </a:r>
                <a:endParaRPr lang="ru-RU" sz="2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Скругленный прямоугольник 3"/>
              <p:cNvSpPr>
                <a:spLocks noRot="1" noChangeAspect="1" noMove="1" noResize="1" noEditPoints="1" noAdjustHandles="1" noChangeArrowheads="1" noChangeShapeType="1" noTextEdit="1"/>
              </p:cNvSpPr>
              <p:nvPr/>
            </p:nvSpPr>
            <p:spPr>
              <a:xfrm>
                <a:off x="5792253" y="1614404"/>
                <a:ext cx="6132786" cy="5060732"/>
              </a:xfrm>
              <a:prstGeom prst="roundRect">
                <a:avLst/>
              </a:prstGeom>
              <a:blipFill rotWithShape="0">
                <a:blip r:embed="rId3"/>
                <a:stretch>
                  <a:fillRect/>
                </a:stretch>
              </a:blipFill>
              <a:ln w="38100">
                <a:solidFill>
                  <a:schemeClr val="tx1">
                    <a:lumMod val="95000"/>
                    <a:lumOff val="5000"/>
                  </a:schemeClr>
                </a:solidFill>
              </a:ln>
              <a:effectLst>
                <a:outerShdw blurRad="149987" dist="250190" dir="8460000" algn="ctr">
                  <a:srgbClr val="000000">
                    <a:alpha val="28000"/>
                  </a:srgbClr>
                </a:outerShdw>
              </a:effectLst>
            </p:spPr>
            <p:txBody>
              <a:bodyPr/>
              <a:lstStyle/>
              <a:p>
                <a:r>
                  <a:rPr lang="ru-RU">
                    <a:noFill/>
                  </a:rPr>
                  <a:t> </a:t>
                </a:r>
              </a:p>
            </p:txBody>
          </p:sp>
        </mc:Fallback>
      </mc:AlternateContent>
      <p:cxnSp>
        <p:nvCxnSpPr>
          <p:cNvPr id="6" name="Прямая со стрелкой 5"/>
          <p:cNvCxnSpPr/>
          <p:nvPr/>
        </p:nvCxnSpPr>
        <p:spPr>
          <a:xfrm flipV="1">
            <a:off x="141890" y="3689131"/>
            <a:ext cx="5360276" cy="63062"/>
          </a:xfrm>
          <a:prstGeom prst="straightConnector1">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flipH="1" flipV="1">
            <a:off x="4181747" y="1444286"/>
            <a:ext cx="47295" cy="5171090"/>
          </a:xfrm>
          <a:prstGeom prst="straightConnector1">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Прямоугольник 10"/>
          <p:cNvSpPr/>
          <p:nvPr/>
        </p:nvSpPr>
        <p:spPr>
          <a:xfrm>
            <a:off x="3718506" y="1345029"/>
            <a:ext cx="364202" cy="523220"/>
          </a:xfrm>
          <a:prstGeom prst="rect">
            <a:avLst/>
          </a:prstGeom>
        </p:spPr>
        <p:txBody>
          <a:bodyPr wrap="none">
            <a:spAutoFit/>
          </a:bodyPr>
          <a:lstStyle/>
          <a:p>
            <a:pPr lvl="0"/>
            <a:r>
              <a:rPr lang="kk-KZ" sz="2800" b="1" dirty="0">
                <a:solidFill>
                  <a:prstClr val="black"/>
                </a:solidFill>
                <a:latin typeface="Times New Roman" panose="02020603050405020304" pitchFamily="18" charset="0"/>
                <a:cs typeface="Times New Roman" panose="02020603050405020304" pitchFamily="18" charset="0"/>
              </a:rPr>
              <a:t>у</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5137964" y="3101698"/>
            <a:ext cx="364202" cy="523220"/>
          </a:xfrm>
          <a:prstGeom prst="rect">
            <a:avLst/>
          </a:prstGeom>
        </p:spPr>
        <p:txBody>
          <a:bodyPr wrap="none">
            <a:spAutoFit/>
          </a:bodyPr>
          <a:lstStyle/>
          <a:p>
            <a:pPr lvl="0"/>
            <a:r>
              <a:rPr lang="kk-KZ" sz="2800" b="1" dirty="0">
                <a:solidFill>
                  <a:prstClr val="black"/>
                </a:solidFill>
                <a:latin typeface="Times New Roman" panose="02020603050405020304" pitchFamily="18" charset="0"/>
                <a:cs typeface="Times New Roman" panose="02020603050405020304" pitchFamily="18" charset="0"/>
              </a:rPr>
              <a:t>х</a:t>
            </a:r>
            <a:endParaRPr lang="ru-RU" b="1" dirty="0">
              <a:solidFill>
                <a:prstClr val="black"/>
              </a:solidFill>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flipH="1">
            <a:off x="3924023" y="3624918"/>
            <a:ext cx="6290" cy="198221"/>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flipH="1">
            <a:off x="3461291" y="3621551"/>
            <a:ext cx="6290" cy="198221"/>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flipH="1">
            <a:off x="2998559" y="3621551"/>
            <a:ext cx="6290" cy="198221"/>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flipH="1">
            <a:off x="2529537" y="3637316"/>
            <a:ext cx="6290" cy="198221"/>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flipH="1">
            <a:off x="2051870" y="3621551"/>
            <a:ext cx="6290" cy="198221"/>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flipH="1">
            <a:off x="1585993" y="3637315"/>
            <a:ext cx="6290" cy="198221"/>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flipH="1">
            <a:off x="4551499" y="3621551"/>
            <a:ext cx="6290" cy="198221"/>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8" name="Прямоугольник 27"/>
          <p:cNvSpPr/>
          <p:nvPr/>
        </p:nvSpPr>
        <p:spPr>
          <a:xfrm>
            <a:off x="3897210" y="3621551"/>
            <a:ext cx="364202" cy="523220"/>
          </a:xfrm>
          <a:prstGeom prst="rect">
            <a:avLst/>
          </a:prstGeom>
        </p:spPr>
        <p:txBody>
          <a:bodyPr wrap="none">
            <a:spAutoFit/>
          </a:bodyPr>
          <a:lstStyle/>
          <a:p>
            <a:pPr lvl="0"/>
            <a:r>
              <a:rPr lang="kk-KZ" sz="2800" b="1" dirty="0">
                <a:solidFill>
                  <a:prstClr val="black"/>
                </a:solidFill>
                <a:latin typeface="Times New Roman" panose="02020603050405020304" pitchFamily="18" charset="0"/>
                <a:cs typeface="Times New Roman" panose="02020603050405020304" pitchFamily="18" charset="0"/>
              </a:rPr>
              <a:t>0</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29" name="Прямоугольник 28"/>
          <p:cNvSpPr/>
          <p:nvPr/>
        </p:nvSpPr>
        <p:spPr>
          <a:xfrm>
            <a:off x="1237019" y="3724028"/>
            <a:ext cx="526106" cy="584775"/>
          </a:xfrm>
          <a:prstGeom prst="rect">
            <a:avLst/>
          </a:prstGeom>
        </p:spPr>
        <p:txBody>
          <a:bodyPr wrap="none">
            <a:spAutoFit/>
          </a:bodyPr>
          <a:lstStyle/>
          <a:p>
            <a:pPr lvl="0"/>
            <a:r>
              <a:rPr lang="kk-KZ" sz="3200" b="1" dirty="0" smtClean="0">
                <a:solidFill>
                  <a:prstClr val="black"/>
                </a:solidFill>
                <a:latin typeface="Times New Roman" panose="02020603050405020304" pitchFamily="18" charset="0"/>
                <a:cs typeface="Times New Roman" panose="02020603050405020304" pitchFamily="18" charset="0"/>
              </a:rPr>
              <a:t>-6</a:t>
            </a:r>
            <a:endParaRPr lang="ru-RU" sz="3200" b="1" dirty="0">
              <a:solidFill>
                <a:prstClr val="black"/>
              </a:solidFill>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1561444" y="1463509"/>
            <a:ext cx="22286" cy="5105811"/>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0" name="Овал 29"/>
          <p:cNvSpPr/>
          <p:nvPr/>
        </p:nvSpPr>
        <p:spPr>
          <a:xfrm>
            <a:off x="1487718" y="3635809"/>
            <a:ext cx="168028" cy="15729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378693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additive="base">
                                        <p:cTn id="18"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wipe(down)">
                                      <p:cBhvr>
                                        <p:cTn id="31" dur="500"/>
                                        <p:tgtEl>
                                          <p:spTgt spid="4">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42"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arn(outHorizontal)">
                                      <p:cBhvr>
                                        <p:cTn id="36" dur="500"/>
                                        <p:tgtEl>
                                          <p:spTgt spid="6"/>
                                        </p:tgtEl>
                                      </p:cBhvr>
                                    </p:animEffect>
                                  </p:childTnLst>
                                </p:cTn>
                              </p:par>
                              <p:par>
                                <p:cTn id="37" presetID="16" presetClass="entr" presetSubtype="42"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barn(outHorizontal)">
                                      <p:cBhvr>
                                        <p:cTn id="39" dur="500"/>
                                        <p:tgtEl>
                                          <p:spTgt spid="9"/>
                                        </p:tgtEl>
                                      </p:cBhvr>
                                    </p:animEffect>
                                  </p:childTnLst>
                                </p:cTn>
                              </p:par>
                              <p:par>
                                <p:cTn id="40" presetID="16" presetClass="entr" presetSubtype="42"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outHorizontal)">
                                      <p:cBhvr>
                                        <p:cTn id="42" dur="500"/>
                                        <p:tgtEl>
                                          <p:spTgt spid="11"/>
                                        </p:tgtEl>
                                      </p:cBhvr>
                                    </p:animEffect>
                                  </p:childTnLst>
                                </p:cTn>
                              </p:par>
                              <p:par>
                                <p:cTn id="43" presetID="16" presetClass="entr" presetSubtype="42"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arn(outHorizontal)">
                                      <p:cBhvr>
                                        <p:cTn id="45" dur="500"/>
                                        <p:tgtEl>
                                          <p:spTgt spid="12"/>
                                        </p:tgtEl>
                                      </p:cBhvr>
                                    </p:animEffect>
                                  </p:childTnLst>
                                </p:cTn>
                              </p:par>
                              <p:par>
                                <p:cTn id="46" presetID="16" presetClass="entr" presetSubtype="42"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arn(outHorizontal)">
                                      <p:cBhvr>
                                        <p:cTn id="48" dur="500"/>
                                        <p:tgtEl>
                                          <p:spTgt spid="14"/>
                                        </p:tgtEl>
                                      </p:cBhvr>
                                    </p:animEffect>
                                  </p:childTnLst>
                                </p:cTn>
                              </p:par>
                              <p:par>
                                <p:cTn id="49" presetID="16" presetClass="entr" presetSubtype="42"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barn(outHorizontal)">
                                      <p:cBhvr>
                                        <p:cTn id="51" dur="500"/>
                                        <p:tgtEl>
                                          <p:spTgt spid="19"/>
                                        </p:tgtEl>
                                      </p:cBhvr>
                                    </p:animEffect>
                                  </p:childTnLst>
                                </p:cTn>
                              </p:par>
                              <p:par>
                                <p:cTn id="52" presetID="16" presetClass="entr" presetSubtype="42"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outHorizontal)">
                                      <p:cBhvr>
                                        <p:cTn id="54" dur="500"/>
                                        <p:tgtEl>
                                          <p:spTgt spid="20"/>
                                        </p:tgtEl>
                                      </p:cBhvr>
                                    </p:animEffect>
                                  </p:childTnLst>
                                </p:cTn>
                              </p:par>
                              <p:par>
                                <p:cTn id="55" presetID="16" presetClass="entr" presetSubtype="42"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Horizontal)">
                                      <p:cBhvr>
                                        <p:cTn id="57" dur="500"/>
                                        <p:tgtEl>
                                          <p:spTgt spid="21"/>
                                        </p:tgtEl>
                                      </p:cBhvr>
                                    </p:animEffect>
                                  </p:childTnLst>
                                </p:cTn>
                              </p:par>
                              <p:par>
                                <p:cTn id="58" presetID="16" presetClass="entr" presetSubtype="42"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barn(outHorizontal)">
                                      <p:cBhvr>
                                        <p:cTn id="60" dur="500"/>
                                        <p:tgtEl>
                                          <p:spTgt spid="23"/>
                                        </p:tgtEl>
                                      </p:cBhvr>
                                    </p:animEffect>
                                  </p:childTnLst>
                                </p:cTn>
                              </p:par>
                              <p:par>
                                <p:cTn id="61" presetID="16" presetClass="entr" presetSubtype="42"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arn(outHorizontal)">
                                      <p:cBhvr>
                                        <p:cTn id="63" dur="500"/>
                                        <p:tgtEl>
                                          <p:spTgt spid="24"/>
                                        </p:tgtEl>
                                      </p:cBhvr>
                                    </p:animEffect>
                                  </p:childTnLst>
                                </p:cTn>
                              </p:par>
                              <p:par>
                                <p:cTn id="64" presetID="16" presetClass="entr" presetSubtype="42" fill="hold"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barn(outHorizontal)">
                                      <p:cBhvr>
                                        <p:cTn id="66" dur="500"/>
                                        <p:tgtEl>
                                          <p:spTgt spid="25"/>
                                        </p:tgtEl>
                                      </p:cBhvr>
                                    </p:animEffect>
                                  </p:childTnLst>
                                </p:cTn>
                              </p:par>
                              <p:par>
                                <p:cTn id="67" presetID="16" presetClass="entr" presetSubtype="42"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barn(outHorizontal)">
                                      <p:cBhvr>
                                        <p:cTn id="69" dur="500"/>
                                        <p:tgtEl>
                                          <p:spTgt spid="28"/>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4">
                                            <p:txEl>
                                              <p:pRg st="1" end="1"/>
                                            </p:txEl>
                                          </p:spTgt>
                                        </p:tgtEl>
                                        <p:attrNameLst>
                                          <p:attrName>style.visibility</p:attrName>
                                        </p:attrNameLst>
                                      </p:cBhvr>
                                      <p:to>
                                        <p:strVal val="visible"/>
                                      </p:to>
                                    </p:set>
                                    <p:animEffect transition="in" filter="barn(inVertical)">
                                      <p:cBhvr>
                                        <p:cTn id="74" dur="500"/>
                                        <p:tgtEl>
                                          <p:spTgt spid="4">
                                            <p:txEl>
                                              <p:pRg st="1" end="1"/>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ppt_x"/>
                                          </p:val>
                                        </p:tav>
                                        <p:tav tm="100000">
                                          <p:val>
                                            <p:strVal val="#ppt_x"/>
                                          </p:val>
                                        </p:tav>
                                      </p:tavLst>
                                    </p:anim>
                                    <p:anim calcmode="lin" valueType="num">
                                      <p:cBhvr additive="base">
                                        <p:cTn id="8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ppt_x"/>
                                          </p:val>
                                        </p:tav>
                                        <p:tav tm="100000">
                                          <p:val>
                                            <p:strVal val="#ppt_x"/>
                                          </p:val>
                                        </p:tav>
                                      </p:tavLst>
                                    </p:anim>
                                    <p:anim calcmode="lin" valueType="num">
                                      <p:cBhvr additive="base">
                                        <p:cTn id="8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4">
                                            <p:txEl>
                                              <p:pRg st="2" end="2"/>
                                            </p:txEl>
                                          </p:spTgt>
                                        </p:tgtEl>
                                        <p:attrNameLst>
                                          <p:attrName>style.visibility</p:attrName>
                                        </p:attrNameLst>
                                      </p:cBhvr>
                                      <p:to>
                                        <p:strVal val="visible"/>
                                      </p:to>
                                    </p:set>
                                    <p:animEffect transition="in" filter="fade">
                                      <p:cBhvr>
                                        <p:cTn id="91" dur="1000"/>
                                        <p:tgtEl>
                                          <p:spTgt spid="4">
                                            <p:txEl>
                                              <p:pRg st="2" end="2"/>
                                            </p:txEl>
                                          </p:spTgt>
                                        </p:tgtEl>
                                      </p:cBhvr>
                                    </p:animEffect>
                                    <p:anim calcmode="lin" valueType="num">
                                      <p:cBhvr>
                                        <p:cTn id="9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nodeType="clickEffect">
                                  <p:stCondLst>
                                    <p:cond delay="0"/>
                                  </p:stCondLst>
                                  <p:childTnLst>
                                    <p:set>
                                      <p:cBhvr>
                                        <p:cTn id="97" dur="1" fill="hold">
                                          <p:stCondLst>
                                            <p:cond delay="0"/>
                                          </p:stCondLst>
                                        </p:cTn>
                                        <p:tgtEl>
                                          <p:spTgt spid="32"/>
                                        </p:tgtEl>
                                        <p:attrNameLst>
                                          <p:attrName>style.visibility</p:attrName>
                                        </p:attrNameLst>
                                      </p:cBhvr>
                                      <p:to>
                                        <p:strVal val="visible"/>
                                      </p:to>
                                    </p:set>
                                    <p:anim calcmode="lin" valueType="num">
                                      <p:cBhvr additive="base">
                                        <p:cTn id="98" dur="500" fill="hold"/>
                                        <p:tgtEl>
                                          <p:spTgt spid="32"/>
                                        </p:tgtEl>
                                        <p:attrNameLst>
                                          <p:attrName>ppt_x</p:attrName>
                                        </p:attrNameLst>
                                      </p:cBhvr>
                                      <p:tavLst>
                                        <p:tav tm="0">
                                          <p:val>
                                            <p:strVal val="#ppt_x"/>
                                          </p:val>
                                        </p:tav>
                                        <p:tav tm="100000">
                                          <p:val>
                                            <p:strVal val="#ppt_x"/>
                                          </p:val>
                                        </p:tav>
                                      </p:tavLst>
                                    </p:anim>
                                    <p:anim calcmode="lin" valueType="num">
                                      <p:cBhvr additive="base">
                                        <p:cTn id="9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1" grpId="0"/>
      <p:bldP spid="12" grpId="0"/>
      <p:bldP spid="28" grpId="0"/>
      <p:bldP spid="29" grpId="0"/>
      <p:bldP spid="30" grpId="0" animBg="1"/>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1068</TotalTime>
  <Words>773</Words>
  <Application>Microsoft Office PowerPoint</Application>
  <PresentationFormat>Широкоэкранный</PresentationFormat>
  <Paragraphs>75</Paragraphs>
  <Slides>10</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10</vt:i4>
      </vt:variant>
    </vt:vector>
  </HeadingPairs>
  <TitlesOfParts>
    <vt:vector size="18" baseType="lpstr">
      <vt:lpstr>Arial</vt:lpstr>
      <vt:lpstr>Calibri</vt:lpstr>
      <vt:lpstr>Calibri Light</vt:lpstr>
      <vt:lpstr>Cambria Math</vt:lpstr>
      <vt:lpstr>Palatino Linotype</vt:lpstr>
      <vt:lpstr>Times New Roman</vt:lpstr>
      <vt:lpstr>Тема Office</vt:lpstr>
      <vt:lpstr>1_Тема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Айзада</dc:creator>
  <cp:lastModifiedBy>Айзада</cp:lastModifiedBy>
  <cp:revision>88</cp:revision>
  <dcterms:created xsi:type="dcterms:W3CDTF">2017-05-05T05:04:25Z</dcterms:created>
  <dcterms:modified xsi:type="dcterms:W3CDTF">2018-05-19T17:55:21Z</dcterms:modified>
</cp:coreProperties>
</file>