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02658-47B7-4830-8472-DEECDB461DFB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9EB54-5A6C-4085-84EE-D23D6AEBBB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23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42782-A386-48EA-97CB-AA9B8BAFDF3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42782-A386-48EA-97CB-AA9B8BAFDF3F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hyperlink" Target="http://fmimg.finmarket.ru/Banknotes/398/398_k_10000_r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11" Type="http://schemas.openxmlformats.org/officeDocument/2006/relationships/image" Target="../media/image21.png"/><Relationship Id="rId5" Type="http://schemas.openxmlformats.org/officeDocument/2006/relationships/hyperlink" Target="http://fmimg.finmarket.ru/Banknotes/398/398_k_5000_r.jpg" TargetMode="External"/><Relationship Id="rId10" Type="http://schemas.openxmlformats.org/officeDocument/2006/relationships/image" Target="../media/image20.jpeg"/><Relationship Id="rId4" Type="http://schemas.openxmlformats.org/officeDocument/2006/relationships/image" Target="../media/image17.png"/><Relationship Id="rId9" Type="http://schemas.openxmlformats.org/officeDocument/2006/relationships/hyperlink" Target="http://fmimg.finmarket.ru/Banknotes/398/398_k_2000_r.jp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4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hyperlink" Target="http://bnews.kz/ru/news/post/237306/" TargetMode="External"/><Relationship Id="rId4" Type="http://schemas.openxmlformats.org/officeDocument/2006/relationships/hyperlink" Target="http://bnews.kz/ru/news/post/2313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71" y="119451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2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00FF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00FF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-1343734" y="764704"/>
            <a:ext cx="8308615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ru-RU" sz="60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atang" pitchFamily="18" charset="-127"/>
                <a:ea typeface="Batang" pitchFamily="18" charset="-127"/>
              </a:rPr>
              <a:t>КАЗАХСТАН.</a:t>
            </a:r>
          </a:p>
          <a:p>
            <a:pPr algn="ctr"/>
            <a:r>
              <a:rPr lang="ru-RU" sz="6000" b="1" dirty="0" smtClean="0">
                <a:ln>
                  <a:solidFill>
                    <a:srgbClr val="FF0066"/>
                  </a:solidFill>
                </a:ln>
                <a:solidFill>
                  <a:srgbClr val="FF0066"/>
                </a:solidFill>
                <a:latin typeface="Batang" pitchFamily="18" charset="-127"/>
                <a:ea typeface="Batang" pitchFamily="18" charset="-127"/>
              </a:rPr>
              <a:t>ХРОНИКА НЕЗАВИСИМОСТИ</a:t>
            </a:r>
            <a:endParaRPr lang="ru-RU" sz="6000" b="1" dirty="0">
              <a:ln>
                <a:solidFill>
                  <a:srgbClr val="FF0066"/>
                </a:solidFill>
              </a:ln>
              <a:solidFill>
                <a:srgbClr val="FF0066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1182085" y="3500427"/>
            <a:ext cx="5118107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Независимость страны 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Это великая награда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И после длительной борьбы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Все встало на свои места, как надо.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И с каждым днем все лучше, лучше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Становится наша страна: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Богаче жизнь, природа краше.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Благословенна будь всегда!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Любовь свою мы дарим Казахстану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И каждый год, ликуя с ним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Мы отмечаем эту дату</a:t>
            </a:r>
          </a:p>
          <a:p>
            <a:pPr algn="ct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</a:rPr>
              <a:t>Ведь Казахстан для всех един!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pic>
        <p:nvPicPr>
          <p:cNvPr id="32" name="Picture 4" descr="C:\Users\Альбина\Documents\ВСЕ КАРТИНКИ\казахские костюмы\1332822006_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4706"/>
          <a:stretch>
            <a:fillRect/>
          </a:stretch>
        </p:blipFill>
        <p:spPr bwMode="auto">
          <a:xfrm>
            <a:off x="317989" y="260648"/>
            <a:ext cx="1595254" cy="192479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Прямоугольник 33"/>
          <p:cNvSpPr/>
          <p:nvPr/>
        </p:nvSpPr>
        <p:spPr>
          <a:xfrm>
            <a:off x="4970813" y="260649"/>
            <a:ext cx="372226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  <a:cs typeface="Times New Roman" pitchFamily="18" charset="0"/>
              </a:rPr>
              <a:t>«Самая высшая ценность свободного Казахстана  –  его независимость!» </a:t>
            </a:r>
          </a:p>
          <a:p>
            <a:pPr algn="r"/>
            <a:r>
              <a:rPr lang="ru-RU" sz="1400" dirty="0" smtClean="0">
                <a:solidFill>
                  <a:srgbClr val="0000FF"/>
                </a:solidFill>
                <a:latin typeface="Batang" pitchFamily="18" charset="-127"/>
                <a:ea typeface="Batang" pitchFamily="18" charset="-127"/>
                <a:cs typeface="Times New Roman" pitchFamily="18" charset="0"/>
              </a:rPr>
              <a:t>Н.Назарбаев</a:t>
            </a:r>
            <a:endParaRPr lang="ru-RU" sz="1400" dirty="0">
              <a:solidFill>
                <a:srgbClr val="0000FF"/>
              </a:solidFill>
              <a:latin typeface="Batang" pitchFamily="18" charset="-127"/>
              <a:ea typeface="Batang" pitchFamily="18" charset="-127"/>
              <a:cs typeface="Times New Roman" pitchFamily="18" charset="0"/>
            </a:endParaRPr>
          </a:p>
        </p:txBody>
      </p:sp>
      <p:pic>
        <p:nvPicPr>
          <p:cNvPr id="1026" name="Picture 2" descr="kaz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67787" y="1556792"/>
            <a:ext cx="3646296" cy="36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568701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78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9160572" cy="6870430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2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5"/>
            <a:ext cx="997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1991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5536" y="4919008"/>
            <a:ext cx="85145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29 августа - Указ Президента РК о закрытии Семипалатинского полигона.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октября - полет в космос первого казахского космонавта </a:t>
            </a:r>
            <a:r>
              <a:rPr lang="ru-RU" sz="1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Тохтара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Аубакирова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- 1 декабря - всенародные выборы Президента Казахстана.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-10 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декабря - вступление в должность Президента Казахстана.</a:t>
            </a:r>
          </a:p>
          <a:p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Переименование Казахской ССР в Республику Казахстан. </a:t>
            </a:r>
          </a:p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 декабря - принятие Закона о независимости Республики Казахстан.</a:t>
            </a:r>
          </a:p>
          <a:p>
            <a:r>
              <a:rPr lang="ru-RU" sz="16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- 21 декабря - создание Содружества Независимых Государств.</a:t>
            </a:r>
          </a:p>
          <a:p>
            <a:endParaRPr lang="ru-RU" sz="1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266212"/>
            <a:ext cx="269296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3479" t="17044" r="12687" b="18546"/>
          <a:stretch>
            <a:fillRect/>
          </a:stretch>
        </p:blipFill>
        <p:spPr bwMode="auto">
          <a:xfrm>
            <a:off x="2634597" y="312799"/>
            <a:ext cx="2392880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r="6742"/>
          <a:stretch>
            <a:fillRect/>
          </a:stretch>
        </p:blipFill>
        <p:spPr bwMode="auto">
          <a:xfrm>
            <a:off x="3419872" y="2902782"/>
            <a:ext cx="2096641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C:\Users\Альбина\Documents\КАЗАХСТАН\картинки Казахстан\присяга призидента каз СМСР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3907" y="281106"/>
            <a:ext cx="3323446" cy="2407411"/>
          </a:xfrm>
          <a:prstGeom prst="rect">
            <a:avLst/>
          </a:prstGeom>
          <a:noFill/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25903" y="2515990"/>
            <a:ext cx="2525819" cy="183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3373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2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5"/>
            <a:ext cx="997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1992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83865" y="2518351"/>
            <a:ext cx="7976271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solidFill>
                <a:srgbClr val="2C068C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-3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марта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Вступление Казахстана в Организацию Объединенных Наций (ООН). 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-25</a:t>
            </a:r>
            <a:r>
              <a:rPr kumimoji="0" lang="ru-RU" sz="1200" b="0" i="1" u="none" strike="noStrike" cap="none" normalizeH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мая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В Москве Президент РК Н.А.Назарбаев и Президент РФ Б.Н.Ельцин подписали Договор о дружбе, сотрудничестве и взаимной помощи между Российской Федерацией и Казахстаном, а также Соглашение о порядке использования космодрома Байконура.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-4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июня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глава государства подписывает Законы “О Государственном флаге Республики Казахстан”, “О Государственном гербе Республики Казахстан”, “О музыкальной редакции Государственного гимна Республики Казахстан”. 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--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29 октября  - Первый Всемирный курултай казахов. </a:t>
            </a:r>
          </a:p>
          <a:p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 - Принятие Казахстана членом ОБСЕ.</a:t>
            </a:r>
          </a:p>
          <a:p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- 28 ноября- вступление Казахстана в члены Международного Экономического Сотрудничества (ОЭС).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Альбина\Documents\КАЗАХСТАН\картинки Казахстан\ельцин и назарбаев в москве 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1463" y="1196752"/>
            <a:ext cx="3237648" cy="2520280"/>
          </a:xfrm>
          <a:prstGeom prst="rect">
            <a:avLst/>
          </a:prstGeom>
          <a:noFill/>
        </p:spPr>
      </p:pic>
      <p:pic>
        <p:nvPicPr>
          <p:cNvPr id="30" name="Picture 4" descr="C:\Users\Альбина\Documents\КАЗАХСТАН\картинки Казахстан\обс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989" y="1844824"/>
            <a:ext cx="1927599" cy="1566174"/>
          </a:xfrm>
          <a:prstGeom prst="rect">
            <a:avLst/>
          </a:prstGeom>
          <a:noFill/>
        </p:spPr>
      </p:pic>
      <p:pic>
        <p:nvPicPr>
          <p:cNvPr id="5123" name="Picture 3" descr="C:\Users\Альбина\Documents\КАЗАХСТАН\картинки Казахстан\130986620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01379" y="260648"/>
            <a:ext cx="2658442" cy="2088232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67256" y="2492896"/>
            <a:ext cx="179466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09091" y="188640"/>
            <a:ext cx="1318846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58041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8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>
      <p:transition xmlns:p14="http://schemas.microsoft.com/office/powerpoint/2010/main"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2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4"/>
            <a:ext cx="997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1993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83864" y="3348717"/>
            <a:ext cx="804274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2C068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solidFill>
                <a:srgbClr val="2C068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28</a:t>
            </a:r>
            <a:r>
              <a:rPr kumimoji="0" lang="ru-RU" sz="1200" b="0" i="1" u="none" strike="noStrike" cap="none" normalizeH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января -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Верховный Совет Республики Казахстан принял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первую Конституцию суверенной Республики Казахстан.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апреля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в Алматы прошел Всемирный экономический форум, собравший более 100 руководителей крупнейших международных и национальных компаний, фирм и банков из 30 стран мира. 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13 сентября -  войдет в историю как день принятия Закона «О государственной границе Республики Казахстан».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этого вопроса стало важной задачей для республики. По всему периметру своей территории мы должны были на международно-правовом уровне оформить границы с 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Китаем, Россией, Узбекистаном, Киргизией и Туркменистаном.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Сегодня Казахстан все пограничные вопросы урегулировал и юридически оформил на основе международных правовых норм.</a:t>
            </a: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-15 </a:t>
            </a:r>
            <a:r>
              <a:rPr lang="ru-RU" sz="12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ноября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введена национальная валюта Республики Казахстан – тенге.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907311" y="188641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None/>
            </a:pPr>
            <a:r>
              <a:rPr lang="ru-RU" sz="1200" dirty="0" smtClean="0">
                <a:solidFill>
                  <a:srgbClr val="2C068C"/>
                </a:solidFill>
              </a:rPr>
              <a:t>	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«Тенге, как национальная валюта, сыграл свою роль в истории нашей страны не только как экономическая основа независимости. В чем-то тенге — это уже полновесная часть самой нашей истории, знамение своего времени» </a:t>
            </a:r>
          </a:p>
          <a:p>
            <a:pPr algn="r">
              <a:buNone/>
            </a:pP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Н. Назарбаев </a:t>
            </a: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96752"/>
            <a:ext cx="330052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Картинка 11 из 10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511246">
            <a:off x="6420014" y="1624360"/>
            <a:ext cx="2016224" cy="892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6" name="Picture 6" descr="Картинка 4 из 10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583517">
            <a:off x="6759456" y="2577953"/>
            <a:ext cx="1790397" cy="940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5" descr="Картинка 15 из 103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909409">
            <a:off x="7040544" y="1349537"/>
            <a:ext cx="1694219" cy="871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35696" y="1053324"/>
            <a:ext cx="2198077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5325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9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54025" y="-257371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4"/>
            <a:ext cx="9970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1994-1995-1996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12057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83864" y="4088011"/>
            <a:ext cx="817567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14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Центрально-Азиатского союза (Казахстан, Кыргызстан, Узбекистан). </a:t>
            </a:r>
          </a:p>
          <a:p>
            <a:pPr>
              <a:buFontTx/>
              <a:buChar char="-"/>
            </a:pPr>
            <a:r>
              <a:rPr lang="ru-RU" sz="14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 Полет в космос казахстанского космонавта Т. Мусабаева.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30 </a:t>
            </a:r>
            <a:r>
              <a:rPr lang="ru-RU" sz="14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августа - Принятие новой Конституции Республики Казахстан. </a:t>
            </a:r>
            <a:endParaRPr lang="ru-RU" sz="1400" i="1" dirty="0" smtClean="0">
              <a:solidFill>
                <a:srgbClr val="2C068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4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 декабря - открытие монумента Независимости в Алматы. </a:t>
            </a:r>
            <a:endParaRPr lang="ru-RU" sz="1400" i="1" dirty="0">
              <a:solidFill>
                <a:srgbClr val="2C068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400" i="1" dirty="0">
              <a:solidFill>
                <a:srgbClr val="2C068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0122" y="242291"/>
            <a:ext cx="1610216" cy="25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86241" y="188190"/>
            <a:ext cx="2398420" cy="375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1640911"/>
            <a:ext cx="2160240" cy="2305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96923" y="1146518"/>
            <a:ext cx="3293920" cy="329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0716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>
      <p:transition xmlns:p14="http://schemas.microsoft.com/office/powerpoint/2010/main"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4"/>
            <a:ext cx="9970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2000-2001-2002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41842" y="4509983"/>
            <a:ext cx="797627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solidFill>
                <a:srgbClr val="2C068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- 29 августа. - Международная конференция «XXI век навстречу миру свободному от ядерного оружия», посвященная 10-й годовщине Семипалатинского ядерного полигона и 10-летию независимости Республики Казахстан.</a:t>
            </a:r>
          </a:p>
          <a:p>
            <a:pPr algn="just"/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- 22 сентября – начинается государственный визит в Казахстан Папы Римского Иоанна Павла II. Его принял Н. Назарбаев. </a:t>
            </a:r>
          </a:p>
          <a:p>
            <a:pPr marL="171450" indent="-171450" algn="just">
              <a:buFontTx/>
              <a:buChar char="-"/>
            </a:pP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16-17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декабря – празднование 10-летия независимости Республики Казахстан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71450" indent="-171450" algn="just">
              <a:buFontTx/>
              <a:buChar char="-"/>
            </a:pPr>
            <a:r>
              <a:rPr lang="ru-RU" sz="1200" i="1" dirty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2002 год был объявлен Годом здоровья</a:t>
            </a:r>
            <a:endParaRPr lang="ru-RU" sz="1200" i="1" dirty="0" smtClean="0">
              <a:solidFill>
                <a:srgbClr val="2C068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511464" y="3695546"/>
            <a:ext cx="4372593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7020272" y="2420658"/>
            <a:ext cx="1262910" cy="209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1347" y="170844"/>
            <a:ext cx="3274593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Альбина\Documents\КАЗАХСТАН\картинки Казахстан\_Kaz_10indep.gif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3570" y="129370"/>
            <a:ext cx="2791695" cy="2421077"/>
          </a:xfrm>
          <a:prstGeom prst="rect">
            <a:avLst/>
          </a:prstGeom>
          <a:noFill/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1382" y="2204864"/>
            <a:ext cx="2035184" cy="1364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59832" y="3069796"/>
            <a:ext cx="1896210" cy="125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2220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4637"/>
            <a:ext cx="8352928" cy="126646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Алматы прошла первая в Казахстане операция по одномоментной трансплантации почки и поджелудочной </a:t>
            </a:r>
            <a:r>
              <a:rPr 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железы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323528" y="1789189"/>
            <a:ext cx="4248472" cy="4232099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городской клинической больнице №7 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Алматы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сентября 2012 г. прошла первая операция по одномоментной трансплантации почки и поджелудочной железы от одного донора-родственника реципиенту. Уникальность операции в том, что Казахстан стал четвертой страной в мире, которая проводит подобные операции. Первая - США, вторая - Южная Корея, третья в прошлом году - Италия.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89188"/>
            <a:ext cx="4097910" cy="2863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0346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1296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пересадка сердца в Казахстане</a:t>
            </a:r>
            <a:endParaRPr lang="ru-RU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51520" y="1700808"/>
            <a:ext cx="8568952" cy="46085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2012 году Казахстан вошел в число 20 стран мира, где проводятся такие уникальные операции по трансплантации, как пересадка сердца. И первая операция была проведена здесь - в национальной кардиохирургическом центре в Астане. За четыре года новый орган получили 36 человек. Для казахстанцев трансплантация сердца проводится бесплатно. В среднем бюджету одна такая операция обходится в 20 тысяч долларов.  Сегодня в Казахстане работают 10 медицинских центров по трансплантации. Только за последние четыре годы в стране проведено почти  800 сложнейших операций по пересадке органов. И с каждым годом число спасенных жизней только растет. Если в 2012 году в стране провели 65 таких операций, то уже в 2014 году счет операций по трансплантации в Казахстане стали вести на сотни.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8845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640960" cy="1512167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в Казахстане операция по пересадке легких</a:t>
            </a:r>
            <a:r>
              <a:rPr lang="ru-RU" dirty="0">
                <a:effectLst/>
              </a:rPr>
              <a:t> </a:t>
            </a: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07504" y="1988840"/>
            <a:ext cx="5789382" cy="460851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Командой врачей Национального научного кардиохирургического центра успешно провела первую  в Казахстане  трансплантацию легких, операция продолжалась более 10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Проведенная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пересадка легких является примером уникального хирургического вмешательства в отечественной медицине. Это говорит о начале потоковой практики пересадки легких для казахстанцев с тяжелыми формами заболеваний органов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дыхания.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 была проведена в ночь с 23 на 24 сентября  67-летнему пациенту, страдавшему тяжелой дыхательной недостаточностью на фоне хронической обструктивной болезни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541" y="2623993"/>
            <a:ext cx="3247114" cy="257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88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48564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Прорыв в отечественной медицине: в Астане провели первую в Казахстане операцию по пересадке костного мозга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0" y="1892829"/>
            <a:ext cx="5292080" cy="36484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Столичные медики вылечили от рака крови 15-летнего Колю Пшенянова. Парень чувствует себя отлично и уже торопится вернуться домой в Усть-Каменогорск. Раньше такие операции делали только за рубежом, а чтобы получить лечение, пациенты вынуждены были годами стоять в очереди за квотой. Теперь столичные врачи планируют поставить трансплантацию костного мозга на поток и спасать детей в отечественных больницах.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60915"/>
            <a:ext cx="3552020" cy="268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63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4"/>
            <a:ext cx="997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2003-2006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827584" y="4255967"/>
            <a:ext cx="7732552" cy="226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5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- 23 февраля – в Москве президенты четырех стран – Беларуси, Казахстана, России и Украины – подписали заявление об образовании единого экономического пространства.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24-26 апреля - Второй Евразийский </a:t>
            </a:r>
            <a:r>
              <a:rPr kumimoji="0" lang="ru-RU" sz="1050" b="0" i="1" u="none" strike="noStrike" cap="none" normalizeH="0" baseline="0" dirty="0" err="1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Медиа</a:t>
            </a: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Форум (</a:t>
            </a:r>
            <a:r>
              <a:rPr kumimoji="0" lang="ru-RU" sz="1050" b="0" i="1" u="none" strike="noStrike" cap="none" normalizeH="0" baseline="0" dirty="0" err="1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г.Алматы</a:t>
            </a:r>
            <a:r>
              <a:rPr kumimoji="0" lang="ru-RU" sz="105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i="1" dirty="0" smtClean="0">
                <a:solidFill>
                  <a:srgbClr val="2C068C"/>
                </a:solidFill>
                <a:latin typeface="Times New Roman" pitchFamily="18" charset="0"/>
                <a:cs typeface="Times New Roman" pitchFamily="18" charset="0"/>
              </a:rPr>
              <a:t>- - 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</a:t>
            </a:r>
            <a:r>
              <a:rPr lang="ru-RU" sz="12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декабря - очередные выборы Президента РК. По итогам всенародного голосования Президентом РК на семилетний срок избран </a:t>
            </a:r>
            <a:r>
              <a:rPr lang="ru-RU" sz="1200" i="1" dirty="0" err="1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Н.А.Назарбаев</a:t>
            </a:r>
            <a:r>
              <a:rPr lang="ru-RU" sz="12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1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января - утвержден новый государственный Гимн Казахстана "Мой Казахстан" (муз. </a:t>
            </a:r>
            <a:r>
              <a:rPr lang="ru-RU" sz="1200" i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Ш.Калдаякова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сл. </a:t>
            </a:r>
            <a:r>
              <a:rPr lang="ru-RU" sz="1200" i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Ж.Нажимеденова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1200" i="1" dirty="0" err="1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Н.Назарбаева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endParaRPr lang="ru-RU" sz="1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- 11 января - инаугурация Президента РК  Н</a:t>
            </a:r>
            <a:r>
              <a:rPr lang="ru-RU" sz="12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Назарбаева </a:t>
            </a:r>
            <a:r>
              <a:rPr lang="ru-RU" sz="12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(г. Астана).</a:t>
            </a:r>
            <a:endParaRPr lang="ru-RU" sz="1200" i="1" dirty="0" smtClean="0">
              <a:solidFill>
                <a:srgbClr val="2C068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44994" y="472514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9798" y="111487"/>
            <a:ext cx="2581210" cy="2105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3117" y="121056"/>
            <a:ext cx="2556497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104" y="2359376"/>
            <a:ext cx="2859360" cy="193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082" y="1916832"/>
            <a:ext cx="3933824" cy="2193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5314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pic>
        <p:nvPicPr>
          <p:cNvPr id="27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49451" y="-260335"/>
            <a:ext cx="2212822" cy="2247398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251520" y="404664"/>
            <a:ext cx="997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2011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583865" y="5316017"/>
            <a:ext cx="7976271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- 3 </a:t>
            </a:r>
            <a:r>
              <a:rPr lang="ru-RU" sz="1400" i="1" dirty="0">
                <a:solidFill>
                  <a:srgbClr val="2C068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апреля – внеочередные выборы Президента РК. Действующий Глава государства Н. Назарбаев набрал 95,5% голосов избирателей.</a:t>
            </a:r>
            <a:endParaRPr lang="ru-RU" sz="1400" i="1" dirty="0">
              <a:solidFill>
                <a:srgbClr val="2C068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- 1 – 7 февраля – VII зимние Азиатские игры.</a:t>
            </a:r>
            <a:endParaRPr kumimoji="0" lang="ru-RU" sz="13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1" u="none" strike="noStrike" cap="none" normalizeH="0" baseline="0" dirty="0" smtClean="0">
                <a:ln>
                  <a:noFill/>
                </a:ln>
                <a:solidFill>
                  <a:srgbClr val="2C068C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endParaRPr kumimoji="0" lang="ru-RU" sz="1300" b="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13244" y="2708920"/>
            <a:ext cx="3131146" cy="2344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9627" y="2636913"/>
            <a:ext cx="3190508" cy="252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12650" y="188640"/>
            <a:ext cx="2791695" cy="2268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6689" y="188640"/>
            <a:ext cx="283600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2060849"/>
            <a:ext cx="1456095" cy="88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Содержимое 3"/>
          <p:cNvPicPr>
            <a:picLocks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4458" y="3140968"/>
            <a:ext cx="119644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7811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772400" cy="186651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Наиболее популярный вид спорта в Казахстане — футбол. В 1994 году федерация футбола Казахстана была принята в азиатскую зону ФИФА, но с 2001 года Казахстан перешёл в европейскую зону (УЕФА)</a:t>
            </a:r>
            <a:endParaRPr lang="ru-RU" sz="24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52e945da6a4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1" y="2758412"/>
            <a:ext cx="5867889" cy="371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golovkin_vs_macklin_1_20130629_1224393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4001542" cy="3600400"/>
          </a:xfrm>
          <a:prstGeom prst="rect">
            <a:avLst/>
          </a:prstGeom>
        </p:spPr>
      </p:pic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548680"/>
            <a:ext cx="3600400" cy="32403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552" y="2136339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endParaRPr lang="ru-RU" sz="2400" b="1" cap="all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endParaRPr lang="ru-RU" sz="2400" b="1" cap="all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endParaRPr lang="ru-RU" sz="2400" b="1" cap="all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endParaRPr lang="ru-RU" sz="2400" b="1" cap="all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endParaRPr lang="ru-RU" sz="2400" b="1" cap="all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2400" b="1" cap="all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b="1" cap="all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массовый вид спорта — это бокс. В этом олимпийском виде казахстанские спортсмены добились самых высочайших результатов. Имена нынешних чемпионов знают не только в Казахстане. Василий Жиров, </a:t>
            </a:r>
            <a:r>
              <a:rPr lang="ru-RU" sz="2400" b="1" cap="all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Серик</a:t>
            </a:r>
            <a:r>
              <a:rPr lang="ru-RU" sz="2400" b="1" cap="all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Сапиев</a:t>
            </a:r>
            <a:r>
              <a:rPr lang="ru-RU" sz="2400" b="1" cap="all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Геннадий Головкин.</a:t>
            </a:r>
          </a:p>
        </p:txBody>
      </p:sp>
    </p:spTree>
    <p:extLst>
      <p:ext uri="{BB962C8B-B14F-4D97-AF65-F5344CB8AC3E}">
        <p14:creationId xmlns:p14="http://schemas.microsoft.com/office/powerpoint/2010/main" val="339318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772400" cy="19385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Широко известны хоккейные традиции Казахстана. Настоящей хоккейной кузницей есть и является Усть-Каменогорск.</a:t>
            </a:r>
            <a:br>
              <a:rPr lang="ru-RU" sz="24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 2002 году павлодарец Максим Кузнецов в составе Детройт Ред </a:t>
            </a:r>
            <a:r>
              <a:rPr lang="ru-RU" sz="24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Уингз</a:t>
            </a:r>
            <a:r>
              <a:rPr lang="ru-RU" sz="24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 стал обладателем Кубка Стэнли</a:t>
            </a:r>
            <a:r>
              <a:rPr lang="ru-RU" sz="24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kazah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564904"/>
            <a:ext cx="4896544" cy="3800475"/>
          </a:xfrm>
          <a:prstGeom prst="rect">
            <a:avLst/>
          </a:prstGeom>
        </p:spPr>
      </p:pic>
      <p:pic>
        <p:nvPicPr>
          <p:cNvPr id="6" name="Рисунок 5" descr="1226690975_player14_20070831_15007441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2564904"/>
            <a:ext cx="2826314" cy="376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266429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Одним из популярных видов спорта в Казахстане является тяжёлая атлетика. В независимом Казахстане тяжёлая атлетика приобрела особую популярность после победы на Олимпиаде-2008 </a:t>
            </a:r>
            <a:r>
              <a:rPr lang="ru-RU" sz="18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кызылординца</a:t>
            </a: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 Ильи Ильина. Сборная страны показывает выдающиеся результаты на Чемпионатах мира и Олимпийских играх.</a:t>
            </a:r>
            <a:b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 Олимпиаде-2012 в Лондоне казахстанские тяжелоатлеты выиграли 4 золотые медали: Илья Ильин, Светлана </a:t>
            </a:r>
            <a:r>
              <a:rPr lang="ru-RU" sz="18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Подобедова</a:t>
            </a: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, Майя </a:t>
            </a:r>
            <a:r>
              <a:rPr lang="ru-RU" sz="18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Манеза</a:t>
            </a: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18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Зульфия</a:t>
            </a: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Чиншанло</a:t>
            </a:r>
            <a:r>
              <a:rPr lang="ru-RU" sz="18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800" dirty="0" smtClean="0">
                <a:solidFill>
                  <a:srgbClr val="7030A0"/>
                </a:solidFill>
              </a:rPr>
              <a:t/>
            </a:r>
            <a:br>
              <a:rPr lang="ru-RU" sz="1800" dirty="0" smtClean="0">
                <a:solidFill>
                  <a:srgbClr val="7030A0"/>
                </a:solidFill>
              </a:rPr>
            </a:b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7" name="Рисунок 6" descr="1452518885_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6980" y="3356992"/>
            <a:ext cx="4824536" cy="3184194"/>
          </a:xfrm>
          <a:prstGeom prst="rect">
            <a:avLst/>
          </a:prstGeom>
        </p:spPr>
      </p:pic>
      <p:pic>
        <p:nvPicPr>
          <p:cNvPr id="8" name="Рисунок 7" descr="7292479294_cc135c27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3274297"/>
            <a:ext cx="2448272" cy="326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3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988840"/>
            <a:ext cx="8172399" cy="41044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12" y="116632"/>
            <a:ext cx="9144000" cy="342900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 2016 г на олимпиаде в Рио казахстанские спортсмены выиграли 17 олимпийских медалей: 3 золотых, 5 серебряных и 9 бронзовых. </a:t>
            </a:r>
            <a:br>
              <a:rPr lang="ru-RU" sz="2000" dirty="0" smtClean="0"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4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8817a2f2467abe8a000bdbffa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688"/>
            <a:ext cx="9144000" cy="68633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2369880"/>
            <a:ext cx="4824536" cy="3219360"/>
          </a:xfrm>
        </p:spPr>
        <p:txBody>
          <a:bodyPr numCol="1">
            <a:normAutofit fontScale="90000"/>
          </a:bodyPr>
          <a:lstStyle/>
          <a:p>
            <a:r>
              <a:rPr lang="ru-RU" sz="1800" b="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1800" b="0" dirty="0" smtClean="0">
                <a:solidFill>
                  <a:schemeClr val="bg1"/>
                </a:solidFill>
                <a:effectLst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 ходе Универсиады будут проведены 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соревнования по 12 видам спорта: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Биатлон 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Горнолыжный спорт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Кёрлинг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Конькобежный спорт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Лыжное двоеборье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Лыжные гонки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Прыжки с трамплина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Сноуборд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Фигурное катание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Фристайл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Хоккей с шайбой</a:t>
            </a:r>
            <a:b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 Шорт-трек</a:t>
            </a:r>
            <a:r>
              <a:rPr lang="ru-RU" sz="2200" dirty="0" smtClean="0">
                <a:solidFill>
                  <a:schemeClr val="bg1"/>
                </a:solidFill>
              </a:rPr>
              <a:t/>
            </a:r>
            <a:br>
              <a:rPr lang="ru-RU" sz="2200" dirty="0" smtClean="0">
                <a:solidFill>
                  <a:schemeClr val="bg1"/>
                </a:solidFill>
              </a:rPr>
            </a:br>
            <a:r>
              <a:rPr lang="ru-RU" sz="2400" b="0" dirty="0" smtClean="0">
                <a:solidFill>
                  <a:schemeClr val="bg1"/>
                </a:solidFill>
                <a:effectLst/>
              </a:rPr>
              <a:t/>
            </a:r>
            <a:br>
              <a:rPr lang="ru-RU" sz="2400" b="0" dirty="0" smtClean="0">
                <a:solidFill>
                  <a:schemeClr val="bg1"/>
                </a:solidFill>
                <a:effectLst/>
              </a:rPr>
            </a:br>
            <a:r>
              <a:rPr lang="ru-RU" sz="2400" b="0" dirty="0" smtClean="0">
                <a:solidFill>
                  <a:schemeClr val="bg1"/>
                </a:solidFill>
                <a:effectLst/>
              </a:rPr>
              <a:t> </a:t>
            </a:r>
            <a:endParaRPr lang="ru-RU" sz="2400" b="0" dirty="0">
              <a:solidFill>
                <a:schemeClr val="bg1"/>
              </a:solidFill>
              <a:effectLst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0"/>
            <a:ext cx="860444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 2017г. в Казахстане пройдет </a:t>
            </a:r>
            <a:b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28-ая зимняя универсиада. Она пройдет с 28 января по 8 февраля 2017г.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Универсиада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— международные спортивные соревнования среди студентов, проводимые Международной федерацией университетского спорта (FISU).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2400" b="0" dirty="0" smtClean="0">
              <a:solidFill>
                <a:srgbClr val="FF0000"/>
              </a:solidFill>
              <a:effectLst/>
            </a:endParaRPr>
          </a:p>
          <a:p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Users\Альбина\Documents\ВСЕ КАРТИНКИ\ШАБЛОНЫ ПРЕЗЕНТАЦИЙ\Рисунок1.png5555555555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766" y="-29843"/>
            <a:ext cx="9183531" cy="6920098"/>
          </a:xfrm>
          <a:prstGeom prst="rect">
            <a:avLst/>
          </a:prstGeom>
          <a:noFill/>
        </p:spPr>
      </p:pic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0" y="1"/>
            <a:ext cx="9144000" cy="6857999"/>
            <a:chOff x="14" y="0"/>
            <a:chExt cx="5728" cy="4306"/>
          </a:xfrm>
          <a:noFill/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57" y="70"/>
              <a:ext cx="5040" cy="5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5"/>
                </a:cxn>
              </a:cxnLst>
              <a:rect l="0" t="0" r="r" b="b"/>
              <a:pathLst>
                <a:path w="5040" h="5">
                  <a:moveTo>
                    <a:pt x="5040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27" y="29"/>
              <a:ext cx="5102" cy="3"/>
            </a:xfrm>
            <a:custGeom>
              <a:avLst/>
              <a:gdLst/>
              <a:ahLst/>
              <a:cxnLst>
                <a:cxn ang="0">
                  <a:pos x="5102" y="0"/>
                </a:cxn>
                <a:cxn ang="0">
                  <a:pos x="0" y="3"/>
                </a:cxn>
              </a:cxnLst>
              <a:rect l="0" t="0" r="r" b="b"/>
              <a:pathLst>
                <a:path w="5102" h="3">
                  <a:moveTo>
                    <a:pt x="5102" y="0"/>
                  </a:moveTo>
                  <a:lnTo>
                    <a:pt x="0" y="3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71" y="362"/>
              <a:ext cx="6" cy="3580"/>
            </a:xfrm>
            <a:custGeom>
              <a:avLst/>
              <a:gdLst/>
              <a:ahLst/>
              <a:cxnLst>
                <a:cxn ang="0">
                  <a:pos x="6" y="3580"/>
                </a:cxn>
                <a:cxn ang="0">
                  <a:pos x="0" y="0"/>
                </a:cxn>
              </a:cxnLst>
              <a:rect l="0" t="0" r="r" b="b"/>
              <a:pathLst>
                <a:path w="6" h="3580">
                  <a:moveTo>
                    <a:pt x="6" y="3580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2" y="336"/>
              <a:ext cx="3" cy="3641"/>
            </a:xfrm>
            <a:custGeom>
              <a:avLst/>
              <a:gdLst/>
              <a:ahLst/>
              <a:cxnLst>
                <a:cxn ang="0">
                  <a:pos x="3" y="3641"/>
                </a:cxn>
                <a:cxn ang="0">
                  <a:pos x="0" y="0"/>
                </a:cxn>
              </a:cxnLst>
              <a:rect l="0" t="0" r="r" b="b"/>
              <a:pathLst>
                <a:path w="3" h="3641">
                  <a:moveTo>
                    <a:pt x="3" y="3641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59" y="4224"/>
              <a:ext cx="5040" cy="2"/>
            </a:xfrm>
            <a:custGeom>
              <a:avLst/>
              <a:gdLst/>
              <a:ahLst/>
              <a:cxnLst>
                <a:cxn ang="0">
                  <a:pos x="5040" y="0"/>
                </a:cxn>
                <a:cxn ang="0">
                  <a:pos x="0" y="2"/>
                </a:cxn>
              </a:cxnLst>
              <a:rect l="0" t="0" r="r" b="b"/>
              <a:pathLst>
                <a:path w="5040" h="2">
                  <a:moveTo>
                    <a:pt x="5040" y="0"/>
                  </a:moveTo>
                  <a:lnTo>
                    <a:pt x="0" y="2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27" y="4272"/>
              <a:ext cx="5105" cy="5"/>
            </a:xfrm>
            <a:custGeom>
              <a:avLst/>
              <a:gdLst/>
              <a:ahLst/>
              <a:cxnLst>
                <a:cxn ang="0">
                  <a:pos x="5105" y="0"/>
                </a:cxn>
                <a:cxn ang="0">
                  <a:pos x="0" y="5"/>
                </a:cxn>
              </a:cxnLst>
              <a:rect l="0" t="0" r="r" b="b"/>
              <a:pathLst>
                <a:path w="5105" h="5">
                  <a:moveTo>
                    <a:pt x="5105" y="0"/>
                  </a:moveTo>
                  <a:lnTo>
                    <a:pt x="0" y="5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5417" y="3921"/>
              <a:ext cx="325" cy="380"/>
              <a:chOff x="5417" y="3921"/>
              <a:chExt cx="325" cy="380"/>
            </a:xfrm>
            <a:grpFill/>
          </p:grpSpPr>
          <p:sp>
            <p:nvSpPr>
              <p:cNvPr id="25" name="Arc 12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" name="Arc 13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5678" y="360"/>
              <a:ext cx="3" cy="3582"/>
            </a:xfrm>
            <a:custGeom>
              <a:avLst/>
              <a:gdLst/>
              <a:ahLst/>
              <a:cxnLst>
                <a:cxn ang="0">
                  <a:pos x="3" y="3582"/>
                </a:cxn>
                <a:cxn ang="0">
                  <a:pos x="0" y="0"/>
                </a:cxn>
              </a:cxnLst>
              <a:rect l="0" t="0" r="r" b="b"/>
              <a:pathLst>
                <a:path w="3" h="3582">
                  <a:moveTo>
                    <a:pt x="3" y="358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5723" y="327"/>
              <a:ext cx="1" cy="3642"/>
            </a:xfrm>
            <a:custGeom>
              <a:avLst/>
              <a:gdLst/>
              <a:ahLst/>
              <a:cxnLst>
                <a:cxn ang="0">
                  <a:pos x="1" y="3642"/>
                </a:cxn>
                <a:cxn ang="0">
                  <a:pos x="0" y="0"/>
                </a:cxn>
              </a:cxnLst>
              <a:rect l="0" t="0" r="r" b="b"/>
              <a:pathLst>
                <a:path w="1" h="3642">
                  <a:moveTo>
                    <a:pt x="1" y="3642"/>
                  </a:moveTo>
                  <a:lnTo>
                    <a:pt x="0" y="0"/>
                  </a:lnTo>
                </a:path>
              </a:pathLst>
            </a:custGeom>
            <a:grpFill/>
            <a:ln w="28575" cmpd="sng">
              <a:solidFill>
                <a:srgbClr val="0070C0"/>
              </a:solidFill>
              <a:bevel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6" name="Group 16"/>
            <p:cNvGrpSpPr>
              <a:grpSpLocks/>
            </p:cNvGrpSpPr>
            <p:nvPr/>
          </p:nvGrpSpPr>
          <p:grpSpPr bwMode="auto">
            <a:xfrm flipH="1" flipV="1">
              <a:off x="14" y="2"/>
              <a:ext cx="325" cy="380"/>
              <a:chOff x="5417" y="3921"/>
              <a:chExt cx="325" cy="380"/>
            </a:xfrm>
            <a:grpFill/>
          </p:grpSpPr>
          <p:sp>
            <p:nvSpPr>
              <p:cNvPr id="23" name="Arc 17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  <p:sp>
            <p:nvSpPr>
              <p:cNvPr id="24" name="Arc 18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7030A0"/>
                  </a:solidFill>
                </a:endParaRPr>
              </a:p>
            </p:txBody>
          </p:sp>
        </p:grpSp>
        <p:grpSp>
          <p:nvGrpSpPr>
            <p:cNvPr id="13" name="Group 19"/>
            <p:cNvGrpSpPr>
              <a:grpSpLocks/>
            </p:cNvGrpSpPr>
            <p:nvPr/>
          </p:nvGrpSpPr>
          <p:grpSpPr bwMode="auto">
            <a:xfrm flipV="1">
              <a:off x="5415" y="0"/>
              <a:ext cx="325" cy="380"/>
              <a:chOff x="5417" y="3921"/>
              <a:chExt cx="325" cy="380"/>
            </a:xfrm>
            <a:grpFill/>
          </p:grpSpPr>
          <p:sp>
            <p:nvSpPr>
              <p:cNvPr id="21" name="Arc 20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" name="Arc 21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 flipH="1">
              <a:off x="16" y="3926"/>
              <a:ext cx="325" cy="380"/>
              <a:chOff x="5417" y="3921"/>
              <a:chExt cx="325" cy="380"/>
            </a:xfrm>
            <a:grpFill/>
          </p:grpSpPr>
          <p:sp>
            <p:nvSpPr>
              <p:cNvPr id="19" name="Arc 23"/>
              <p:cNvSpPr>
                <a:spLocks/>
              </p:cNvSpPr>
              <p:nvPr/>
            </p:nvSpPr>
            <p:spPr bwMode="auto">
              <a:xfrm rot="5937534" flipH="1" flipV="1">
                <a:off x="5408" y="3930"/>
                <a:ext cx="332" cy="313"/>
              </a:xfrm>
              <a:custGeom>
                <a:avLst/>
                <a:gdLst>
                  <a:gd name="G0" fmla="+- 1910 0 0"/>
                  <a:gd name="G1" fmla="+- 21600 0 0"/>
                  <a:gd name="G2" fmla="+- 21600 0 0"/>
                  <a:gd name="T0" fmla="*/ 0 w 22928"/>
                  <a:gd name="T1" fmla="*/ 85 h 21600"/>
                  <a:gd name="T2" fmla="*/ 22928 w 22928"/>
                  <a:gd name="T3" fmla="*/ 16618 h 21600"/>
                  <a:gd name="T4" fmla="*/ 1910 w 22928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928" h="21600" fill="none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</a:path>
                  <a:path w="22928" h="21600" stroke="0" extrusionOk="0">
                    <a:moveTo>
                      <a:pt x="-1" y="84"/>
                    </a:moveTo>
                    <a:cubicBezTo>
                      <a:pt x="635" y="28"/>
                      <a:pt x="1272" y="-1"/>
                      <a:pt x="1910" y="0"/>
                    </a:cubicBezTo>
                    <a:cubicBezTo>
                      <a:pt x="11920" y="0"/>
                      <a:pt x="20618" y="6877"/>
                      <a:pt x="22927" y="16618"/>
                    </a:cubicBezTo>
                    <a:lnTo>
                      <a:pt x="1910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" name="Arc 24"/>
              <p:cNvSpPr>
                <a:spLocks/>
              </p:cNvSpPr>
              <p:nvPr/>
            </p:nvSpPr>
            <p:spPr bwMode="auto">
              <a:xfrm rot="5937534" flipH="1" flipV="1">
                <a:off x="5421" y="3980"/>
                <a:ext cx="349" cy="293"/>
              </a:xfrm>
              <a:custGeom>
                <a:avLst/>
                <a:gdLst>
                  <a:gd name="G0" fmla="+- 4272 0 0"/>
                  <a:gd name="G1" fmla="+- 21600 0 0"/>
                  <a:gd name="G2" fmla="+- 21600 0 0"/>
                  <a:gd name="T0" fmla="*/ 0 w 25689"/>
                  <a:gd name="T1" fmla="*/ 427 h 21600"/>
                  <a:gd name="T2" fmla="*/ 25689 w 25689"/>
                  <a:gd name="T3" fmla="*/ 18792 h 21600"/>
                  <a:gd name="T4" fmla="*/ 4272 w 25689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689" h="21600" fill="none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</a:path>
                  <a:path w="25689" h="21600" stroke="0" extrusionOk="0">
                    <a:moveTo>
                      <a:pt x="-1" y="426"/>
                    </a:moveTo>
                    <a:cubicBezTo>
                      <a:pt x="1406" y="142"/>
                      <a:pt x="2837" y="-1"/>
                      <a:pt x="4272" y="0"/>
                    </a:cubicBezTo>
                    <a:cubicBezTo>
                      <a:pt x="15115" y="0"/>
                      <a:pt x="24279" y="8040"/>
                      <a:pt x="25688" y="18792"/>
                    </a:cubicBezTo>
                    <a:lnTo>
                      <a:pt x="4272" y="21600"/>
                    </a:lnTo>
                    <a:close/>
                  </a:path>
                </a:pathLst>
              </a:custGeom>
              <a:grpFill/>
              <a:ln w="28575">
                <a:solidFill>
                  <a:srgbClr val="0070C0"/>
                </a:solidFill>
                <a:bevel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439062" y="2360787"/>
            <a:ext cx="445341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9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</a:t>
            </a:r>
            <a:endParaRPr kumimoji="0" lang="ru-RU" sz="1000" i="1" u="none" strike="noStrike" cap="none" normalizeH="0" baseline="0" dirty="0" smtClean="0">
              <a:ln>
                <a:noFill/>
              </a:ln>
              <a:solidFill>
                <a:srgbClr val="2C068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8" descr="C:\Users\Альбина\Pictures\флаг прозрачный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B1CF"/>
              </a:clrFrom>
              <a:clrTo>
                <a:srgbClr val="00B1CF">
                  <a:alpha val="0"/>
                </a:srgbClr>
              </a:clrTo>
            </a:clrChange>
          </a:blip>
          <a:srcRect l="35946" t="17055" r="28108" b="18989"/>
          <a:stretch>
            <a:fillRect/>
          </a:stretch>
        </p:blipFill>
        <p:spPr bwMode="auto">
          <a:xfrm rot="19470324">
            <a:off x="-177506" y="-196342"/>
            <a:ext cx="2056312" cy="2088442"/>
          </a:xfrm>
          <a:prstGeom prst="rect">
            <a:avLst/>
          </a:prstGeom>
          <a:noFill/>
        </p:spPr>
      </p:pic>
      <p:sp>
        <p:nvSpPr>
          <p:cNvPr id="29" name="Прямоугольник 28"/>
          <p:cNvSpPr/>
          <p:nvPr/>
        </p:nvSpPr>
        <p:spPr>
          <a:xfrm>
            <a:off x="251520" y="404664"/>
            <a:ext cx="864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Batang" pitchFamily="18" charset="-127"/>
                <a:ea typeface="Batang" pitchFamily="18" charset="-127"/>
              </a:rPr>
              <a:t>2015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846774" y="620688"/>
            <a:ext cx="57495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2015 год – год Ассамблеи народа </a:t>
            </a:r>
            <a:r>
              <a:rPr lang="ru-RU" b="1" dirty="0" smtClean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Казахстана, 20-летие  Конституции РК и 70-летие Великой Победы</a:t>
            </a:r>
            <a:endParaRPr lang="ru-RU" b="1" dirty="0" smtClean="0">
              <a:solidFill>
                <a:srgbClr val="FF0000"/>
              </a:solidFill>
              <a:latin typeface="Batang" pitchFamily="18" charset="-127"/>
              <a:ea typeface="Batang" pitchFamily="18" charset="-127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99664" y="4077072"/>
            <a:ext cx="808816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 smtClean="0"/>
          </a:p>
          <a:p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 Президентом РК Нурсултаном Назарбаевым годом Ассамблеи народа Казахстана. Этому уникальному институту исполняется 20 лет. Празднества по этому случаю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проходили 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всей стране. </a:t>
            </a:r>
            <a:b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юбилей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отметила и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Казахстана. Основной закон независимого государства был принят 30 августа в 1995 года на всенародном референдуме. К 20-летию этой даты в стране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прошли многочисленные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кроме того, 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выпущена  юбилейная  медаль 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i="1" dirty="0" err="1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Конституциясына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ru-RU" sz="1200" i="1" dirty="0" err="1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b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Отличился 2015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еще одной знаменательной датой - </a:t>
            </a:r>
            <a:r>
              <a:rPr lang="ru-RU" sz="1200" i="1" u="sng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70-летие Победы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Великой Отечественной войне. Для Казахстана эта дата наполнена особым смыслом. За годы второй мировой на фронт было мобилизовано порядка 1,2 млн казахстанцев. В стране по поручению Главы государства в 2015 году из республиканского бюджета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выделено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 млрд тенге для материальной поддержки и чествования ветеранов. </a:t>
            </a:r>
            <a:b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одну юбилейную дату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отметили в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году жители страны – 550-летие Казахского ханства. Этому событию посвятят </a:t>
            </a:r>
            <a:r>
              <a:rPr lang="ru-RU" sz="1200" i="1" u="sng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20-серийный фильм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будет снят по поручению Президента РК.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января 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года сериал </a:t>
            </a:r>
            <a:r>
              <a:rPr lang="ru-RU" sz="1200" i="1" dirty="0" smtClean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уже начали снимать.</a:t>
            </a:r>
            <a: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i="1" dirty="0">
                <a:solidFill>
                  <a:srgbClr val="2C06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i="1" dirty="0">
              <a:solidFill>
                <a:srgbClr val="2C06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3" y="1484784"/>
            <a:ext cx="276009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Картинки по запросу конституция рк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560" y="1484784"/>
            <a:ext cx="2392881" cy="241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41" y="1484785"/>
            <a:ext cx="2560202" cy="241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45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986</Words>
  <Application>Microsoft Office PowerPoint</Application>
  <PresentationFormat>Экран (4:3)</PresentationFormat>
  <Paragraphs>112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Алматы прошла первая в Казахстане операция по одномоментной трансплантации почки и поджелудочной железы</vt:lpstr>
      <vt:lpstr>Первая пересадка сердца в Казахстане</vt:lpstr>
      <vt:lpstr>Первая в Казахстане операция по пересадке легких  </vt:lpstr>
      <vt:lpstr>Прорыв в отечественной медицине: в Астане провели первую в Казахстане операцию по пересадке костного мозга </vt:lpstr>
      <vt:lpstr>Презентация PowerPoint</vt:lpstr>
      <vt:lpstr> </vt:lpstr>
      <vt:lpstr>Наиболее популярный вид спорта в Казахстане — футбол. В 1994 году федерация футбола Казахстана была принята в азиатскую зону ФИФА, но с 2001 года Казахстан перешёл в европейскую зону (УЕФА)</vt:lpstr>
      <vt:lpstr>Презентация PowerPoint</vt:lpstr>
      <vt:lpstr>Широко известны хоккейные традиции Казахстана. Настоящей хоккейной кузницей есть и является Усть-Каменогорск. В 2002 году павлодарец Максим Кузнецов в составе Детройт Ред Уингз стал обладателем Кубка Стэнли.</vt:lpstr>
      <vt:lpstr>Одним из популярных видов спорта в Казахстане является тяжёлая атлетика. В независимом Казахстане тяжёлая атлетика приобрела особую популярность после победы на Олимпиаде-2008 кызылординца Ильи Ильина. Сборная страны показывает выдающиеся результаты на Чемпионатах мира и Олимпийских играх. На Олимпиаде-2012 в Лондоне казахстанские тяжелоатлеты выиграли 4 золотые медали: Илья Ильин, Светлана Подобедова, Майя Манеза и Зульфия Чиншанло. </vt:lpstr>
      <vt:lpstr>В 2016 г на олимпиаде в Рио казахстанские спортсмены выиграли 17 олимпийских медалей: 3 золотых, 5 серебряных и 9 бронзовых.  </vt:lpstr>
      <vt:lpstr> В ходе Универсиады будут проведены  соревнования по 12 видам спорта:  Биатлон   Горнолыжный спорт  Кёрлинг  Конькобежный спорт  Лыжное двоеборье  Лыжные гонки Прыжки с трамплина  Сноуборд  Фигурное катание  Фристайл  Хоккей с шайбой  Шорт-трек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211-3</dc:creator>
  <cp:lastModifiedBy>admin</cp:lastModifiedBy>
  <cp:revision>13</cp:revision>
  <dcterms:created xsi:type="dcterms:W3CDTF">2016-12-13T03:19:15Z</dcterms:created>
  <dcterms:modified xsi:type="dcterms:W3CDTF">2016-12-13T09:28:34Z</dcterms:modified>
</cp:coreProperties>
</file>