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67" r:id="rId5"/>
    <p:sldId id="259" r:id="rId6"/>
    <p:sldId id="263" r:id="rId7"/>
    <p:sldId id="264" r:id="rId8"/>
    <p:sldId id="265" r:id="rId9"/>
    <p:sldId id="266" r:id="rId10"/>
    <p:sldId id="268" r:id="rId11"/>
    <p:sldId id="261" r:id="rId12"/>
    <p:sldId id="269" r:id="rId13"/>
    <p:sldId id="270" r:id="rId14"/>
    <p:sldId id="271" r:id="rId15"/>
    <p:sldId id="272" r:id="rId16"/>
    <p:sldId id="276" r:id="rId17"/>
    <p:sldId id="275" r:id="rId18"/>
    <p:sldId id="274" r:id="rId19"/>
    <p:sldId id="273" r:id="rId20"/>
    <p:sldId id="277" r:id="rId21"/>
    <p:sldId id="278" r:id="rId22"/>
    <p:sldId id="280" r:id="rId23"/>
    <p:sldId id="279" r:id="rId24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065A"/>
    <a:srgbClr val="42B71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15" autoAdjust="0"/>
    <p:restoredTop sz="94660"/>
  </p:normalViewPr>
  <p:slideViewPr>
    <p:cSldViewPr>
      <p:cViewPr>
        <p:scale>
          <a:sx n="64" d="100"/>
          <a:sy n="64" d="100"/>
        </p:scale>
        <p:origin x="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9D618-619E-4343-BEBD-E549E5C43FAA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52C71-C692-4957-A9A5-8AC22560C2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9D618-619E-4343-BEBD-E549E5C43FAA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52C71-C692-4957-A9A5-8AC22560C2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9D618-619E-4343-BEBD-E549E5C43FAA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52C71-C692-4957-A9A5-8AC22560C2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9D618-619E-4343-BEBD-E549E5C43FAA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52C71-C692-4957-A9A5-8AC22560C2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9D618-619E-4343-BEBD-E549E5C43FAA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52C71-C692-4957-A9A5-8AC22560C2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9D618-619E-4343-BEBD-E549E5C43FAA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52C71-C692-4957-A9A5-8AC22560C2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9D618-619E-4343-BEBD-E549E5C43FAA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52C71-C692-4957-A9A5-8AC22560C2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9D618-619E-4343-BEBD-E549E5C43FAA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52C71-C692-4957-A9A5-8AC22560C2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9D618-619E-4343-BEBD-E549E5C43FAA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52C71-C692-4957-A9A5-8AC22560C2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9D618-619E-4343-BEBD-E549E5C43FAA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52C71-C692-4957-A9A5-8AC22560C2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9D618-619E-4343-BEBD-E549E5C43FAA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52C71-C692-4957-A9A5-8AC22560C2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9D618-619E-4343-BEBD-E549E5C43FAA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52C71-C692-4957-A9A5-8AC22560C28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458"/>
          <p:cNvPicPr>
            <a:picLocks noChangeAspect="1" noChangeArrowheads="1" noCrop="1"/>
          </p:cNvPicPr>
          <p:nvPr/>
        </p:nvPicPr>
        <p:blipFill>
          <a:blip r:embed="rId2" cstate="print">
            <a:lum bright="16000"/>
          </a:blip>
          <a:srcRect/>
          <a:stretch>
            <a:fillRect/>
          </a:stretch>
        </p:blipFill>
        <p:spPr bwMode="auto">
          <a:xfrm>
            <a:off x="-32" y="-24"/>
            <a:ext cx="9144000" cy="6858000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1571604" y="1571612"/>
            <a:ext cx="5143536" cy="914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  <a:latin typeface="KZ Cooper" pitchFamily="2" charset="0"/>
              </a:rPr>
              <a:t>Психологический настрой</a:t>
            </a:r>
            <a:endParaRPr lang="ru-RU" sz="3200" dirty="0">
              <a:solidFill>
                <a:srgbClr val="7030A0"/>
              </a:solidFill>
              <a:latin typeface="KZ Cooper" pitchFamily="2" charset="0"/>
            </a:endParaRPr>
          </a:p>
        </p:txBody>
      </p:sp>
      <p:pic>
        <p:nvPicPr>
          <p:cNvPr id="8" name="Рисунок 7" descr="C:\Users\Admin\Pictures\img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2786058"/>
            <a:ext cx="5286412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929462"/>
          </a:xfrm>
          <a:prstGeom prst="rect">
            <a:avLst/>
          </a:prstGeom>
          <a:noFill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000100" y="1928802"/>
            <a:ext cx="792961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Cooper" pitchFamily="2" charset="0"/>
                <a:ea typeface="Times New Roman" pitchFamily="18" charset="0"/>
                <a:cs typeface="Times New Roman" pitchFamily="18" charset="0"/>
              </a:rPr>
              <a:t>1-группа 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KZ Cooper" pitchFamily="2" charset="0"/>
                <a:ea typeface="Times New Roman" pitchFamily="18" charset="0"/>
                <a:cs typeface="Times New Roman" pitchFamily="18" charset="0"/>
              </a:rPr>
              <a:t>«Фантазёры»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KZ Cooper" pitchFamily="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Cooper" pitchFamily="2" charset="0"/>
                <a:ea typeface="Times New Roman" pitchFamily="18" charset="0"/>
                <a:cs typeface="Times New Roman" pitchFamily="18" charset="0"/>
              </a:rPr>
              <a:t>2-группа 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KZ Cooper" pitchFamily="2" charset="0"/>
                <a:ea typeface="Times New Roman" pitchFamily="18" charset="0"/>
                <a:cs typeface="Times New Roman" pitchFamily="18" charset="0"/>
              </a:rPr>
              <a:t>«Реалисты»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KZ Cooper" pitchFamily="2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929462"/>
          </a:xfrm>
          <a:prstGeom prst="rect">
            <a:avLst/>
          </a:prstGeom>
          <a:noFill/>
        </p:spPr>
      </p:pic>
      <p:sp>
        <p:nvSpPr>
          <p:cNvPr id="14341" name="AutoShape 5"/>
          <p:cNvSpPr>
            <a:spLocks noChangeArrowheads="1"/>
          </p:cNvSpPr>
          <p:nvPr/>
        </p:nvSpPr>
        <p:spPr bwMode="auto">
          <a:xfrm>
            <a:off x="8220075" y="2643182"/>
            <a:ext cx="923925" cy="34766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39" name="AutoShape 3"/>
          <p:cNvSpPr>
            <a:spLocks noChangeArrowheads="1"/>
          </p:cNvSpPr>
          <p:nvPr/>
        </p:nvSpPr>
        <p:spPr bwMode="auto">
          <a:xfrm>
            <a:off x="5715008" y="3429000"/>
            <a:ext cx="923925" cy="34766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500034" y="428604"/>
            <a:ext cx="8143932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Cooper" pitchFamily="2" charset="0"/>
                <a:ea typeface="Times New Roman" pitchFamily="18" charset="0"/>
                <a:cs typeface="Times New Roman" pitchFamily="18" charset="0"/>
              </a:rPr>
              <a:t>                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solidFill>
                  <a:srgbClr val="002060"/>
                </a:solidFill>
                <a:latin typeface="KZ Cooper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KZ Cooper" pitchFamily="2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Cooper" pitchFamily="2" charset="0"/>
                <a:ea typeface="Times New Roman" pitchFamily="18" charset="0"/>
                <a:cs typeface="Times New Roman" pitchFamily="18" charset="0"/>
              </a:rPr>
              <a:t>Метод: «Верные и неверные ответы».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Cooper" pitchFamily="2" charset="0"/>
                <a:ea typeface="Times New Roman" pitchFamily="18" charset="0"/>
                <a:cs typeface="Times New Roman" pitchFamily="18" charset="0"/>
              </a:rPr>
              <a:t>Групповая работа.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KZ Cooper" pitchFamily="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457200" y="914400"/>
            <a:ext cx="9144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49" name="Rectangle 13"/>
          <p:cNvSpPr>
            <a:spLocks noChangeArrowheads="1"/>
          </p:cNvSpPr>
          <p:nvPr/>
        </p:nvSpPr>
        <p:spPr bwMode="auto">
          <a:xfrm>
            <a:off x="285720" y="3370832"/>
            <a:ext cx="857256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Глагол обозначает предмет. 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Начальная форма глагола называется неопределённой формой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62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61" name="AutoShape 25"/>
          <p:cNvSpPr>
            <a:spLocks noChangeArrowheads="1"/>
          </p:cNvSpPr>
          <p:nvPr/>
        </p:nvSpPr>
        <p:spPr bwMode="auto">
          <a:xfrm>
            <a:off x="7215206" y="1928802"/>
            <a:ext cx="923925" cy="34766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63" name="Rectangle 27"/>
          <p:cNvSpPr>
            <a:spLocks noChangeArrowheads="1"/>
          </p:cNvSpPr>
          <p:nvPr/>
        </p:nvSpPr>
        <p:spPr bwMode="auto">
          <a:xfrm>
            <a:off x="428596" y="1928802"/>
            <a:ext cx="74404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1. Глагол – это самостоятельная часть речи.    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65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66" name="Rectangle 30"/>
          <p:cNvSpPr>
            <a:spLocks noChangeArrowheads="1"/>
          </p:cNvSpPr>
          <p:nvPr/>
        </p:nvSpPr>
        <p:spPr bwMode="auto">
          <a:xfrm>
            <a:off x="357158" y="2571744"/>
            <a:ext cx="90961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Глагол отвечает на вопросы что делать? что сделать?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68" name="Rectangle 3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AutoShape 25"/>
          <p:cNvSpPr>
            <a:spLocks noChangeArrowheads="1"/>
          </p:cNvSpPr>
          <p:nvPr/>
        </p:nvSpPr>
        <p:spPr bwMode="auto">
          <a:xfrm>
            <a:off x="6929454" y="4214818"/>
            <a:ext cx="923925" cy="34766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71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70" name="AutoShape 34"/>
          <p:cNvSpPr>
            <a:spLocks noChangeArrowheads="1"/>
          </p:cNvSpPr>
          <p:nvPr/>
        </p:nvSpPr>
        <p:spPr bwMode="auto">
          <a:xfrm>
            <a:off x="6143636" y="5000636"/>
            <a:ext cx="923925" cy="34766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72" name="Rectangle 36"/>
          <p:cNvSpPr>
            <a:spLocks noChangeArrowheads="1"/>
          </p:cNvSpPr>
          <p:nvPr/>
        </p:nvSpPr>
        <p:spPr bwMode="auto">
          <a:xfrm>
            <a:off x="428597" y="4572008"/>
            <a:ext cx="800105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Для образования прошедшего времени обычно служит суффикс –л-.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73" name="Rectangle 37"/>
          <p:cNvSpPr>
            <a:spLocks noChangeArrowheads="1"/>
          </p:cNvSpPr>
          <p:nvPr/>
        </p:nvSpPr>
        <p:spPr bwMode="auto">
          <a:xfrm>
            <a:off x="285720" y="5429264"/>
            <a:ext cx="821537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Глаголы в прошедшем времени в единственном числе не изменяются по родам.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AutoShape 5"/>
          <p:cNvSpPr>
            <a:spLocks noChangeArrowheads="1"/>
          </p:cNvSpPr>
          <p:nvPr/>
        </p:nvSpPr>
        <p:spPr bwMode="auto">
          <a:xfrm>
            <a:off x="5786446" y="5929330"/>
            <a:ext cx="923925" cy="34766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929462"/>
          </a:xfrm>
          <a:prstGeom prst="rect">
            <a:avLst/>
          </a:prstGeom>
          <a:noFill/>
        </p:spPr>
      </p:pic>
      <p:sp>
        <p:nvSpPr>
          <p:cNvPr id="14341" name="AutoShape 5"/>
          <p:cNvSpPr>
            <a:spLocks noChangeArrowheads="1"/>
          </p:cNvSpPr>
          <p:nvPr/>
        </p:nvSpPr>
        <p:spPr bwMode="auto">
          <a:xfrm>
            <a:off x="8220075" y="2643182"/>
            <a:ext cx="923925" cy="34766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>
                <a:latin typeface="KZ Cooper" pitchFamily="2" charset="0"/>
                <a:cs typeface="Times New Roman" pitchFamily="18" charset="0"/>
              </a:rPr>
              <a:t>В</a:t>
            </a:r>
          </a:p>
          <a:p>
            <a:endParaRPr lang="ru-RU" dirty="0"/>
          </a:p>
        </p:txBody>
      </p:sp>
      <p:sp>
        <p:nvSpPr>
          <p:cNvPr id="14339" name="AutoShape 3"/>
          <p:cNvSpPr>
            <a:spLocks noChangeArrowheads="1"/>
          </p:cNvSpPr>
          <p:nvPr/>
        </p:nvSpPr>
        <p:spPr bwMode="auto">
          <a:xfrm>
            <a:off x="5715008" y="3429000"/>
            <a:ext cx="923925" cy="34766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>
                <a:latin typeface="KZ Cooper" pitchFamily="2" charset="0"/>
              </a:rPr>
              <a:t>Н</a:t>
            </a:r>
            <a:endParaRPr lang="ru-RU" dirty="0">
              <a:latin typeface="KZ Cooper" pitchFamily="2" charset="0"/>
            </a:endParaRP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500034" y="428604"/>
            <a:ext cx="8143932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Cooper" pitchFamily="2" charset="0"/>
                <a:ea typeface="Times New Roman" pitchFamily="18" charset="0"/>
                <a:cs typeface="Times New Roman" pitchFamily="18" charset="0"/>
              </a:rPr>
              <a:t>                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solidFill>
                  <a:srgbClr val="002060"/>
                </a:solidFill>
                <a:latin typeface="KZ Cooper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KZ Cooper" pitchFamily="2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Cooper" pitchFamily="2" charset="0"/>
                <a:ea typeface="Times New Roman" pitchFamily="18" charset="0"/>
                <a:cs typeface="Times New Roman" pitchFamily="18" charset="0"/>
              </a:rPr>
              <a:t>Метод: «Верные и неверные ответы».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Cooper" pitchFamily="2" charset="0"/>
                <a:ea typeface="Times New Roman" pitchFamily="18" charset="0"/>
                <a:cs typeface="Times New Roman" pitchFamily="18" charset="0"/>
              </a:rPr>
              <a:t>Групповая работа. Взаимопроверка.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KZ Cooper" pitchFamily="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457200" y="914400"/>
            <a:ext cx="9144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49" name="Rectangle 13"/>
          <p:cNvSpPr>
            <a:spLocks noChangeArrowheads="1"/>
          </p:cNvSpPr>
          <p:nvPr/>
        </p:nvSpPr>
        <p:spPr bwMode="auto">
          <a:xfrm>
            <a:off x="285720" y="3370832"/>
            <a:ext cx="8358246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Глагол обозначает предмет. 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Начальная форма глагола называется неопределённой формой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62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61" name="AutoShape 25"/>
          <p:cNvSpPr>
            <a:spLocks noChangeArrowheads="1"/>
          </p:cNvSpPr>
          <p:nvPr/>
        </p:nvSpPr>
        <p:spPr bwMode="auto">
          <a:xfrm>
            <a:off x="7215206" y="1928802"/>
            <a:ext cx="923925" cy="34766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>
                <a:latin typeface="KZ Cooper" pitchFamily="2" charset="0"/>
                <a:cs typeface="Times New Roman" pitchFamily="18" charset="0"/>
              </a:rPr>
              <a:t>В</a:t>
            </a:r>
            <a:endParaRPr lang="ru-RU" dirty="0">
              <a:latin typeface="KZ Cooper" pitchFamily="2" charset="0"/>
              <a:cs typeface="Times New Roman" pitchFamily="18" charset="0"/>
            </a:endParaRPr>
          </a:p>
        </p:txBody>
      </p:sp>
      <p:sp>
        <p:nvSpPr>
          <p:cNvPr id="14363" name="Rectangle 27"/>
          <p:cNvSpPr>
            <a:spLocks noChangeArrowheads="1"/>
          </p:cNvSpPr>
          <p:nvPr/>
        </p:nvSpPr>
        <p:spPr bwMode="auto">
          <a:xfrm>
            <a:off x="428596" y="1928802"/>
            <a:ext cx="74404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1. Глагол – это самостоятельная часть речи.    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65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66" name="Rectangle 30"/>
          <p:cNvSpPr>
            <a:spLocks noChangeArrowheads="1"/>
          </p:cNvSpPr>
          <p:nvPr/>
        </p:nvSpPr>
        <p:spPr bwMode="auto">
          <a:xfrm>
            <a:off x="357158" y="2571744"/>
            <a:ext cx="90961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Глагол отвечает на вопросы что делать? что сделать?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68" name="Rectangle 3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AutoShape 25"/>
          <p:cNvSpPr>
            <a:spLocks noChangeArrowheads="1"/>
          </p:cNvSpPr>
          <p:nvPr/>
        </p:nvSpPr>
        <p:spPr bwMode="auto">
          <a:xfrm>
            <a:off x="6929454" y="4214818"/>
            <a:ext cx="923925" cy="34766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>
                <a:latin typeface="KZ Cooper" pitchFamily="2" charset="0"/>
              </a:rPr>
              <a:t>В</a:t>
            </a:r>
            <a:endParaRPr lang="ru-RU" dirty="0">
              <a:latin typeface="KZ Cooper" pitchFamily="2" charset="0"/>
            </a:endParaRPr>
          </a:p>
        </p:txBody>
      </p:sp>
      <p:sp>
        <p:nvSpPr>
          <p:cNvPr id="14371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70" name="AutoShape 34"/>
          <p:cNvSpPr>
            <a:spLocks noChangeArrowheads="1"/>
          </p:cNvSpPr>
          <p:nvPr/>
        </p:nvSpPr>
        <p:spPr bwMode="auto">
          <a:xfrm>
            <a:off x="6143636" y="5000636"/>
            <a:ext cx="923925" cy="34766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>
                <a:latin typeface="KZ Cooper" pitchFamily="2" charset="0"/>
              </a:rPr>
              <a:t>В</a:t>
            </a:r>
            <a:endParaRPr lang="ru-RU" dirty="0">
              <a:latin typeface="KZ Cooper" pitchFamily="2" charset="0"/>
            </a:endParaRPr>
          </a:p>
        </p:txBody>
      </p:sp>
      <p:sp>
        <p:nvSpPr>
          <p:cNvPr id="14372" name="Rectangle 36"/>
          <p:cNvSpPr>
            <a:spLocks noChangeArrowheads="1"/>
          </p:cNvSpPr>
          <p:nvPr/>
        </p:nvSpPr>
        <p:spPr bwMode="auto">
          <a:xfrm>
            <a:off x="428597" y="4572008"/>
            <a:ext cx="792961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Для образования прошедшего времени обычно служит суффикс –л-.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73" name="Rectangle 37"/>
          <p:cNvSpPr>
            <a:spLocks noChangeArrowheads="1"/>
          </p:cNvSpPr>
          <p:nvPr/>
        </p:nvSpPr>
        <p:spPr bwMode="auto">
          <a:xfrm>
            <a:off x="285720" y="5429264"/>
            <a:ext cx="821537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Глаголы в прошедшем времени в единственном числе не изменяются по родам.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AutoShape 5"/>
          <p:cNvSpPr>
            <a:spLocks noChangeArrowheads="1"/>
          </p:cNvSpPr>
          <p:nvPr/>
        </p:nvSpPr>
        <p:spPr bwMode="auto">
          <a:xfrm>
            <a:off x="5786446" y="5929330"/>
            <a:ext cx="923925" cy="34766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 smtClean="0">
                <a:latin typeface="KZ Cooper" pitchFamily="2" charset="0"/>
              </a:rPr>
              <a:t>Н</a:t>
            </a:r>
            <a:endParaRPr lang="ru-RU" dirty="0">
              <a:latin typeface="KZ Cooper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3999" cy="6929462"/>
          </a:xfrm>
          <a:prstGeom prst="rect">
            <a:avLst/>
          </a:prstGeom>
          <a:noFill/>
        </p:spPr>
      </p:pic>
      <p:pic>
        <p:nvPicPr>
          <p:cNvPr id="9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143999" cy="6929462"/>
          </a:xfrm>
          <a:prstGeom prst="rect">
            <a:avLst/>
          </a:prstGeom>
          <a:noFill/>
        </p:spPr>
      </p:pic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2182813" y="3086100"/>
          <a:ext cx="4776787" cy="685800"/>
        </p:xfrm>
        <a:graphic>
          <a:graphicData uri="http://schemas.openxmlformats.org/presentationml/2006/ole">
            <p:oleObj spid="_x0000_s1029" name="Объект упаковщика для оболочки" showAsIcon="1" r:id="rId4" imgW="4776120" imgH="68580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0"/>
            <a:ext cx="9143999" cy="692946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57158" y="2015487"/>
            <a:ext cx="878684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  <a:latin typeface="KZ Cooper" pitchFamily="2" charset="0"/>
              </a:rPr>
              <a:t>    Раздел</a:t>
            </a:r>
            <a:r>
              <a:rPr lang="ru-RU" sz="4000" b="1" dirty="0">
                <a:solidFill>
                  <a:srgbClr val="7030A0"/>
                </a:solidFill>
                <a:latin typeface="KZ Cooper" pitchFamily="2" charset="0"/>
              </a:rPr>
              <a:t>: </a:t>
            </a:r>
            <a:r>
              <a:rPr lang="ru-RU" sz="4000" b="1" dirty="0" smtClean="0">
                <a:solidFill>
                  <a:srgbClr val="7030A0"/>
                </a:solidFill>
                <a:latin typeface="KZ Cooper" pitchFamily="2" charset="0"/>
              </a:rPr>
              <a:t>«Мир фантазии»</a:t>
            </a:r>
          </a:p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KZ Boyarsky" pitchFamily="34" charset="0"/>
              </a:rPr>
              <a:t>Тема</a:t>
            </a:r>
            <a:r>
              <a:rPr lang="ru-RU" sz="4800" dirty="0" smtClean="0">
                <a:solidFill>
                  <a:srgbClr val="002060"/>
                </a:solidFill>
                <a:latin typeface="KZ Boyarsky" pitchFamily="34" charset="0"/>
              </a:rPr>
              <a:t>:</a:t>
            </a:r>
          </a:p>
          <a:p>
            <a:r>
              <a:rPr lang="ru-RU" sz="4800" dirty="0">
                <a:solidFill>
                  <a:srgbClr val="002060"/>
                </a:solidFill>
                <a:latin typeface="KZ Boyarsky" pitchFamily="34" charset="0"/>
              </a:rPr>
              <a:t> </a:t>
            </a:r>
            <a:r>
              <a:rPr lang="ru-RU" sz="4800" dirty="0" smtClean="0">
                <a:solidFill>
                  <a:srgbClr val="002060"/>
                </a:solidFill>
                <a:latin typeface="KZ Boyarsky" pitchFamily="34" charset="0"/>
              </a:rPr>
              <a:t> </a:t>
            </a:r>
            <a:r>
              <a:rPr lang="ru-RU" sz="4800" dirty="0" smtClean="0">
                <a:solidFill>
                  <a:srgbClr val="FF0000"/>
                </a:solidFill>
                <a:latin typeface="KZ Boyarsky" pitchFamily="34" charset="0"/>
              </a:rPr>
              <a:t>«Моя </a:t>
            </a:r>
            <a:r>
              <a:rPr lang="ru-RU" sz="4800" dirty="0" err="1">
                <a:solidFill>
                  <a:srgbClr val="FF0000"/>
                </a:solidFill>
                <a:latin typeface="KZ Boyarsky" pitchFamily="34" charset="0"/>
              </a:rPr>
              <a:t>Вообразилия</a:t>
            </a:r>
            <a:r>
              <a:rPr lang="ru-RU" sz="4800" dirty="0">
                <a:solidFill>
                  <a:srgbClr val="FF0000"/>
                </a:solidFill>
                <a:latin typeface="KZ Boyarsky" pitchFamily="34" charset="0"/>
              </a:rPr>
              <a:t>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929462"/>
          </a:xfrm>
          <a:prstGeom prst="rect">
            <a:avLst/>
          </a:prstGeom>
          <a:noFill/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142976" y="1478462"/>
          <a:ext cx="7643866" cy="701040"/>
        </p:xfrm>
        <a:graphic>
          <a:graphicData uri="http://schemas.openxmlformats.org/drawingml/2006/table">
            <a:tbl>
              <a:tblPr/>
              <a:tblGrid>
                <a:gridCol w="7643866"/>
              </a:tblGrid>
              <a:tr h="5715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5.1.3.1- понимать основное содержание произведений </a:t>
                      </a: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фольклора и литературы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214546" y="691202"/>
            <a:ext cx="47863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7030A0"/>
                </a:solidFill>
                <a:latin typeface="KZ Boyarsky" pitchFamily="34" charset="0"/>
              </a:rPr>
              <a:t>Цели </a:t>
            </a:r>
            <a:r>
              <a:rPr lang="ru-RU" sz="2800" b="1" i="1" dirty="0" smtClean="0">
                <a:solidFill>
                  <a:srgbClr val="7030A0"/>
                </a:solidFill>
                <a:latin typeface="KZ Boyarsky" pitchFamily="34" charset="0"/>
              </a:rPr>
              <a:t>урока:</a:t>
            </a:r>
            <a:endParaRPr lang="ru-RU" sz="2800" b="1" dirty="0">
              <a:solidFill>
                <a:srgbClr val="7030A0"/>
              </a:solidFill>
              <a:latin typeface="KZ Boyarsky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142976" y="2714620"/>
          <a:ext cx="6526631" cy="701040"/>
        </p:xfrm>
        <a:graphic>
          <a:graphicData uri="http://schemas.openxmlformats.org/drawingml/2006/table">
            <a:tbl>
              <a:tblPr/>
              <a:tblGrid>
                <a:gridCol w="6526631"/>
              </a:tblGrid>
              <a:tr h="4318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5.2.5.1- участвовать в диалоге, правильно понимая реплики и предоставляя обратную связь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214414" y="3929066"/>
          <a:ext cx="5909463" cy="701040"/>
        </p:xfrm>
        <a:graphic>
          <a:graphicData uri="http://schemas.openxmlformats.org/drawingml/2006/table">
            <a:tbl>
              <a:tblPr/>
              <a:tblGrid>
                <a:gridCol w="5909463"/>
              </a:tblGrid>
              <a:tr h="4470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5.3.7.1. - извлекать необходимую информацию по предложенной теме из различных источников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929462"/>
          </a:xfrm>
          <a:prstGeom prst="rect">
            <a:avLst/>
          </a:prstGeom>
          <a:noFill/>
        </p:spPr>
      </p:pic>
      <p:pic>
        <p:nvPicPr>
          <p:cNvPr id="4" name="Рисунок 3" descr="https://ds04.infourok.ru/uploads/ex/0002/0003a981-781b50e2/img0.jpg"/>
          <p:cNvPicPr/>
          <p:nvPr/>
        </p:nvPicPr>
        <p:blipFill>
          <a:blip r:embed="rId3"/>
          <a:srcRect t="33867" r="41984"/>
          <a:stretch>
            <a:fillRect/>
          </a:stretch>
        </p:blipFill>
        <p:spPr bwMode="auto">
          <a:xfrm>
            <a:off x="1571828" y="2172054"/>
            <a:ext cx="5143312" cy="3400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ds04.infourok.ru/uploads/ex/0002/0003a981-781b50e2/img0.jpg"/>
          <p:cNvPicPr/>
          <p:nvPr/>
        </p:nvPicPr>
        <p:blipFill>
          <a:blip r:embed="rId3"/>
          <a:srcRect t="10933" b="70933"/>
          <a:stretch>
            <a:fillRect/>
          </a:stretch>
        </p:blipFill>
        <p:spPr bwMode="auto">
          <a:xfrm>
            <a:off x="1845052" y="1018281"/>
            <a:ext cx="6155972" cy="76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929462"/>
          </a:xfrm>
          <a:prstGeom prst="rect">
            <a:avLst/>
          </a:prstGeom>
          <a:noFill/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571472" y="857232"/>
            <a:ext cx="8572528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Метод: «Кластер». Групповая работа.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Команда «Фантазёры»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1. Когда и где родился писатель?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2. Основная профессия писателя.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Команда «Реалисты»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1. Кто он такой?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2. Назовите произведения писателя.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Дескрипторы: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Называют, где и когда родился писатель.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Называют произведения писателя.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929462"/>
          </a:xfrm>
          <a:prstGeom prst="rect">
            <a:avLst/>
          </a:prstGeom>
          <a:noFill/>
        </p:spPr>
      </p:pic>
      <p:pic>
        <p:nvPicPr>
          <p:cNvPr id="4" name="Рисунок 3" descr="https://ds04.infourok.ru/uploads/ex/0002/0003a981-781b50e2/img0.jpg"/>
          <p:cNvPicPr/>
          <p:nvPr/>
        </p:nvPicPr>
        <p:blipFill>
          <a:blip r:embed="rId3"/>
          <a:srcRect t="33867" r="41984"/>
          <a:stretch>
            <a:fillRect/>
          </a:stretch>
        </p:blipFill>
        <p:spPr bwMode="auto">
          <a:xfrm>
            <a:off x="1571828" y="2172054"/>
            <a:ext cx="5143312" cy="3400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ds04.infourok.ru/uploads/ex/0002/0003a981-781b50e2/img0.jpg"/>
          <p:cNvPicPr/>
          <p:nvPr/>
        </p:nvPicPr>
        <p:blipFill>
          <a:blip r:embed="rId3"/>
          <a:srcRect t="10933" b="70933"/>
          <a:stretch>
            <a:fillRect/>
          </a:stretch>
        </p:blipFill>
        <p:spPr bwMode="auto">
          <a:xfrm>
            <a:off x="1845052" y="1018281"/>
            <a:ext cx="6155972" cy="76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3999" cy="6929462"/>
          </a:xfrm>
          <a:prstGeom prst="rect">
            <a:avLst/>
          </a:prstGeom>
          <a:noFill/>
        </p:spPr>
      </p:pic>
      <p:pic>
        <p:nvPicPr>
          <p:cNvPr id="9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143999" cy="6929462"/>
          </a:xfrm>
          <a:prstGeom prst="rect">
            <a:avLst/>
          </a:prstGeom>
          <a:noFill/>
        </p:spPr>
      </p:pic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1541463" y="3086100"/>
          <a:ext cx="6059487" cy="685800"/>
        </p:xfrm>
        <a:graphic>
          <a:graphicData uri="http://schemas.openxmlformats.org/presentationml/2006/ole">
            <p:oleObj spid="_x0000_s2052" name="Объект упаковщика для оболочки" showAsIcon="1" r:id="rId4" imgW="6059160" imgH="68580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929462"/>
          </a:xfrm>
          <a:prstGeom prst="rect">
            <a:avLst/>
          </a:prstGeom>
          <a:noFill/>
        </p:spPr>
      </p:pic>
      <p:pic>
        <p:nvPicPr>
          <p:cNvPr id="9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929462"/>
          </a:xfrm>
          <a:prstGeom prst="rect">
            <a:avLst/>
          </a:prstGeom>
          <a:noFill/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857224" y="714356"/>
            <a:ext cx="7929618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Словарная работа. Метод: «Сложные понятия»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салочки, салки-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детская игра, в которой участники догоняют и пытаются осалить (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опятнать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друг-друга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касанием руки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кудесник –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волшебник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 всём своём всесилии-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би</a:t>
            </a: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лік жүргізеді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фантазия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қиял, арман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царствовать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билік ету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огарчение –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неприятность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приключение –</a:t>
            </a: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оқиға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лишён –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здесь: не имеет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воображение –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қиял.</a:t>
            </a:r>
            <a:endParaRPr kumimoji="0" lang="kk-KZ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929462"/>
          </a:xfrm>
          <a:prstGeom prst="rect">
            <a:avLst/>
          </a:prstGeom>
          <a:noFill/>
        </p:spPr>
      </p:pic>
      <p:pic>
        <p:nvPicPr>
          <p:cNvPr id="9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929462"/>
          </a:xfrm>
          <a:prstGeom prst="rect">
            <a:avLst/>
          </a:prstGeom>
          <a:noFill/>
        </p:spPr>
      </p:pic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928662" y="571480"/>
            <a:ext cx="8215338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Cooper" pitchFamily="2" charset="0"/>
                <a:ea typeface="Times New Roman" pitchFamily="18" charset="0"/>
                <a:cs typeface="Times New Roman" pitchFamily="18" charset="0"/>
              </a:rPr>
              <a:t> 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Групповая работа. Метод: «Атака вопросами»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Группа «Фантазёры»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SchoolBookKza"/>
                <a:cs typeface="Times New Roman" pitchFamily="18" charset="0"/>
              </a:rPr>
              <a:t>В какую волшебную страну вы попали? Как она называется?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SchoolBookKza"/>
                <a:cs typeface="Times New Roman" pitchFamily="18" charset="0"/>
              </a:rPr>
              <a:t>Почему поэт назвал эту страну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SchoolBookKza"/>
                <a:cs typeface="Times New Roman" pitchFamily="18" charset="0"/>
              </a:rPr>
              <a:t>Вообразилией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SchoolBookKza"/>
                <a:cs typeface="Times New Roman" pitchFamily="18" charset="0"/>
              </a:rPr>
              <a:t>? От какого глагола образовано это существительное? Что оно означает?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SchoolBookKza"/>
                <a:cs typeface="Times New Roman" pitchFamily="18" charset="0"/>
              </a:rPr>
              <a:t>Что делают в этой стране Настурции и Лилии?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SchoolBookKza"/>
                <a:cs typeface="Times New Roman" pitchFamily="18" charset="0"/>
              </a:rPr>
              <a:t>Группа «Реалисты»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SchoolBookKza"/>
                <a:cs typeface="Times New Roman" pitchFamily="18" charset="0"/>
              </a:rPr>
              <a:t>А что делают Львы и мраморные статуи?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SchoolBookKza"/>
                <a:cs typeface="Times New Roman" pitchFamily="18" charset="0"/>
              </a:rPr>
              <a:t>Почему в этой стране так интересно?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SchoolBookKza"/>
                <a:cs typeface="Times New Roman" pitchFamily="18" charset="0"/>
              </a:rPr>
              <a:t>Могут ли попасть в эту страну те, кто не умеет мечтать, фантазировать, выдумывать?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SchoolBookKza"/>
                <a:cs typeface="Times New Roman" pitchFamily="18" charset="0"/>
              </a:rPr>
              <a:t>Дескрипторы: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SchoolBookKza"/>
                <a:cs typeface="Times New Roman" pitchFamily="18" charset="0"/>
              </a:rPr>
              <a:t>Отвечают на вопросы.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SchoolBookKza"/>
                <a:cs typeface="Times New Roman" pitchFamily="18" charset="0"/>
              </a:rPr>
              <a:t>Вступают в диалог.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SchoolBookKza"/>
                <a:cs typeface="Times New Roman" pitchFamily="18" charset="0"/>
              </a:rPr>
              <a:t>Соблюдают орфоэпические нормы.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929462"/>
          </a:xfrm>
          <a:prstGeom prst="rect">
            <a:avLst/>
          </a:prstGeom>
          <a:noFill/>
        </p:spPr>
      </p:pic>
      <p:pic>
        <p:nvPicPr>
          <p:cNvPr id="9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929462"/>
          </a:xfrm>
          <a:prstGeom prst="rect">
            <a:avLst/>
          </a:prstGeom>
          <a:noFill/>
        </p:spPr>
      </p:pic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1071538" y="642918"/>
            <a:ext cx="7572428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Физминутка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.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Хорошо, что солнце светит, хорошо!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(большой палец)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Хорошо, что дует ветер, хорошо!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Хорошо, идти с друзьями, хорошо!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Хорошо, прижаться к маме, хорошо!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Хорошо, кружиться в танце, хорошо!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Хорошо, быть добрым, честным, хорошо!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Хорошо, жить в краю родном, хорошо!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Хорошо, быть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казахстанцем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хорошо! 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(хлопают в ладоши)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929462"/>
          </a:xfrm>
          <a:prstGeom prst="rect">
            <a:avLst/>
          </a:prstGeom>
          <a:noFill/>
        </p:spPr>
      </p:pic>
      <p:pic>
        <p:nvPicPr>
          <p:cNvPr id="9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929462"/>
          </a:xfrm>
          <a:prstGeom prst="rect">
            <a:avLst/>
          </a:prstGeom>
          <a:noFill/>
        </p:spPr>
      </p:pic>
      <p:pic>
        <p:nvPicPr>
          <p:cNvPr id="6" name="Рисунок 5" descr="C:\Users\1\Desktop\Моя Вообразилия\Screenshot_2018-02-27-23-20-45-1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071546"/>
            <a:ext cx="8286808" cy="5072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929462"/>
          </a:xfrm>
          <a:prstGeom prst="rect">
            <a:avLst/>
          </a:prstGeom>
          <a:noFill/>
        </p:spPr>
      </p:pic>
      <p:pic>
        <p:nvPicPr>
          <p:cNvPr id="9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929462"/>
          </a:xfrm>
          <a:prstGeom prst="rect">
            <a:avLst/>
          </a:prstGeom>
          <a:noFill/>
        </p:spPr>
      </p:pic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1000100" y="785794"/>
            <a:ext cx="7715304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SchoolBookKza"/>
                <a:cs typeface="Times New Roman" pitchFamily="18" charset="0"/>
              </a:rPr>
              <a:t> 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SchoolBookKza"/>
                <a:cs typeface="Times New Roman" pitchFamily="18" charset="0"/>
              </a:rPr>
              <a:t>Работа в тетрадях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SchoolBookKza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SchoolBookKza"/>
                <a:cs typeface="Times New Roman" pitchFamily="18" charset="0"/>
              </a:rPr>
              <a:t>(К,И)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Индивидуальная работа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SchoolBookKza"/>
                <a:cs typeface="Times New Roman" pitchFamily="18" charset="0"/>
              </a:rPr>
              <a:t>Упражнение 433. Отгадайте загадки, слова-отгадки произнести на трёх языках. В каком времени стоят выделенные глаголы? К каким глаголам можно поставить вопросы: Что делаю? Что делает? Что делаем? Что делают?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SchoolBookKza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SchoolBookKza"/>
                <a:cs typeface="Times New Roman" pitchFamily="18" charset="0"/>
              </a:rPr>
              <a:t>Дескрипторы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SchoolBookKza"/>
                <a:cs typeface="Times New Roman" pitchFamily="18" charset="0"/>
              </a:rPr>
              <a:t>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SchoolBookKza"/>
                <a:cs typeface="Times New Roman" pitchFamily="18" charset="0"/>
              </a:rPr>
              <a:t>1. Отгадывают загадки и называют слова-отгадки на трёх языках.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SchoolBookKza"/>
                <a:cs typeface="Times New Roman" pitchFamily="18" charset="0"/>
              </a:rPr>
              <a:t>2. Определяют число и лицо глаголов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929462"/>
          </a:xfrm>
          <a:prstGeom prst="rect">
            <a:avLst/>
          </a:prstGeom>
          <a:noFill/>
        </p:spPr>
      </p:pic>
      <p:pic>
        <p:nvPicPr>
          <p:cNvPr id="9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929462"/>
          </a:xfrm>
          <a:prstGeom prst="rect">
            <a:avLst/>
          </a:prstGeom>
          <a:noFill/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428728" y="928670"/>
            <a:ext cx="7358114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Составление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синквейнов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Групповая работа.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Группа «Фантазёры»         «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ПИСАТЕЛЬ».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Группа «Реалисты»          «ФАНТАСТИКА».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Дескрипторы: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Составляют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синквейны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929462"/>
          </a:xfrm>
          <a:prstGeom prst="rect">
            <a:avLst/>
          </a:prstGeom>
          <a:noFill/>
        </p:spPr>
      </p:pic>
      <p:pic>
        <p:nvPicPr>
          <p:cNvPr id="9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929462"/>
          </a:xfrm>
          <a:prstGeom prst="rect">
            <a:avLst/>
          </a:prstGeom>
          <a:noFill/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357158" y="857232"/>
            <a:ext cx="878684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49363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Рефлексия: «В синем море корабли».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49363" algn="l"/>
              </a:tabLst>
            </a:pPr>
            <a:endParaRPr kumimoji="0" lang="kk-KZ" sz="32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KZ Cooper" pitchFamily="2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49363" algn="l"/>
              </a:tabLst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KZ Cooper" pitchFamily="2" charset="0"/>
                <a:ea typeface="Calibri" pitchFamily="34" charset="0"/>
                <a:cs typeface="Times New Roman" pitchFamily="18" charset="0"/>
              </a:rPr>
              <a:t> *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KZ Cooper" pitchFamily="2" charset="0"/>
                <a:ea typeface="Calibri" pitchFamily="34" charset="0"/>
                <a:cs typeface="Times New Roman" pitchFamily="18" charset="0"/>
              </a:rPr>
              <a:t>Зеленый цвет- полное понимание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49363" algn="l"/>
              </a:tabLst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KZ Cooper" pitchFamily="2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49363" algn="l"/>
              </a:tabLst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Z Cooper" pitchFamily="2" charset="0"/>
                <a:ea typeface="Calibri" pitchFamily="34" charset="0"/>
                <a:cs typeface="Times New Roman" pitchFamily="18" charset="0"/>
              </a:rPr>
              <a:t>*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KZ Cooper" pitchFamily="2" charset="0"/>
                <a:ea typeface="Calibri" pitchFamily="34" charset="0"/>
                <a:cs typeface="Times New Roman" pitchFamily="18" charset="0"/>
              </a:rPr>
              <a:t>Желтый цвет- частичное понимание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49363" algn="l"/>
              </a:tabLst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KZ Cooper" pitchFamily="2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49363" algn="l"/>
              </a:tabLst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KZ Cooper" pitchFamily="2" charset="0"/>
                <a:ea typeface="Calibri" pitchFamily="34" charset="0"/>
                <a:cs typeface="Times New Roman" pitchFamily="18" charset="0"/>
              </a:rPr>
              <a:t>*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KZ Cooper" pitchFamily="2" charset="0"/>
                <a:ea typeface="Calibri" pitchFamily="34" charset="0"/>
                <a:cs typeface="Times New Roman" pitchFamily="18" charset="0"/>
              </a:rPr>
              <a:t>Оранжевый цвет – недопонимание или полное непонимание</a:t>
            </a: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KZ Cooper" pitchFamily="2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KZ Cooper" pitchFamily="2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929462"/>
          </a:xfrm>
          <a:prstGeom prst="rect">
            <a:avLst/>
          </a:prstGeom>
          <a:noFill/>
        </p:spPr>
      </p:pic>
      <p:pic>
        <p:nvPicPr>
          <p:cNvPr id="9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929462"/>
          </a:xfrm>
          <a:prstGeom prst="rect">
            <a:avLst/>
          </a:prstGeom>
          <a:noFill/>
        </p:spPr>
      </p:pic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785786" y="2285992"/>
            <a:ext cx="635798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49363" algn="l"/>
              </a:tabLst>
            </a:pP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Cooper" pitchFamily="2" charset="0"/>
                <a:ea typeface="Calibri" pitchFamily="34" charset="0"/>
                <a:cs typeface="Times New Roman" pitchFamily="18" charset="0"/>
              </a:rPr>
              <a:t>       Домашнее</a:t>
            </a:r>
            <a:r>
              <a:rPr kumimoji="0" lang="ru-RU" sz="320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Cooper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Cooper" pitchFamily="2" charset="0"/>
                <a:ea typeface="Calibri" pitchFamily="34" charset="0"/>
                <a:cs typeface="Times New Roman" pitchFamily="18" charset="0"/>
              </a:rPr>
              <a:t>задание: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49363" algn="l"/>
              </a:tabLst>
            </a:pP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Cooper" pitchFamily="2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49363" algn="l"/>
              </a:tabLst>
            </a:pP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Cooper" pitchFamily="2" charset="0"/>
                <a:ea typeface="Calibri" pitchFamily="34" charset="0"/>
                <a:cs typeface="Times New Roman" pitchFamily="18" charset="0"/>
              </a:rPr>
              <a:t>         упражнение 434</a:t>
            </a:r>
            <a:endParaRPr kumimoji="0" lang="ru-RU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KZ Cooper" pitchFamily="2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929462"/>
          </a:xfrm>
          <a:prstGeom prst="rect">
            <a:avLst/>
          </a:prstGeom>
          <a:noFill/>
        </p:spPr>
      </p:pic>
      <p:pic>
        <p:nvPicPr>
          <p:cNvPr id="9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929462"/>
          </a:xfrm>
          <a:prstGeom prst="rect">
            <a:avLst/>
          </a:prstGeom>
          <a:noFill/>
        </p:spPr>
      </p:pic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785786" y="357166"/>
            <a:ext cx="835821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49363" algn="l"/>
              </a:tabLst>
            </a:pP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Cooper" pitchFamily="2" charset="0"/>
                <a:ea typeface="Calibri" pitchFamily="34" charset="0"/>
                <a:cs typeface="Times New Roman" pitchFamily="18" charset="0"/>
              </a:rPr>
              <a:t>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49363" algn="l"/>
              </a:tabLst>
            </a:pPr>
            <a:r>
              <a:rPr lang="ru-RU" sz="3200" dirty="0">
                <a:solidFill>
                  <a:srgbClr val="002060"/>
                </a:solidFill>
                <a:latin typeface="KZ Cooper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KZ Cooper" pitchFamily="2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Cooper" pitchFamily="2" charset="0"/>
                <a:ea typeface="Calibri" pitchFamily="34" charset="0"/>
                <a:cs typeface="Times New Roman" pitchFamily="18" charset="0"/>
              </a:rPr>
              <a:t>СПАСИБО ЗА ВНИМАНИЕ!</a:t>
            </a:r>
            <a:endParaRPr kumimoji="0" lang="ru-RU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KZ Cooper" pitchFamily="2" charset="0"/>
              <a:cs typeface="Arial" pitchFamily="34" charset="0"/>
            </a:endParaRPr>
          </a:p>
        </p:txBody>
      </p:sp>
      <p:pic>
        <p:nvPicPr>
          <p:cNvPr id="7" name="Picture 2" descr="C:\Users\1\Desktop\download\images-1-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785926"/>
            <a:ext cx="2861739" cy="2481277"/>
          </a:xfrm>
          <a:prstGeom prst="rect">
            <a:avLst/>
          </a:prstGeom>
          <a:noFill/>
        </p:spPr>
      </p:pic>
      <p:pic>
        <p:nvPicPr>
          <p:cNvPr id="10" name="Picture 3" descr="C:\Users\1\Desktop\download\images-59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35477" y="3047916"/>
            <a:ext cx="3951299" cy="29528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929462"/>
          </a:xfrm>
          <a:prstGeom prst="rect">
            <a:avLst/>
          </a:prstGeom>
          <a:noFill/>
        </p:spPr>
      </p:pic>
      <p:pic>
        <p:nvPicPr>
          <p:cNvPr id="9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929462"/>
          </a:xfrm>
          <a:prstGeom prst="rect">
            <a:avLst/>
          </a:prstGeom>
          <a:noFill/>
        </p:spPr>
      </p:pic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785786" y="357166"/>
            <a:ext cx="835821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49363" algn="l"/>
              </a:tabLst>
            </a:pP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Cooper" pitchFamily="2" charset="0"/>
                <a:ea typeface="Calibri" pitchFamily="34" charset="0"/>
                <a:cs typeface="Times New Roman" pitchFamily="18" charset="0"/>
              </a:rPr>
              <a:t>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49363" algn="l"/>
              </a:tabLst>
            </a:pPr>
            <a:r>
              <a:rPr lang="ru-RU" sz="3200" dirty="0">
                <a:solidFill>
                  <a:srgbClr val="002060"/>
                </a:solidFill>
                <a:latin typeface="KZ Cooper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KZ Cooper" pitchFamily="2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Cooper" pitchFamily="2" charset="0"/>
                <a:ea typeface="Calibri" pitchFamily="34" charset="0"/>
                <a:cs typeface="Times New Roman" pitchFamily="18" charset="0"/>
              </a:rPr>
              <a:t>СПАСИБО ЗА ВНИМАНИЕ!</a:t>
            </a:r>
            <a:endParaRPr kumimoji="0" lang="ru-RU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KZ Cooper" pitchFamily="2" charset="0"/>
              <a:cs typeface="Arial" pitchFamily="34" charset="0"/>
            </a:endParaRPr>
          </a:p>
        </p:txBody>
      </p:sp>
      <p:pic>
        <p:nvPicPr>
          <p:cNvPr id="7" name="Picture 2" descr="C:\Users\1\Desktop\download\images-1-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785926"/>
            <a:ext cx="2861739" cy="2481277"/>
          </a:xfrm>
          <a:prstGeom prst="rect">
            <a:avLst/>
          </a:prstGeom>
          <a:noFill/>
        </p:spPr>
      </p:pic>
      <p:pic>
        <p:nvPicPr>
          <p:cNvPr id="10" name="Picture 3" descr="C:\Users\1\Desktop\download\images-59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35477" y="3047916"/>
            <a:ext cx="3951299" cy="29528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929462"/>
          </a:xfrm>
          <a:prstGeom prst="rect">
            <a:avLst/>
          </a:prstGeom>
          <a:noFill/>
        </p:spPr>
      </p:pic>
      <p:pic>
        <p:nvPicPr>
          <p:cNvPr id="9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929462"/>
          </a:xfrm>
          <a:prstGeom prst="rect">
            <a:avLst/>
          </a:prstGeom>
          <a:noFill/>
        </p:spPr>
      </p:pic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785786" y="357166"/>
            <a:ext cx="835821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49363" algn="l"/>
              </a:tabLst>
            </a:pP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Cooper" pitchFamily="2" charset="0"/>
                <a:ea typeface="Calibri" pitchFamily="34" charset="0"/>
                <a:cs typeface="Times New Roman" pitchFamily="18" charset="0"/>
              </a:rPr>
              <a:t>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49363" algn="l"/>
              </a:tabLst>
            </a:pPr>
            <a:r>
              <a:rPr lang="ru-RU" sz="3200" dirty="0">
                <a:solidFill>
                  <a:srgbClr val="002060"/>
                </a:solidFill>
                <a:latin typeface="KZ Cooper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KZ Cooper" pitchFamily="2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Cooper" pitchFamily="2" charset="0"/>
                <a:ea typeface="Calibri" pitchFamily="34" charset="0"/>
                <a:cs typeface="Times New Roman" pitchFamily="18" charset="0"/>
              </a:rPr>
              <a:t>СПАСИБО ЗА ВНИМАНИЕ!</a:t>
            </a:r>
            <a:endParaRPr kumimoji="0" lang="ru-RU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KZ Cooper" pitchFamily="2" charset="0"/>
              <a:cs typeface="Arial" pitchFamily="34" charset="0"/>
            </a:endParaRPr>
          </a:p>
        </p:txBody>
      </p:sp>
      <p:pic>
        <p:nvPicPr>
          <p:cNvPr id="7" name="Picture 2" descr="C:\Users\1\Desktop\download\images-1-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785926"/>
            <a:ext cx="2861739" cy="2481277"/>
          </a:xfrm>
          <a:prstGeom prst="rect">
            <a:avLst/>
          </a:prstGeom>
          <a:noFill/>
        </p:spPr>
      </p:pic>
      <p:pic>
        <p:nvPicPr>
          <p:cNvPr id="10" name="Picture 3" descr="C:\Users\1\Desktop\download\images-59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35477" y="3047916"/>
            <a:ext cx="3951299" cy="29528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929462"/>
          </a:xfrm>
          <a:prstGeom prst="rect">
            <a:avLst/>
          </a:prstGeom>
          <a:noFill/>
        </p:spPr>
      </p:pic>
      <p:pic>
        <p:nvPicPr>
          <p:cNvPr id="9" name="Picture 2" descr="http://twimba.org.ru/jevllnt/skachat_programmy_dlya_skachat_video_7924_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929462"/>
          </a:xfrm>
          <a:prstGeom prst="rect">
            <a:avLst/>
          </a:prstGeom>
          <a:noFill/>
        </p:spPr>
      </p:pic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785786" y="357166"/>
            <a:ext cx="8358214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49363" algn="l"/>
              </a:tabLst>
            </a:pP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KZ Cooper" pitchFamily="2" charset="0"/>
                <a:ea typeface="Calibri" pitchFamily="34" charset="0"/>
                <a:cs typeface="Times New Roman" pitchFamily="18" charset="0"/>
              </a:rPr>
              <a:t>       </a:t>
            </a:r>
          </a:p>
          <a:p>
            <a:r>
              <a:rPr lang="ru-RU" sz="3200" dirty="0">
                <a:solidFill>
                  <a:srgbClr val="002060"/>
                </a:solidFill>
                <a:latin typeface="KZ Cooper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KZ Cooper" pitchFamily="2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Спряжение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глаголов</a:t>
            </a:r>
          </a:p>
          <a:p>
            <a:pPr lvl="0"/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Рисовать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 Играть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 Прыгать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689</Words>
  <Application>Microsoft Office PowerPoint</Application>
  <PresentationFormat>Экран (4:3)</PresentationFormat>
  <Paragraphs>130</Paragraphs>
  <Slides>23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Тема Office</vt:lpstr>
      <vt:lpstr>Объект упаковщика для оболочки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4</cp:revision>
  <dcterms:created xsi:type="dcterms:W3CDTF">2018-02-27T13:22:51Z</dcterms:created>
  <dcterms:modified xsi:type="dcterms:W3CDTF">2018-02-28T19:05:47Z</dcterms:modified>
</cp:coreProperties>
</file>