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4" r:id="rId3"/>
    <p:sldId id="256" r:id="rId4"/>
    <p:sldId id="257" r:id="rId5"/>
    <p:sldId id="258" r:id="rId6"/>
    <p:sldId id="259" r:id="rId7"/>
    <p:sldId id="260" r:id="rId8"/>
    <p:sldId id="261" r:id="rId9"/>
    <p:sldId id="262" r:id="rId10"/>
    <p:sldId id="263"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36" y="21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C0694D4-BA80-4740-BB12-92DF5AFA6863}" type="datetimeFigureOut">
              <a:rPr lang="ru-RU" smtClean="0"/>
              <a:t>04.05.2018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515F99-6EB7-48CE-963F-FAA5C0BD47AF}"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C0694D4-BA80-4740-BB12-92DF5AFA6863}" type="datetimeFigureOut">
              <a:rPr lang="ru-RU" smtClean="0"/>
              <a:t>04.05.2018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515F99-6EB7-48CE-963F-FAA5C0BD47AF}"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C0694D4-BA80-4740-BB12-92DF5AFA6863}" type="datetimeFigureOut">
              <a:rPr lang="ru-RU" smtClean="0"/>
              <a:t>04.05.2018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515F99-6EB7-48CE-963F-FAA5C0BD47AF}"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C0694D4-BA80-4740-BB12-92DF5AFA6863}" type="datetimeFigureOut">
              <a:rPr lang="ru-RU" smtClean="0"/>
              <a:t>04.05.2018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9515F99-6EB7-48CE-963F-FAA5C0BD47AF}"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C0694D4-BA80-4740-BB12-92DF5AFA6863}" type="datetimeFigureOut">
              <a:rPr lang="ru-RU" smtClean="0"/>
              <a:t>04.05.2018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9515F99-6EB7-48CE-963F-FAA5C0BD47AF}"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C0694D4-BA80-4740-BB12-92DF5AFA6863}" type="datetimeFigureOut">
              <a:rPr lang="ru-RU" smtClean="0"/>
              <a:t>04.05.2018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9515F99-6EB7-48CE-963F-FAA5C0BD47AF}"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C0694D4-BA80-4740-BB12-92DF5AFA6863}" type="datetimeFigureOut">
              <a:rPr lang="ru-RU" smtClean="0"/>
              <a:t>04.05.2018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9515F99-6EB7-48CE-963F-FAA5C0BD47AF}"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C0694D4-BA80-4740-BB12-92DF5AFA6863}" type="datetimeFigureOut">
              <a:rPr lang="ru-RU" smtClean="0"/>
              <a:t>04.05.2018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9515F99-6EB7-48CE-963F-FAA5C0BD47AF}"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C0694D4-BA80-4740-BB12-92DF5AFA6863}" type="datetimeFigureOut">
              <a:rPr lang="ru-RU" smtClean="0"/>
              <a:t>04.05.2018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9515F99-6EB7-48CE-963F-FAA5C0BD47AF}"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C0694D4-BA80-4740-BB12-92DF5AFA6863}" type="datetimeFigureOut">
              <a:rPr lang="ru-RU" smtClean="0"/>
              <a:t>04.05.2018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515F99-6EB7-48CE-963F-FAA5C0BD47AF}"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C0694D4-BA80-4740-BB12-92DF5AFA6863}" type="datetimeFigureOut">
              <a:rPr lang="ru-RU" smtClean="0"/>
              <a:t>04.05.2018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515F99-6EB7-48CE-963F-FAA5C0BD47AF}"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6C316A5-21F1-458B-B6F2-7D01BD78A7F6}" type="datetimeFigureOut">
              <a:rPr lang="ru-RU" smtClean="0"/>
              <a:t>04.05.2018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028A62-B8EA-4553-9655-8BFC318BDB96}" type="slidenum">
              <a:rPr lang="ru-RU" smtClean="0"/>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6C316A5-21F1-458B-B6F2-7D01BD78A7F6}" type="datetimeFigureOut">
              <a:rPr lang="ru-RU" smtClean="0"/>
              <a:t>04.05.2018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028A62-B8EA-4553-9655-8BFC318BDB96}" type="slidenum">
              <a:rPr lang="ru-RU" smtClean="0"/>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6C316A5-21F1-458B-B6F2-7D01BD78A7F6}" type="datetimeFigureOut">
              <a:rPr lang="ru-RU" smtClean="0"/>
              <a:t>04.05.2018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028A62-B8EA-4553-9655-8BFC318BDB96}" type="slidenum">
              <a:rPr lang="ru-RU" smtClean="0"/>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6C316A5-21F1-458B-B6F2-7D01BD78A7F6}" type="datetimeFigureOut">
              <a:rPr lang="ru-RU" smtClean="0"/>
              <a:t>04.05.2018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1028A62-B8EA-4553-9655-8BFC318BDB96}" type="slidenum">
              <a:rPr lang="ru-RU" smtClean="0"/>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6C316A5-21F1-458B-B6F2-7D01BD78A7F6}" type="datetimeFigureOut">
              <a:rPr lang="ru-RU" smtClean="0"/>
              <a:t>04.05.2018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1028A62-B8EA-4553-9655-8BFC318BDB96}" type="slidenum">
              <a:rPr lang="ru-RU" smtClean="0"/>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6C316A5-21F1-458B-B6F2-7D01BD78A7F6}" type="datetimeFigureOut">
              <a:rPr lang="ru-RU" smtClean="0"/>
              <a:t>04.05.2018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1028A62-B8EA-4553-9655-8BFC318BDB96}" type="slidenum">
              <a:rPr lang="ru-RU" smtClean="0"/>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6C316A5-21F1-458B-B6F2-7D01BD78A7F6}" type="datetimeFigureOut">
              <a:rPr lang="ru-RU" smtClean="0"/>
              <a:t>04.05.2018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1028A62-B8EA-4553-9655-8BFC318BDB96}" type="slidenum">
              <a:rPr lang="ru-RU" smtClean="0"/>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6C316A5-21F1-458B-B6F2-7D01BD78A7F6}" type="datetimeFigureOut">
              <a:rPr lang="ru-RU" smtClean="0"/>
              <a:t>04.05.2018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1028A62-B8EA-4553-9655-8BFC318BDB96}" type="slidenum">
              <a:rPr lang="ru-RU" smtClean="0"/>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6C316A5-21F1-458B-B6F2-7D01BD78A7F6}" type="datetimeFigureOut">
              <a:rPr lang="ru-RU" smtClean="0"/>
              <a:t>04.05.2018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1028A62-B8EA-4553-9655-8BFC318BDB96}" type="slidenum">
              <a:rPr lang="ru-RU" smtClean="0"/>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6C316A5-21F1-458B-B6F2-7D01BD78A7F6}" type="datetimeFigureOut">
              <a:rPr lang="ru-RU" smtClean="0"/>
              <a:t>04.05.2018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028A62-B8EA-4553-9655-8BFC318BDB96}" type="slidenum">
              <a:rPr lang="ru-RU" smtClean="0"/>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6C316A5-21F1-458B-B6F2-7D01BD78A7F6}" type="datetimeFigureOut">
              <a:rPr lang="ru-RU" smtClean="0"/>
              <a:t>04.05.2018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1028A62-B8EA-4553-9655-8BFC318BDB96}"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694D4-BA80-4740-BB12-92DF5AFA6863}" type="datetimeFigureOut">
              <a:rPr lang="ru-RU" smtClean="0"/>
              <a:t>04.05.2018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515F99-6EB7-48CE-963F-FAA5C0BD47AF}" type="slidenum">
              <a:rPr lang="ru-RU" smtClean="0"/>
              <a:t>‹#›</a:t>
            </a:fld>
            <a:endParaRPr lang="ru-RU"/>
          </a:p>
        </p:txBody>
      </p:sp>
      <p:pic>
        <p:nvPicPr>
          <p:cNvPr id="10" name="Рисунок 9" descr="241.jpg"/>
          <p:cNvPicPr>
            <a:picLocks noChangeAspect="1"/>
          </p:cNvPicPr>
          <p:nvPr userDrawn="1"/>
        </p:nvPicPr>
        <p:blipFill>
          <a:blip r:embed="rId13"/>
          <a:stretch>
            <a:fillRect/>
          </a:stretch>
        </p:blipFill>
        <p:spPr>
          <a:xfrm>
            <a:off x="0" y="0"/>
            <a:ext cx="9144000" cy="687527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C316A5-21F1-458B-B6F2-7D01BD78A7F6}" type="datetimeFigureOut">
              <a:rPr lang="ru-RU" smtClean="0"/>
              <a:t>04.05.2018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28A62-B8EA-4553-9655-8BFC318BDB96}" type="slidenum">
              <a:rPr lang="ru-RU" smtClean="0"/>
              <a:t>‹#›</a:t>
            </a:fld>
            <a:endParaRPr lang="ru-RU"/>
          </a:p>
        </p:txBody>
      </p:sp>
      <p:pic>
        <p:nvPicPr>
          <p:cNvPr id="10" name="Рисунок 9" descr="12.jpg"/>
          <p:cNvPicPr>
            <a:picLocks noChangeAspect="1"/>
          </p:cNvPicPr>
          <p:nvPr userDrawn="1"/>
        </p:nvPicPr>
        <p:blipFill>
          <a:blip r:embed="rId13"/>
          <a:stretch>
            <a:fillRect/>
          </a:stretch>
        </p:blipFill>
        <p:spPr>
          <a:xfrm>
            <a:off x="0" y="0"/>
            <a:ext cx="9144000" cy="6875275"/>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71600" y="260648"/>
            <a:ext cx="6696744" cy="923330"/>
          </a:xfrm>
          <a:prstGeom prst="rect">
            <a:avLst/>
          </a:prstGeom>
        </p:spPr>
        <p:txBody>
          <a:bodyPr wrap="square">
            <a:spAutoFit/>
          </a:bodyPr>
          <a:lstStyle/>
          <a:p>
            <a:pPr algn="ctr"/>
            <a:r>
              <a:rPr lang="kk-KZ" b="1" dirty="0">
                <a:latin typeface="Times New Roman" pitchFamily="18" charset="0"/>
                <a:cs typeface="Times New Roman" pitchFamily="18" charset="0"/>
              </a:rPr>
              <a:t>Министерство образования и науки Республики Казахстан</a:t>
            </a:r>
            <a:endParaRPr lang="ru-RU" dirty="0">
              <a:latin typeface="Times New Roman" pitchFamily="18" charset="0"/>
              <a:cs typeface="Times New Roman" pitchFamily="18" charset="0"/>
            </a:endParaRPr>
          </a:p>
          <a:p>
            <a:pPr algn="ctr"/>
            <a:r>
              <a:rPr lang="ru-RU" dirty="0">
                <a:latin typeface="Times New Roman" pitchFamily="18" charset="0"/>
                <a:cs typeface="Times New Roman" pitchFamily="18" charset="0"/>
              </a:rPr>
              <a:t>КГКП «</a:t>
            </a:r>
            <a:r>
              <a:rPr lang="ru-RU" dirty="0" err="1">
                <a:latin typeface="Times New Roman" pitchFamily="18" charset="0"/>
                <a:cs typeface="Times New Roman" pitchFamily="18" charset="0"/>
              </a:rPr>
              <a:t>Алматинский</a:t>
            </a:r>
            <a:r>
              <a:rPr lang="ru-RU" dirty="0">
                <a:latin typeface="Times New Roman" pitchFamily="18" charset="0"/>
                <a:cs typeface="Times New Roman" pitchFamily="18" charset="0"/>
              </a:rPr>
              <a:t> колледж сервисного обслуживания» </a:t>
            </a:r>
          </a:p>
          <a:p>
            <a:pPr algn="ctr"/>
            <a:r>
              <a:rPr lang="ru-RU" dirty="0">
                <a:latin typeface="Times New Roman" pitchFamily="18" charset="0"/>
                <a:cs typeface="Times New Roman" pitchFamily="18" charset="0"/>
              </a:rPr>
              <a:t>Управления образования города Алматы</a:t>
            </a:r>
          </a:p>
        </p:txBody>
      </p:sp>
      <p:sp>
        <p:nvSpPr>
          <p:cNvPr id="5" name="Заголовок 1"/>
          <p:cNvSpPr>
            <a:spLocks noGrp="1"/>
          </p:cNvSpPr>
          <p:nvPr>
            <p:ph type="ctrTitle"/>
          </p:nvPr>
        </p:nvSpPr>
        <p:spPr>
          <a:xfrm>
            <a:off x="395536" y="3429000"/>
            <a:ext cx="4358858" cy="1470025"/>
          </a:xfrm>
        </p:spPr>
        <p:txBody>
          <a:bodyPr/>
          <a:lstStyle/>
          <a:p>
            <a:pPr algn="l"/>
            <a:r>
              <a:rPr lang="ru-RU" b="1" dirty="0" smtClean="0">
                <a:solidFill>
                  <a:schemeClr val="tx2">
                    <a:lumMod val="75000"/>
                  </a:schemeClr>
                </a:solidFill>
              </a:rPr>
              <a:t>ОПЕРАТИВНАЯ ПАМЯТЬ</a:t>
            </a:r>
            <a:endParaRPr lang="ru-RU" b="1" dirty="0">
              <a:solidFill>
                <a:schemeClr val="tx2">
                  <a:lumMod val="75000"/>
                </a:schemeClr>
              </a:solidFill>
            </a:endParaRPr>
          </a:p>
        </p:txBody>
      </p:sp>
      <p:sp>
        <p:nvSpPr>
          <p:cNvPr id="6" name="Заголовок 1"/>
          <p:cNvSpPr txBox="1">
            <a:spLocks/>
          </p:cNvSpPr>
          <p:nvPr/>
        </p:nvSpPr>
        <p:spPr>
          <a:xfrm>
            <a:off x="4644008" y="5589240"/>
            <a:ext cx="4358858"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400" b="1" dirty="0" smtClean="0">
                <a:solidFill>
                  <a:srgbClr val="002060"/>
                </a:solidFill>
              </a:rPr>
              <a:t>29 БОП </a:t>
            </a:r>
            <a:r>
              <a:rPr lang="kk-KZ" sz="2400" b="1" dirty="0" smtClean="0">
                <a:solidFill>
                  <a:srgbClr val="002060"/>
                </a:solidFill>
              </a:rPr>
              <a:t>Бауыржанова  Анар</a:t>
            </a:r>
            <a:endParaRPr lang="ru-RU" sz="2400" b="1" dirty="0">
              <a:solidFill>
                <a:srgbClr val="002060"/>
              </a:solidFill>
            </a:endParaRPr>
          </a:p>
        </p:txBody>
      </p:sp>
    </p:spTree>
    <p:extLst>
      <p:ext uri="{BB962C8B-B14F-4D97-AF65-F5344CB8AC3E}">
        <p14:creationId xmlns:p14="http://schemas.microsoft.com/office/powerpoint/2010/main" val="1684433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7158" y="3459173"/>
            <a:ext cx="4358858" cy="1470025"/>
          </a:xfrm>
        </p:spPr>
        <p:txBody>
          <a:bodyPr/>
          <a:lstStyle/>
          <a:p>
            <a:pPr algn="l"/>
            <a:r>
              <a:rPr lang="ru-RU" b="1" dirty="0" smtClean="0">
                <a:solidFill>
                  <a:schemeClr val="tx2">
                    <a:lumMod val="75000"/>
                  </a:schemeClr>
                </a:solidFill>
              </a:rPr>
              <a:t>ОПЕРАТИВНАЯ ПАМЯТЬ</a:t>
            </a:r>
            <a:endParaRPr lang="ru-RU" b="1" dirty="0">
              <a:solidFill>
                <a:schemeClr val="tx2">
                  <a:lumMod val="75000"/>
                </a:schemeClr>
              </a:solidFill>
            </a:endParaRPr>
          </a:p>
        </p:txBody>
      </p:sp>
      <p:sp>
        <p:nvSpPr>
          <p:cNvPr id="4" name="Подзаголовок 2"/>
          <p:cNvSpPr txBox="1">
            <a:spLocks/>
          </p:cNvSpPr>
          <p:nvPr/>
        </p:nvSpPr>
        <p:spPr>
          <a:xfrm>
            <a:off x="3000364" y="6143644"/>
            <a:ext cx="1857388" cy="357190"/>
          </a:xfrm>
          <a:prstGeom prst="rect">
            <a:avLst/>
          </a:prstGeom>
        </p:spPr>
        <p:txBody>
          <a:bodyPr vert="horz" lIns="91440" tIns="45720" rIns="91440" bIns="45720" rtlCol="0">
            <a:normAutofit fontScale="6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3200" b="1" i="0" u="none" strike="noStrike" kern="1200" cap="none" spc="0" normalizeH="0" baseline="0" noProof="0" dirty="0" smtClean="0">
              <a:ln>
                <a:noFill/>
              </a:ln>
              <a:solidFill>
                <a:schemeClr val="tx2">
                  <a:lumMod val="60000"/>
                  <a:lumOff val="40000"/>
                </a:schemeClr>
              </a:solidFill>
              <a:effectLst/>
              <a:uLnTx/>
              <a:uFillTx/>
              <a:latin typeface="+mn-lt"/>
              <a:ea typeface="+mn-ea"/>
              <a:cs typeface="+mn-cs"/>
            </a:endParaRPr>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685800" y="1772816"/>
            <a:ext cx="6386530" cy="1470025"/>
          </a:xfrm>
        </p:spPr>
        <p:txBody>
          <a:bodyPr>
            <a:noAutofit/>
          </a:bodyPr>
          <a:lstStyle/>
          <a:p>
            <a:pPr algn="just"/>
            <a:r>
              <a:rPr lang="ru-RU" sz="2500" dirty="0">
                <a:latin typeface="Times New Roman" pitchFamily="18" charset="0"/>
                <a:cs typeface="Times New Roman" pitchFamily="18" charset="0"/>
              </a:rPr>
              <a:t>Э</a:t>
            </a:r>
            <a:r>
              <a:rPr lang="ru-RU" sz="2500" dirty="0" smtClean="0">
                <a:latin typeface="Times New Roman" pitchFamily="18" charset="0"/>
                <a:cs typeface="Times New Roman" pitchFamily="18" charset="0"/>
              </a:rPr>
              <a:t>нергозависимая</a:t>
            </a:r>
            <a:r>
              <a:rPr lang="ru-RU" sz="2500" dirty="0">
                <a:latin typeface="Times New Roman" pitchFamily="18" charset="0"/>
                <a:cs typeface="Times New Roman" pitchFamily="18" charset="0"/>
              </a:rPr>
              <a:t> часть системы компьютерной памяти, в которой во время работы компьютера хранится выполняемый машинный код </a:t>
            </a:r>
            <a:r>
              <a:rPr lang="ru-RU" sz="2500" dirty="0" smtClean="0">
                <a:latin typeface="Times New Roman" pitchFamily="18" charset="0"/>
                <a:cs typeface="Times New Roman" pitchFamily="18" charset="0"/>
              </a:rPr>
              <a:t>а </a:t>
            </a:r>
            <a:r>
              <a:rPr lang="ru-RU" sz="2500" dirty="0">
                <a:latin typeface="Times New Roman" pitchFamily="18" charset="0"/>
                <a:cs typeface="Times New Roman" pitchFamily="18" charset="0"/>
              </a:rPr>
              <a:t>также входные, выходные и промежуточные данные, обрабатываемые процессором.</a:t>
            </a:r>
          </a:p>
        </p:txBody>
      </p:sp>
      <p:sp>
        <p:nvSpPr>
          <p:cNvPr id="5" name="Подзаголовок 4"/>
          <p:cNvSpPr>
            <a:spLocks noGrp="1"/>
          </p:cNvSpPr>
          <p:nvPr>
            <p:ph type="subTitle" idx="1"/>
          </p:nvPr>
        </p:nvSpPr>
        <p:spPr>
          <a:xfrm>
            <a:off x="714348" y="3886200"/>
            <a:ext cx="6400800" cy="1752600"/>
          </a:xfrm>
        </p:spPr>
        <p:txBody>
          <a:bodyPr/>
          <a:lstStyle/>
          <a:p>
            <a:endParaRPr lang="ru-RU" dirty="0"/>
          </a:p>
        </p:txBody>
      </p:sp>
      <p:sp>
        <p:nvSpPr>
          <p:cNvPr id="6" name="Подзаголовок 2"/>
          <p:cNvSpPr txBox="1">
            <a:spLocks/>
          </p:cNvSpPr>
          <p:nvPr/>
        </p:nvSpPr>
        <p:spPr>
          <a:xfrm>
            <a:off x="7072330" y="500042"/>
            <a:ext cx="1643074" cy="642942"/>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3200" b="0" i="0" u="none" strike="noStrike" kern="1200" cap="none" spc="0" normalizeH="0" baseline="0" noProof="0" dirty="0" smtClean="0">
              <a:ln>
                <a:noFill/>
              </a:ln>
              <a:effectLst/>
              <a:uLnTx/>
              <a:uFillTx/>
              <a:latin typeface="+mn-lt"/>
              <a:ea typeface="+mn-ea"/>
              <a:cs typeface="+mn-cs"/>
            </a:endParaRPr>
          </a:p>
        </p:txBody>
      </p:sp>
      <p:sp>
        <p:nvSpPr>
          <p:cNvPr id="7" name="Подзаголовок 2"/>
          <p:cNvSpPr txBox="1">
            <a:spLocks/>
          </p:cNvSpPr>
          <p:nvPr/>
        </p:nvSpPr>
        <p:spPr>
          <a:xfrm>
            <a:off x="428596" y="714356"/>
            <a:ext cx="6519668" cy="428628"/>
          </a:xfrm>
          <a:prstGeom prst="rect">
            <a:avLst/>
          </a:prstGeom>
        </p:spPr>
        <p:txBody>
          <a:bodyPr vert="horz" lIns="91440" tIns="45720" rIns="91440" bIns="45720" rtlCol="0">
            <a:normAutofit fontScale="85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3200" b="0" i="0" u="none" strike="noStrike" kern="1200" cap="none" spc="0" normalizeH="0" baseline="0" noProof="0" dirty="0" smtClean="0">
                <a:ln>
                  <a:noFill/>
                </a:ln>
                <a:solidFill>
                  <a:schemeClr val="tx2">
                    <a:lumMod val="75000"/>
                  </a:schemeClr>
                </a:solidFill>
                <a:effectLst/>
                <a:uLnTx/>
                <a:uFillTx/>
                <a:latin typeface="+mn-lt"/>
                <a:ea typeface="+mn-ea"/>
                <a:cs typeface="+mn-cs"/>
              </a:rPr>
              <a:t>Оперативное запоминающее устройство</a:t>
            </a:r>
          </a:p>
        </p:txBody>
      </p:sp>
      <p:pic>
        <p:nvPicPr>
          <p:cNvPr id="1026" name="Picture 2" descr="C:\Users\User\Desktop\ra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3531973"/>
            <a:ext cx="4114800" cy="24574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3068960"/>
            <a:ext cx="8229600" cy="4525963"/>
          </a:xfrm>
        </p:spPr>
        <p:txBody>
          <a:bodyPr>
            <a:normAutofit/>
          </a:bodyPr>
          <a:lstStyle/>
          <a:p>
            <a:pPr marL="0" indent="0" algn="just">
              <a:buNone/>
            </a:pPr>
            <a:r>
              <a:rPr lang="ru-RU" sz="2500" dirty="0">
                <a:solidFill>
                  <a:srgbClr val="00B050"/>
                </a:solidFill>
                <a:latin typeface="Times New Roman" pitchFamily="18" charset="0"/>
                <a:cs typeface="Times New Roman" pitchFamily="18" charset="0"/>
              </a:rPr>
              <a:t>В 1834 году Чарльз Бэббидж начал разработку аналитической машины. Одну из важных частей этой машины он называл «складом</a:t>
            </a:r>
            <a:r>
              <a:rPr lang="ru-RU" sz="2500" dirty="0" smtClean="0">
                <a:solidFill>
                  <a:srgbClr val="00B050"/>
                </a:solidFill>
                <a:latin typeface="Times New Roman" pitchFamily="18" charset="0"/>
                <a:cs typeface="Times New Roman" pitchFamily="18" charset="0"/>
              </a:rPr>
              <a:t>», </a:t>
            </a:r>
            <a:r>
              <a:rPr lang="ru-RU" sz="2500" dirty="0">
                <a:solidFill>
                  <a:srgbClr val="00B050"/>
                </a:solidFill>
                <a:latin typeface="Times New Roman" pitchFamily="18" charset="0"/>
                <a:cs typeface="Times New Roman" pitchFamily="18" charset="0"/>
              </a:rPr>
              <a:t>эта часть предназначалась для хранения промежуточных результатов вычислений. Информация в «складе» запоминалась в чисто механическом устройстве в виде поворотов валов и шестерней.</a:t>
            </a:r>
          </a:p>
        </p:txBody>
      </p:sp>
      <p:sp>
        <p:nvSpPr>
          <p:cNvPr id="5" name="Заголовок 4"/>
          <p:cNvSpPr>
            <a:spLocks noGrp="1"/>
          </p:cNvSpPr>
          <p:nvPr>
            <p:ph type="title"/>
          </p:nvPr>
        </p:nvSpPr>
        <p:spPr>
          <a:xfrm>
            <a:off x="8892480" y="142856"/>
            <a:ext cx="8229600" cy="1143000"/>
          </a:xfrm>
        </p:spPr>
        <p:txBody>
          <a:bodyPr/>
          <a:lstStyle/>
          <a:p>
            <a:endParaRPr lang="ru-RU" dirty="0"/>
          </a:p>
        </p:txBody>
      </p:sp>
      <p:sp>
        <p:nvSpPr>
          <p:cNvPr id="6" name="Подзаголовок 2"/>
          <p:cNvSpPr txBox="1">
            <a:spLocks/>
          </p:cNvSpPr>
          <p:nvPr/>
        </p:nvSpPr>
        <p:spPr>
          <a:xfrm>
            <a:off x="428596" y="714356"/>
            <a:ext cx="6519668" cy="428628"/>
          </a:xfrm>
          <a:prstGeom prst="rect">
            <a:avLst/>
          </a:prstGeom>
        </p:spPr>
        <p:txBody>
          <a:bodyPr vert="horz" lIns="91440" tIns="45720" rIns="91440" bIns="45720" rtlCol="0">
            <a:normAutofit fontScale="85000" lnSpcReduction="20000"/>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3200" b="0" i="0" u="none" strike="noStrike" kern="1200" cap="none" spc="0" normalizeH="0" baseline="0" noProof="0" dirty="0" smtClean="0">
                <a:ln>
                  <a:noFill/>
                </a:ln>
                <a:solidFill>
                  <a:schemeClr val="tx2">
                    <a:lumMod val="75000"/>
                  </a:schemeClr>
                </a:solidFill>
                <a:effectLst/>
                <a:uLnTx/>
                <a:uFillTx/>
                <a:latin typeface="+mn-lt"/>
                <a:ea typeface="+mn-ea"/>
                <a:cs typeface="+mn-cs"/>
              </a:rPr>
              <a:t>История</a:t>
            </a:r>
          </a:p>
        </p:txBody>
      </p:sp>
      <p:pic>
        <p:nvPicPr>
          <p:cNvPr id="2050" name="Picture 2" descr="C:\Users\User\Desktop\image0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77624"/>
            <a:ext cx="2835275" cy="2725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57239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дзаголовок 2"/>
          <p:cNvSpPr txBox="1">
            <a:spLocks/>
          </p:cNvSpPr>
          <p:nvPr/>
        </p:nvSpPr>
        <p:spPr>
          <a:xfrm>
            <a:off x="428596" y="714356"/>
            <a:ext cx="6519668" cy="428628"/>
          </a:xfrm>
          <a:prstGeom prst="rect">
            <a:avLst/>
          </a:prstGeom>
        </p:spPr>
        <p:txBody>
          <a:bodyPr vert="horz" lIns="91440" tIns="45720" rIns="91440" bIns="45720" rtlCol="0">
            <a:normAutofit fontScale="85000" lnSpcReduction="20000"/>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3200" b="0" i="0" u="none" strike="noStrike" kern="1200" cap="none" spc="0" normalizeH="0" baseline="0" noProof="0" dirty="0" smtClean="0">
                <a:ln>
                  <a:noFill/>
                </a:ln>
                <a:solidFill>
                  <a:schemeClr val="tx2">
                    <a:lumMod val="75000"/>
                  </a:schemeClr>
                </a:solidFill>
                <a:effectLst/>
                <a:uLnTx/>
                <a:uFillTx/>
                <a:latin typeface="+mn-lt"/>
                <a:ea typeface="+mn-ea"/>
                <a:cs typeface="+mn-cs"/>
              </a:rPr>
              <a:t>ОЗУ современных компьютеров</a:t>
            </a:r>
          </a:p>
        </p:txBody>
      </p:sp>
      <p:pic>
        <p:nvPicPr>
          <p:cNvPr id="3074" name="Picture 2" descr="C:\Users\User\Desktop\ram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021284"/>
            <a:ext cx="6462712" cy="4864100"/>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p:txBody>
          <a:bodyPr>
            <a:normAutofit fontScale="77500" lnSpcReduction="20000"/>
          </a:bodyPr>
          <a:lstStyle/>
          <a:p>
            <a:pPr marL="0" indent="0" algn="just">
              <a:buNone/>
            </a:pPr>
            <a:r>
              <a:rPr lang="ru-RU"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ОЗУ большинства современных компьютеров представляет собой модули динамической памяти, содержащие полупроводниковые ИС ЗУ, организованные по принципу устройств с произвольным доступом. Память динамического типа дешевле, чем статического, и её плотность выше, что позволяет на той же площади кремниевого кристалла разместить больше ячеек памяти, но при этом её быстродействие ниже. Статическая память, наоборот, более быстрая память, но она и дороже. В связи с этим основную оперативную память строят на модулях динамической памяти, а память статического типа используется для построения кэш-памяти внутри микропроцессора.</a:t>
            </a:r>
          </a:p>
        </p:txBody>
      </p:sp>
    </p:spTree>
    <p:extLst>
      <p:ext uri="{BB962C8B-B14F-4D97-AF65-F5344CB8AC3E}">
        <p14:creationId xmlns:p14="http://schemas.microsoft.com/office/powerpoint/2010/main" val="33606410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marL="0" indent="0" algn="just">
              <a:buNone/>
            </a:pPr>
            <a:r>
              <a:rPr lang="ru-RU" sz="2500" dirty="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Экономичный вид памяти. Для хранения разряда (бита или </a:t>
            </a:r>
            <a:r>
              <a:rPr lang="ru-RU" sz="2500" dirty="0" err="1">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трита</a:t>
            </a:r>
            <a:r>
              <a:rPr lang="ru-RU" sz="2500" dirty="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 используется схема, состоящая из одного конденсатора и одного транзистора (в некоторых вариантах два конденсатора). Такой вид памяти, во-первых, дешевле (один конденсатор и один транзистор на 1 бит дешевле нескольких транзисторов триггера), и, во-вторых, занимает меньшую площадь на кристалле (там, где в SRAM размещается один триггер, хранящий 1 бит, можно разместить несколько конденсаторов и транзисторов для хранения нескольких бит). Но </a:t>
            </a:r>
            <a:r>
              <a:rPr lang="ru-RU" sz="2500" i="1" dirty="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DRAM</a:t>
            </a:r>
            <a:r>
              <a:rPr lang="ru-RU" sz="2500" dirty="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 имеет и недостатки.</a:t>
            </a:r>
          </a:p>
        </p:txBody>
      </p:sp>
      <p:sp>
        <p:nvSpPr>
          <p:cNvPr id="4" name="Подзаголовок 2"/>
          <p:cNvSpPr txBox="1">
            <a:spLocks/>
          </p:cNvSpPr>
          <p:nvPr/>
        </p:nvSpPr>
        <p:spPr>
          <a:xfrm>
            <a:off x="428596" y="714356"/>
            <a:ext cx="6519668" cy="428628"/>
          </a:xfrm>
          <a:prstGeom prst="rect">
            <a:avLst/>
          </a:prstGeom>
        </p:spPr>
        <p:txBody>
          <a:bodyPr vert="horz" lIns="91440" tIns="45720" rIns="91440" bIns="45720" rtlCol="0">
            <a:normAutofit fontScale="85000" lnSpcReduction="20000"/>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lang="ru-RU" sz="3200" dirty="0" smtClean="0">
                <a:solidFill>
                  <a:schemeClr val="tx2">
                    <a:lumMod val="75000"/>
                  </a:schemeClr>
                </a:solidFill>
              </a:rPr>
              <a:t>Память динамического типа </a:t>
            </a:r>
            <a:r>
              <a:rPr lang="en-US" sz="3200" dirty="0" smtClean="0">
                <a:solidFill>
                  <a:schemeClr val="tx2">
                    <a:lumMod val="75000"/>
                  </a:schemeClr>
                </a:solidFill>
              </a:rPr>
              <a:t>(DRAM)</a:t>
            </a:r>
            <a:endParaRPr kumimoji="0" lang="ru-RU"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p:txBody>
      </p:sp>
      <p:pic>
        <p:nvPicPr>
          <p:cNvPr id="4098" name="Picture 2" descr="C:\Users\User\Desktop\RAM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93337"/>
            <a:ext cx="2859782" cy="2010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78706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67544" y="1916832"/>
            <a:ext cx="8229600" cy="4525963"/>
          </a:xfrm>
        </p:spPr>
        <p:txBody>
          <a:bodyPr>
            <a:noAutofit/>
          </a:bodyPr>
          <a:lstStyle/>
          <a:p>
            <a:pPr algn="just"/>
            <a:r>
              <a:rPr lang="ru-RU" sz="2500" dirty="0">
                <a:solidFill>
                  <a:srgbClr val="00B0F0"/>
                </a:solidFill>
                <a:effectLst>
                  <a:outerShdw blurRad="38100" dist="38100" dir="2700000" algn="tl">
                    <a:srgbClr val="000000">
                      <a:alpha val="43137"/>
                    </a:srgbClr>
                  </a:outerShdw>
                </a:effectLst>
                <a:latin typeface="Times New Roman" pitchFamily="18" charset="0"/>
                <a:cs typeface="Times New Roman" pitchFamily="18" charset="0"/>
              </a:rPr>
              <a:t>Во-первых, работает медленнее, поскольку, если в </a:t>
            </a:r>
            <a:r>
              <a:rPr lang="ru-RU" sz="2500" i="1" dirty="0">
                <a:solidFill>
                  <a:srgbClr val="00B0F0"/>
                </a:solidFill>
                <a:effectLst>
                  <a:outerShdw blurRad="38100" dist="38100" dir="2700000" algn="tl">
                    <a:srgbClr val="000000">
                      <a:alpha val="43137"/>
                    </a:srgbClr>
                  </a:outerShdw>
                </a:effectLst>
                <a:latin typeface="Times New Roman" pitchFamily="18" charset="0"/>
                <a:cs typeface="Times New Roman" pitchFamily="18" charset="0"/>
              </a:rPr>
              <a:t>SRAM</a:t>
            </a:r>
            <a:r>
              <a:rPr lang="ru-RU" sz="2500" dirty="0">
                <a:solidFill>
                  <a:srgbClr val="00B0F0"/>
                </a:solidFill>
                <a:effectLst>
                  <a:outerShdw blurRad="38100" dist="38100" dir="2700000" algn="tl">
                    <a:srgbClr val="000000">
                      <a:alpha val="43137"/>
                    </a:srgbClr>
                  </a:outerShdw>
                </a:effectLst>
                <a:latin typeface="Times New Roman" pitchFamily="18" charset="0"/>
                <a:cs typeface="Times New Roman" pitchFamily="18" charset="0"/>
              </a:rPr>
              <a:t> изменение управляющего напряжения на входе триггера сразу очень быстро изменяет его состояние, то для того, чтобы изменить состояние конденсатора, его нужно зарядить или разрядить. Перезаряд конденсатора гораздо более длителен (в 10 и более раз), чем переключение триггера, даже если ёмкость конденсатора очень мала. Второй существенный недостаток — конденсаторы со временем разряжаются. </a:t>
            </a:r>
          </a:p>
        </p:txBody>
      </p:sp>
      <p:pic>
        <p:nvPicPr>
          <p:cNvPr id="4" name="Picture 3" descr="C:\Users\User\Desktop\unnam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387424"/>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51610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28596" y="2060848"/>
            <a:ext cx="8229600" cy="4525963"/>
          </a:xfrm>
        </p:spPr>
        <p:txBody>
          <a:bodyPr>
            <a:normAutofit fontScale="77500" lnSpcReduction="20000"/>
          </a:bodyPr>
          <a:lstStyle/>
          <a:p>
            <a:pPr marL="0" indent="0" algn="just">
              <a:buNone/>
            </a:pPr>
            <a:r>
              <a:rPr lang="ru-RU"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ОЗУ, которое не надо регенерировать (обычно схемотехнически выполненное в виде массива триггеров), называют статической</a:t>
            </a:r>
            <a:r>
              <a:rPr lang="ru-RU"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памятью с произвольным </a:t>
            </a:r>
            <a:r>
              <a:rPr lang="ru-RU"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доступом</a:t>
            </a:r>
            <a:r>
              <a:rPr lang="ru-RU" i="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или </a:t>
            </a:r>
            <a:r>
              <a:rPr lang="ru-RU"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просто статической</a:t>
            </a:r>
            <a:r>
              <a:rPr lang="ru-RU"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памятью. Достоинство этого вида памяти — скорость. Поскольку триггеры являются соединением нескольких логических вентилей, а время задержки на вентиль очень мало, то и переключение состояния триггера происходит очень быстро. Данный вид памяти не лишён недостатков. Во-первых, группа транзисторов, входящих в состав триггера, обходится дороже, чем ячейка динамической памяти, даже если они </a:t>
            </a:r>
            <a:r>
              <a:rPr lang="ru-RU"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изготавливаютс</a:t>
            </a:r>
            <a:r>
              <a:rPr lang="ru-RU"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я</a:t>
            </a:r>
            <a:r>
              <a:rPr lang="ru-RU"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групповым методом миллионами на одной кремниевой подложке.</a:t>
            </a:r>
          </a:p>
        </p:txBody>
      </p:sp>
      <p:sp>
        <p:nvSpPr>
          <p:cNvPr id="5" name="Подзаголовок 2"/>
          <p:cNvSpPr txBox="1">
            <a:spLocks/>
          </p:cNvSpPr>
          <p:nvPr/>
        </p:nvSpPr>
        <p:spPr>
          <a:xfrm>
            <a:off x="428596" y="714356"/>
            <a:ext cx="6519668" cy="428628"/>
          </a:xfrm>
          <a:prstGeom prst="rect">
            <a:avLst/>
          </a:prstGeom>
        </p:spPr>
        <p:txBody>
          <a:bodyPr vert="horz" lIns="91440" tIns="45720" rIns="91440" bIns="45720" rtlCol="0">
            <a:normAutofit fontScale="85000" lnSpcReduction="20000"/>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lang="ru-RU" sz="3200" dirty="0" smtClean="0">
                <a:solidFill>
                  <a:schemeClr val="tx2">
                    <a:lumMod val="75000"/>
                  </a:schemeClr>
                </a:solidFill>
              </a:rPr>
              <a:t>Память</a:t>
            </a:r>
            <a:r>
              <a:rPr lang="en-US" sz="3200" dirty="0">
                <a:solidFill>
                  <a:schemeClr val="tx2">
                    <a:lumMod val="75000"/>
                  </a:schemeClr>
                </a:solidFill>
              </a:rPr>
              <a:t> </a:t>
            </a:r>
            <a:r>
              <a:rPr lang="ru-RU" sz="3200" dirty="0" smtClean="0">
                <a:solidFill>
                  <a:schemeClr val="tx2">
                    <a:lumMod val="75000"/>
                  </a:schemeClr>
                </a:solidFill>
              </a:rPr>
              <a:t>статического типа (</a:t>
            </a:r>
            <a:r>
              <a:rPr lang="en-US" sz="3200" dirty="0" smtClean="0">
                <a:solidFill>
                  <a:schemeClr val="tx2">
                    <a:lumMod val="75000"/>
                  </a:schemeClr>
                </a:solidFill>
              </a:rPr>
              <a:t>SRAM</a:t>
            </a:r>
            <a:r>
              <a:rPr lang="ru-RU" sz="3200" dirty="0" smtClean="0">
                <a:solidFill>
                  <a:schemeClr val="tx2">
                    <a:lumMod val="75000"/>
                  </a:schemeClr>
                </a:solidFill>
              </a:rPr>
              <a:t>)</a:t>
            </a:r>
            <a:endParaRPr kumimoji="0" lang="ru-RU"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p:txBody>
      </p:sp>
      <p:pic>
        <p:nvPicPr>
          <p:cNvPr id="5122" name="Picture 2" descr="C:\Users\User\Desktop\memor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9404" y="-714394"/>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68638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normAutofit/>
          </a:bodyPr>
          <a:lstStyle/>
          <a:p>
            <a:pPr marL="0" indent="0" algn="just">
              <a:buNone/>
            </a:pPr>
            <a:r>
              <a:rPr lang="ru-RU" sz="25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Кроме того, группа транзисторов занимает гораздо больше площади на кристалле, чем ячейка динамической памяти, поскольку триггер состоит минимум из 2 вентилей (шести-восьми транзисторов), а ячейка динамической памяти — только из одного транзистора и одного конденсатора. Используется для организации сверхбыстродействующего ОЗУ, обмен информацией с которым критичен для производительности системы.</a:t>
            </a:r>
          </a:p>
        </p:txBody>
      </p:sp>
      <p:pic>
        <p:nvPicPr>
          <p:cNvPr id="6146" name="Picture 2" descr="C:\Users\User\Desktop\ram (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260648"/>
            <a:ext cx="1741606" cy="1307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36406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TotalTime>
  <Words>117</Words>
  <Application>Microsoft Office PowerPoint</Application>
  <PresentationFormat>Экран (4:3)</PresentationFormat>
  <Paragraphs>18</Paragraphs>
  <Slides>9</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9</vt:i4>
      </vt:variant>
    </vt:vector>
  </HeadingPairs>
  <TitlesOfParts>
    <vt:vector size="11" baseType="lpstr">
      <vt:lpstr>Тема Office</vt:lpstr>
      <vt:lpstr>Специальное оформление</vt:lpstr>
      <vt:lpstr>ОПЕРАТИВНАЯ ПАМЯТЬ</vt:lpstr>
      <vt:lpstr>ОПЕРАТИВНАЯ ПАМЯТЬ</vt:lpstr>
      <vt:lpstr>Энергозависимая часть системы компьютерной памяти, в которой во время работы компьютера хранится выполняемый машинный код а также входные, выходные и промежуточные данные, обрабатываемые процессором.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презентации</dc:title>
  <dc:creator>Admin</dc:creator>
  <cp:lastModifiedBy>Каб 121 комп 1</cp:lastModifiedBy>
  <cp:revision>8</cp:revision>
  <dcterms:created xsi:type="dcterms:W3CDTF">2011-11-28T19:44:49Z</dcterms:created>
  <dcterms:modified xsi:type="dcterms:W3CDTF">2018-05-04T06:48:17Z</dcterms:modified>
</cp:coreProperties>
</file>