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A3EAB5-4FF0-4058-814A-C02E065D0C68}" type="datetimeFigureOut">
              <a:rPr lang="ru-RU" smtClean="0"/>
              <a:pPr/>
              <a:t>10.02.2018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4DA552-7F81-4949-9DEE-C7516CE322D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limde.com/1-bilimdilik-hih-fasirdi-asa-kornekti-sazgeri-kj-atasi-rmanfaz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kk.wikipedia.org/wiki/%D0%95%D0%B6%D0%B5%D0%BB%D0%B3%D1%96_%D0%A0%D0%B8%D0%B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7813576" cy="1214446"/>
          </a:xfrm>
        </p:spPr>
        <p:txBody>
          <a:bodyPr/>
          <a:lstStyle/>
          <a:p>
            <a:pPr algn="ctr"/>
            <a:r>
              <a:rPr lang="kk-KZ" dirty="0" smtClean="0"/>
              <a:t>Тақырыбы</a:t>
            </a:r>
            <a:r>
              <a:rPr lang="en-US" dirty="0" smtClean="0"/>
              <a:t>:</a:t>
            </a:r>
            <a:r>
              <a:rPr lang="kk-KZ" dirty="0" smtClean="0"/>
              <a:t> Сандар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magiya-tsifr-300x2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357430"/>
            <a:ext cx="8072494" cy="40657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Сандардың шығу тарихы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 smtClean="0"/>
              <a:t>САННЫҢ </a:t>
            </a:r>
            <a:r>
              <a:rPr lang="ru-RU" b="1" dirty="0" smtClean="0">
                <a:hlinkClick r:id="rId2"/>
              </a:rPr>
              <a:t>ШЫҒУ </a:t>
            </a:r>
            <a:r>
              <a:rPr lang="ru-RU" b="1" dirty="0" err="1" smtClean="0">
                <a:hlinkClick r:id="rId2"/>
              </a:rPr>
              <a:t>ТАРИХЫ</a:t>
            </a:r>
            <a:r>
              <a:rPr lang="ru-RU" dirty="0" err="1" smtClean="0"/>
              <a:t>Сан</a:t>
            </a:r>
            <a:r>
              <a:rPr lang="ru-RU" dirty="0" smtClean="0"/>
              <a:t> </a:t>
            </a:r>
            <a:r>
              <a:rPr lang="ru-RU" dirty="0" err="1" smtClean="0"/>
              <a:t>ұғымы өте ерте</a:t>
            </a:r>
            <a:r>
              <a:rPr lang="ru-RU" dirty="0" smtClean="0"/>
              <a:t> </a:t>
            </a:r>
            <a:r>
              <a:rPr lang="ru-RU" dirty="0" err="1" smtClean="0"/>
              <a:t>заманда</a:t>
            </a:r>
            <a:r>
              <a:rPr lang="ru-RU" dirty="0" smtClean="0"/>
              <a:t> </a:t>
            </a:r>
            <a:r>
              <a:rPr lang="ru-RU" dirty="0" err="1" smtClean="0"/>
              <a:t>туған</a:t>
            </a:r>
            <a:r>
              <a:rPr lang="ru-RU" dirty="0" smtClean="0"/>
              <a:t>. </a:t>
            </a:r>
            <a:r>
              <a:rPr lang="ru-RU" dirty="0" err="1" smtClean="0"/>
              <a:t>Бұл ұғым ғасырлар бойы</a:t>
            </a:r>
            <a:r>
              <a:rPr lang="ru-RU" dirty="0" smtClean="0"/>
              <a:t> </a:t>
            </a:r>
            <a:r>
              <a:rPr lang="ru-RU" dirty="0" err="1" smtClean="0"/>
              <a:t>кеңейтіліп әрі жалпылана</a:t>
            </a:r>
            <a:r>
              <a:rPr lang="ru-RU" dirty="0" smtClean="0"/>
              <a:t> </a:t>
            </a:r>
            <a:r>
              <a:rPr lang="ru-RU" dirty="0" err="1" smtClean="0"/>
              <a:t>түскен.</a:t>
            </a:r>
            <a:r>
              <a:rPr lang="ru-RU" dirty="0" smtClean="0"/>
              <a:t> </a:t>
            </a:r>
            <a:r>
              <a:rPr lang="ru-RU" dirty="0" err="1" smtClean="0"/>
              <a:t>Өлшеулер жүргізу қажеттілігі оң рационал</a:t>
            </a:r>
            <a:r>
              <a:rPr lang="ru-RU" dirty="0" smtClean="0"/>
              <a:t> </a:t>
            </a:r>
            <a:r>
              <a:rPr lang="ru-RU" dirty="0" err="1" smtClean="0"/>
              <a:t>сандарға әкеп соқтырды.Теңдеулерді шешу</a:t>
            </a:r>
            <a:r>
              <a:rPr lang="ru-RU" dirty="0" smtClean="0"/>
              <a:t> </a:t>
            </a:r>
            <a:r>
              <a:rPr lang="ru-RU" dirty="0" err="1" smtClean="0"/>
              <a:t>теріс</a:t>
            </a:r>
            <a:r>
              <a:rPr lang="ru-RU" dirty="0" smtClean="0"/>
              <a:t> </a:t>
            </a:r>
            <a:r>
              <a:rPr lang="ru-RU" dirty="0" err="1" smtClean="0"/>
              <a:t>сандардың шығуына алып</a:t>
            </a:r>
            <a:r>
              <a:rPr lang="ru-RU" dirty="0" smtClean="0"/>
              <a:t> </a:t>
            </a:r>
            <a:r>
              <a:rPr lang="ru-RU" dirty="0" err="1" smtClean="0"/>
              <a:t>келді</a:t>
            </a:r>
            <a:r>
              <a:rPr lang="ru-RU" dirty="0" smtClean="0"/>
              <a:t>. </a:t>
            </a:r>
            <a:r>
              <a:rPr lang="ru-RU" dirty="0" err="1" smtClean="0"/>
              <a:t>Теріс</a:t>
            </a:r>
            <a:r>
              <a:rPr lang="ru-RU" dirty="0" smtClean="0"/>
              <a:t> </a:t>
            </a:r>
            <a:r>
              <a:rPr lang="ru-RU" dirty="0" err="1" smtClean="0"/>
              <a:t>сандар</a:t>
            </a:r>
            <a:r>
              <a:rPr lang="ru-RU" dirty="0" smtClean="0"/>
              <a:t> </a:t>
            </a:r>
            <a:r>
              <a:rPr lang="ru-RU" dirty="0" err="1" smtClean="0"/>
              <a:t>ұзақ уақыт бойы</a:t>
            </a:r>
            <a:r>
              <a:rPr lang="ru-RU" dirty="0" smtClean="0"/>
              <a:t> </a:t>
            </a:r>
            <a:r>
              <a:rPr lang="ru-RU" dirty="0" err="1" smtClean="0"/>
              <a:t>“жалған” сандар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есептеліп</a:t>
            </a:r>
            <a:r>
              <a:rPr lang="ru-RU" dirty="0" smtClean="0"/>
              <a:t>, </a:t>
            </a:r>
            <a:r>
              <a:rPr lang="ru-RU" dirty="0" err="1" smtClean="0"/>
              <a:t>“қарыз” </a:t>
            </a:r>
            <a:r>
              <a:rPr lang="ru-RU" dirty="0" smtClean="0"/>
              <a:t>(“</a:t>
            </a:r>
            <a:r>
              <a:rPr lang="ru-RU" dirty="0" err="1" smtClean="0"/>
              <a:t>борыш</a:t>
            </a:r>
            <a:r>
              <a:rPr lang="ru-RU" dirty="0" smtClean="0"/>
              <a:t>”), “</a:t>
            </a:r>
            <a:r>
              <a:rPr lang="ru-RU" dirty="0" err="1" smtClean="0"/>
              <a:t>жеткіліксіздік</a:t>
            </a:r>
            <a:r>
              <a:rPr lang="ru-RU" dirty="0" smtClean="0"/>
              <a:t>” (“</a:t>
            </a:r>
            <a:r>
              <a:rPr lang="ru-RU" dirty="0" err="1" smtClean="0"/>
              <a:t>жетімсіздік</a:t>
            </a:r>
            <a:r>
              <a:rPr lang="ru-RU" dirty="0" smtClean="0"/>
              <a:t>”)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түсіндіріліп келген</a:t>
            </a:r>
            <a:r>
              <a:rPr lang="ru-RU" dirty="0" smtClean="0"/>
              <a:t>. </a:t>
            </a:r>
            <a:r>
              <a:rPr lang="ru-RU" dirty="0" err="1" smtClean="0"/>
              <a:t>Оң және теріс</a:t>
            </a:r>
            <a:r>
              <a:rPr lang="ru-RU" dirty="0" smtClean="0"/>
              <a:t> </a:t>
            </a:r>
            <a:r>
              <a:rPr lang="ru-RU" dirty="0" err="1" smtClean="0"/>
              <a:t>сандарға амалдар</a:t>
            </a:r>
            <a:r>
              <a:rPr lang="ru-RU" dirty="0" smtClean="0"/>
              <a:t> </a:t>
            </a:r>
            <a:r>
              <a:rPr lang="ru-RU" dirty="0" err="1" smtClean="0"/>
              <a:t>қолдану ережесі</a:t>
            </a:r>
            <a:r>
              <a:rPr lang="ru-RU" dirty="0" smtClean="0"/>
              <a:t> </a:t>
            </a:r>
            <a:r>
              <a:rPr lang="ru-RU" dirty="0" err="1" smtClean="0"/>
              <a:t>ұзақ уақыт бойы</a:t>
            </a:r>
            <a:r>
              <a:rPr lang="ru-RU" dirty="0" smtClean="0"/>
              <a:t> тек </a:t>
            </a:r>
            <a:r>
              <a:rPr lang="ru-RU" dirty="0" err="1" smtClean="0"/>
              <a:t>қосу және азайту</a:t>
            </a:r>
            <a:r>
              <a:rPr lang="ru-RU" dirty="0" smtClean="0"/>
              <a:t> </a:t>
            </a:r>
            <a:r>
              <a:rPr lang="ru-RU" dirty="0" err="1" smtClean="0"/>
              <a:t>жағдайлары үшін ғана ғарастырылып отырған</a:t>
            </a:r>
            <a:r>
              <a:rPr lang="ru-RU" dirty="0" smtClean="0"/>
              <a:t>. 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бұл ережені</a:t>
            </a:r>
            <a:r>
              <a:rPr lang="ru-RU" dirty="0" smtClean="0"/>
              <a:t> </a:t>
            </a:r>
            <a:r>
              <a:rPr lang="ru-RU" dirty="0" err="1" smtClean="0"/>
              <a:t>үнді математиктері</a:t>
            </a:r>
            <a:r>
              <a:rPr lang="ru-RU" dirty="0" smtClean="0"/>
              <a:t> 15 </a:t>
            </a:r>
            <a:r>
              <a:rPr lang="ru-RU" dirty="0" err="1" smtClean="0"/>
              <a:t>ғасырда былай</a:t>
            </a:r>
            <a:r>
              <a:rPr lang="ru-RU" dirty="0" smtClean="0"/>
              <a:t> </a:t>
            </a:r>
            <a:r>
              <a:rPr lang="ru-RU" dirty="0" err="1" smtClean="0"/>
              <a:t>тұжырымдаған</a:t>
            </a:r>
            <a:r>
              <a:rPr lang="ru-RU" dirty="0" smtClean="0"/>
              <a:t>: “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мүліктің қосындысы мүлік болады</a:t>
            </a:r>
            <a:r>
              <a:rPr lang="ru-RU" dirty="0" smtClean="0"/>
              <a:t>,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қарыздың қосындысы қарыз болады</a:t>
            </a:r>
            <a:r>
              <a:rPr lang="ru-RU" dirty="0" smtClean="0"/>
              <a:t>, </a:t>
            </a:r>
            <a:r>
              <a:rPr lang="ru-RU" dirty="0" err="1" smtClean="0"/>
              <a:t>мүлік </a:t>
            </a:r>
            <a:r>
              <a:rPr lang="ru-RU" dirty="0" smtClean="0"/>
              <a:t>пен </a:t>
            </a:r>
            <a:r>
              <a:rPr lang="ru-RU" dirty="0" err="1" smtClean="0"/>
              <a:t>қарыздың қосындысы бұлардың айырмасына</a:t>
            </a:r>
            <a:r>
              <a:rPr lang="ru-RU" dirty="0" smtClean="0"/>
              <a:t> </a:t>
            </a:r>
            <a:r>
              <a:rPr lang="ru-RU" dirty="0" err="1" smtClean="0"/>
              <a:t>тең болады</a:t>
            </a:r>
            <a:r>
              <a:rPr lang="ru-RU" dirty="0" smtClean="0"/>
              <a:t>”. Тек 17 </a:t>
            </a:r>
            <a:r>
              <a:rPr lang="ru-RU" dirty="0" err="1" smtClean="0"/>
              <a:t>ғасырда ғана </a:t>
            </a:r>
            <a:r>
              <a:rPr lang="ru-RU" dirty="0" smtClean="0"/>
              <a:t>Декарт пен Ферма </a:t>
            </a:r>
            <a:r>
              <a:rPr lang="ru-RU" dirty="0" err="1" smtClean="0"/>
              <a:t>енгізген</a:t>
            </a:r>
            <a:r>
              <a:rPr lang="ru-RU" dirty="0" smtClean="0"/>
              <a:t> </a:t>
            </a:r>
            <a:r>
              <a:rPr lang="ru-RU" dirty="0" err="1" smtClean="0"/>
              <a:t>координаттар</a:t>
            </a:r>
            <a:r>
              <a:rPr lang="ru-RU" dirty="0" smtClean="0"/>
              <a:t> </a:t>
            </a:r>
            <a:r>
              <a:rPr lang="ru-RU" dirty="0" err="1" smtClean="0"/>
              <a:t>әдісі пайдаланыла</a:t>
            </a:r>
            <a:r>
              <a:rPr lang="ru-RU" dirty="0" smtClean="0"/>
              <a:t> </a:t>
            </a:r>
            <a:r>
              <a:rPr lang="ru-RU" dirty="0" err="1" smtClean="0"/>
              <a:t>бастағаннан бері</a:t>
            </a:r>
            <a:r>
              <a:rPr lang="ru-RU" dirty="0" smtClean="0"/>
              <a:t> </a:t>
            </a:r>
            <a:r>
              <a:rPr lang="ru-RU" dirty="0" err="1" smtClean="0"/>
              <a:t>теріс</a:t>
            </a:r>
            <a:r>
              <a:rPr lang="ru-RU" dirty="0" smtClean="0"/>
              <a:t> </a:t>
            </a:r>
            <a:r>
              <a:rPr lang="ru-RU" dirty="0" err="1" smtClean="0"/>
              <a:t>сандар</a:t>
            </a:r>
            <a:r>
              <a:rPr lang="ru-RU" dirty="0" smtClean="0"/>
              <a:t> </a:t>
            </a:r>
            <a:r>
              <a:rPr lang="ru-RU" dirty="0" err="1" smtClean="0"/>
              <a:t>оң сандар</a:t>
            </a:r>
            <a:r>
              <a:rPr lang="ru-RU" dirty="0" smtClean="0"/>
              <a:t> мен </a:t>
            </a:r>
            <a:r>
              <a:rPr lang="ru-RU" dirty="0" err="1" smtClean="0"/>
              <a:t>тең праволы</a:t>
            </a:r>
            <a:r>
              <a:rPr lang="ru-RU" dirty="0" smtClean="0"/>
              <a:t> </a:t>
            </a:r>
            <a:r>
              <a:rPr lang="ru-RU" dirty="0" err="1" smtClean="0"/>
              <a:t>сандар</a:t>
            </a:r>
            <a:r>
              <a:rPr lang="ru-RU" dirty="0" smtClean="0"/>
              <a:t>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қабылданады</a:t>
            </a:r>
            <a:r>
              <a:rPr lang="ru-RU" dirty="0" smtClean="0"/>
              <a:t>. </a:t>
            </a:r>
            <a:r>
              <a:rPr lang="ru-RU" dirty="0" err="1" smtClean="0"/>
              <a:t>Бүтін және бөлшек сандар</a:t>
            </a:r>
            <a:r>
              <a:rPr lang="ru-RU" dirty="0" smtClean="0"/>
              <a:t> </a:t>
            </a:r>
            <a:r>
              <a:rPr lang="ru-RU" dirty="0" err="1" smtClean="0"/>
              <a:t>рационал</a:t>
            </a:r>
            <a:r>
              <a:rPr lang="ru-RU" dirty="0" smtClean="0"/>
              <a:t> </a:t>
            </a:r>
            <a:r>
              <a:rPr lang="ru-RU" dirty="0" err="1" smtClean="0"/>
              <a:t>жиынын</a:t>
            </a:r>
            <a:r>
              <a:rPr lang="ru-RU" dirty="0" smtClean="0"/>
              <a:t> </a:t>
            </a:r>
            <a:r>
              <a:rPr lang="ru-RU" dirty="0" err="1" smtClean="0"/>
              <a:t>құрайды.</a:t>
            </a:r>
            <a:r>
              <a:rPr lang="ru-RU" dirty="0" smtClean="0"/>
              <a:t> </a:t>
            </a:r>
            <a:r>
              <a:rPr lang="ru-RU" dirty="0" err="1" smtClean="0"/>
              <a:t>Бұл сандар</a:t>
            </a:r>
            <a:r>
              <a:rPr lang="ru-RU" dirty="0" smtClean="0"/>
              <a:t> </a:t>
            </a:r>
            <a:r>
              <a:rPr lang="ru-RU" dirty="0" err="1" smtClean="0"/>
              <a:t>есептеуге</a:t>
            </a:r>
            <a:r>
              <a:rPr lang="ru-RU" dirty="0" smtClean="0"/>
              <a:t> </a:t>
            </a:r>
            <a:r>
              <a:rPr lang="ru-RU" dirty="0" err="1" smtClean="0"/>
              <a:t>қолайлы: екі</a:t>
            </a:r>
            <a:r>
              <a:rPr lang="ru-RU" dirty="0" smtClean="0"/>
              <a:t> </a:t>
            </a:r>
            <a:r>
              <a:rPr lang="ru-RU" dirty="0" err="1" smtClean="0"/>
              <a:t>рационал</a:t>
            </a:r>
            <a:r>
              <a:rPr lang="ru-RU" dirty="0" smtClean="0"/>
              <a:t> </a:t>
            </a:r>
            <a:r>
              <a:rPr lang="ru-RU" dirty="0" err="1" smtClean="0"/>
              <a:t>санның қосындысы, айырмасы</a:t>
            </a:r>
            <a:r>
              <a:rPr lang="ru-RU" dirty="0" smtClean="0"/>
              <a:t>, </a:t>
            </a:r>
            <a:r>
              <a:rPr lang="ru-RU" dirty="0" err="1" smtClean="0"/>
              <a:t>көбейтіндісі және бөліндісі (бөлгіш нөлден басқа </a:t>
            </a:r>
            <a:r>
              <a:rPr lang="ru-RU" dirty="0" smtClean="0"/>
              <a:t>сан </a:t>
            </a:r>
            <a:r>
              <a:rPr lang="ru-RU" dirty="0" err="1" smtClean="0"/>
              <a:t>болғанда</a:t>
            </a:r>
            <a:r>
              <a:rPr lang="ru-RU" dirty="0" smtClean="0"/>
              <a:t>) </a:t>
            </a:r>
            <a:r>
              <a:rPr lang="ru-RU" dirty="0" err="1" smtClean="0"/>
              <a:t>рационал</a:t>
            </a:r>
            <a:r>
              <a:rPr lang="ru-RU" dirty="0" smtClean="0"/>
              <a:t> </a:t>
            </a:r>
            <a:r>
              <a:rPr lang="ru-RU" dirty="0" err="1" smtClean="0"/>
              <a:t>сандар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r>
              <a:rPr lang="ru-RU" dirty="0" err="1" smtClean="0"/>
              <a:t>Рационал</a:t>
            </a:r>
            <a:r>
              <a:rPr lang="ru-RU" dirty="0" smtClean="0"/>
              <a:t> </a:t>
            </a:r>
            <a:r>
              <a:rPr lang="ru-RU" dirty="0" err="1" smtClean="0"/>
              <a:t>сандардың тығыздық қасиетібар, мұның арқасында 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кесіндісі</a:t>
            </a:r>
            <a:r>
              <a:rPr lang="ru-RU" dirty="0" smtClean="0"/>
              <a:t> </a:t>
            </a:r>
            <a:r>
              <a:rPr lang="ru-RU" dirty="0" err="1" smtClean="0"/>
              <a:t>бірлік</a:t>
            </a:r>
            <a:r>
              <a:rPr lang="ru-RU" dirty="0" smtClean="0"/>
              <a:t> </a:t>
            </a:r>
            <a:r>
              <a:rPr lang="ru-RU" dirty="0" err="1" smtClean="0"/>
              <a:t>өлшем ретінде</a:t>
            </a:r>
            <a:r>
              <a:rPr lang="ru-RU" dirty="0" smtClean="0"/>
              <a:t> </a:t>
            </a:r>
            <a:r>
              <a:rPr lang="ru-RU" dirty="0" err="1" smtClean="0"/>
              <a:t>қабылданған кесіндімін</a:t>
            </a:r>
            <a:r>
              <a:rPr lang="ru-RU" dirty="0" smtClean="0"/>
              <a:t> </a:t>
            </a:r>
            <a:r>
              <a:rPr lang="ru-RU" dirty="0" err="1" smtClean="0"/>
              <a:t>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дәлдік дәрежесі бойынша</a:t>
            </a:r>
            <a:r>
              <a:rPr lang="ru-RU" dirty="0" smtClean="0"/>
              <a:t> </a:t>
            </a:r>
            <a:r>
              <a:rPr lang="ru-RU" dirty="0" err="1" smtClean="0"/>
              <a:t>өлшеуге және </a:t>
            </a:r>
            <a:r>
              <a:rPr lang="ru-RU" dirty="0" smtClean="0"/>
              <a:t>де </a:t>
            </a:r>
            <a:r>
              <a:rPr lang="ru-RU" dirty="0" err="1" smtClean="0"/>
              <a:t>өлшеу нәтижесін рационал</a:t>
            </a:r>
            <a:r>
              <a:rPr lang="ru-RU" dirty="0" smtClean="0"/>
              <a:t> </a:t>
            </a:r>
            <a:r>
              <a:rPr lang="ru-RU" dirty="0" err="1" smtClean="0"/>
              <a:t>санмен</a:t>
            </a:r>
            <a:r>
              <a:rPr lang="ru-RU" dirty="0" smtClean="0"/>
              <a:t> </a:t>
            </a:r>
            <a:r>
              <a:rPr lang="ru-RU" dirty="0" err="1" smtClean="0"/>
              <a:t>өрнектеуге болады</a:t>
            </a:r>
            <a:r>
              <a:rPr lang="ru-RU" dirty="0" smtClean="0"/>
              <a:t>. </a:t>
            </a:r>
            <a:r>
              <a:rPr lang="ru-RU" dirty="0" err="1" smtClean="0"/>
              <a:t>Сондықтан рационал</a:t>
            </a:r>
            <a:r>
              <a:rPr lang="ru-RU" dirty="0" smtClean="0"/>
              <a:t> </a:t>
            </a:r>
            <a:r>
              <a:rPr lang="ru-RU" dirty="0" err="1" smtClean="0"/>
              <a:t>сандар</a:t>
            </a:r>
            <a:r>
              <a:rPr lang="ru-RU" dirty="0" smtClean="0"/>
              <a:t> </a:t>
            </a:r>
            <a:r>
              <a:rPr lang="ru-RU" dirty="0" err="1" smtClean="0"/>
              <a:t>ұзақ уақыт бойы</a:t>
            </a:r>
            <a:r>
              <a:rPr lang="ru-RU" dirty="0" smtClean="0"/>
              <a:t> </a:t>
            </a:r>
            <a:r>
              <a:rPr lang="ru-RU" dirty="0" err="1" smtClean="0"/>
              <a:t>адамзаттың іс</a:t>
            </a:r>
            <a:r>
              <a:rPr lang="ru-RU" dirty="0" smtClean="0"/>
              <a:t> </a:t>
            </a:r>
            <a:r>
              <a:rPr lang="ru-RU" dirty="0" err="1" smtClean="0"/>
              <a:t>жүзінде қажеттіктерін толық қамтамасыз етіп</a:t>
            </a:r>
            <a:r>
              <a:rPr lang="ru-RU" dirty="0" smtClean="0"/>
              <a:t> </a:t>
            </a:r>
            <a:r>
              <a:rPr lang="ru-RU" dirty="0" err="1" smtClean="0"/>
              <a:t>келді</a:t>
            </a:r>
            <a:r>
              <a:rPr lang="ru-RU" dirty="0" smtClean="0"/>
              <a:t> </a:t>
            </a:r>
            <a:r>
              <a:rPr lang="ru-RU" dirty="0" err="1" smtClean="0"/>
              <a:t>(және </a:t>
            </a:r>
            <a:r>
              <a:rPr lang="ru-RU" dirty="0" smtClean="0"/>
              <a:t>де </a:t>
            </a:r>
            <a:r>
              <a:rPr lang="ru-RU" dirty="0" err="1" smtClean="0"/>
              <a:t>қазіргі кезге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қамтамасыз етуде</a:t>
            </a:r>
            <a:r>
              <a:rPr lang="ru-RU" dirty="0" smtClean="0"/>
              <a:t>). </a:t>
            </a:r>
            <a:r>
              <a:rPr lang="ru-RU" dirty="0" err="1" smtClean="0"/>
              <a:t>Соған қарамастан шамаларды</a:t>
            </a:r>
            <a:r>
              <a:rPr lang="ru-RU" dirty="0" smtClean="0"/>
              <a:t> </a:t>
            </a:r>
            <a:r>
              <a:rPr lang="ru-RU" dirty="0" err="1" smtClean="0"/>
              <a:t>өлшеу мәселесі жаңа </a:t>
            </a:r>
            <a:r>
              <a:rPr lang="ru-RU" dirty="0" smtClean="0"/>
              <a:t>сан, </a:t>
            </a:r>
            <a:r>
              <a:rPr lang="ru-RU" dirty="0" err="1" smtClean="0"/>
              <a:t>иррационал</a:t>
            </a:r>
            <a:r>
              <a:rPr lang="ru-RU" dirty="0" smtClean="0"/>
              <a:t> </a:t>
            </a:r>
            <a:r>
              <a:rPr lang="ru-RU" dirty="0" err="1" smtClean="0"/>
              <a:t>санның шығуына әкеп тіреді</a:t>
            </a:r>
            <a:r>
              <a:rPr lang="ru-RU" dirty="0" smtClean="0"/>
              <a:t>. </a:t>
            </a:r>
            <a:r>
              <a:rPr lang="ru-RU" dirty="0" err="1" smtClean="0"/>
              <a:t>Ежелгі</a:t>
            </a:r>
            <a:r>
              <a:rPr lang="ru-RU" dirty="0" smtClean="0"/>
              <a:t> </a:t>
            </a:r>
            <a:r>
              <a:rPr lang="ru-RU" dirty="0" err="1" smtClean="0"/>
              <a:t>Грецияда</a:t>
            </a:r>
            <a:r>
              <a:rPr lang="ru-RU" dirty="0" smtClean="0"/>
              <a:t> </a:t>
            </a:r>
            <a:r>
              <a:rPr lang="ru-RU" dirty="0" err="1" smtClean="0"/>
              <a:t>Пифагордың (біздің заманымызға дейінгі</a:t>
            </a:r>
            <a:r>
              <a:rPr lang="ru-RU" dirty="0" smtClean="0"/>
              <a:t> 6 </a:t>
            </a:r>
            <a:r>
              <a:rPr lang="ru-RU" dirty="0" err="1" smtClean="0"/>
              <a:t>ғасырда</a:t>
            </a:r>
            <a:r>
              <a:rPr lang="ru-RU" dirty="0" smtClean="0"/>
              <a:t>) </a:t>
            </a:r>
            <a:r>
              <a:rPr lang="ru-RU" dirty="0" err="1" smtClean="0"/>
              <a:t>мектебінде</a:t>
            </a:r>
            <a:r>
              <a:rPr lang="ru-RU" dirty="0" smtClean="0"/>
              <a:t>,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өлшеу бірлігі</a:t>
            </a:r>
            <a:r>
              <a:rPr lang="ru-RU" dirty="0" smtClean="0"/>
              <a:t>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квадраттың қабырғасы алынатын</a:t>
            </a:r>
            <a:r>
              <a:rPr lang="ru-RU" dirty="0" smtClean="0"/>
              <a:t>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квадраттың диагоналын</a:t>
            </a:r>
            <a:r>
              <a:rPr lang="ru-RU" dirty="0" smtClean="0"/>
              <a:t> </a:t>
            </a:r>
            <a:r>
              <a:rPr lang="ru-RU" dirty="0" err="1" smtClean="0"/>
              <a:t>рационал</a:t>
            </a:r>
            <a:r>
              <a:rPr lang="ru-RU" dirty="0" smtClean="0"/>
              <a:t> </a:t>
            </a:r>
            <a:r>
              <a:rPr lang="ru-RU" dirty="0" err="1" smtClean="0"/>
              <a:t>санмен</a:t>
            </a:r>
            <a:r>
              <a:rPr lang="ru-RU" dirty="0" smtClean="0"/>
              <a:t> </a:t>
            </a:r>
            <a:r>
              <a:rPr lang="ru-RU" dirty="0" err="1" smtClean="0"/>
              <a:t>өрнектеуге болмайтыны</a:t>
            </a:r>
            <a:r>
              <a:rPr lang="ru-RU" dirty="0" smtClean="0"/>
              <a:t> </a:t>
            </a:r>
            <a:r>
              <a:rPr lang="ru-RU" dirty="0" err="1" smtClean="0"/>
              <a:t>дәлелденген болатын</a:t>
            </a:r>
            <a:r>
              <a:rPr lang="ru-RU" dirty="0" smtClean="0"/>
              <a:t>. </a:t>
            </a:r>
            <a:r>
              <a:rPr lang="ru-RU" dirty="0" err="1" smtClean="0"/>
              <a:t>Квадраттың диагоналы</a:t>
            </a:r>
            <a:r>
              <a:rPr lang="ru-RU" dirty="0" smtClean="0"/>
              <a:t> </a:t>
            </a:r>
            <a:r>
              <a:rPr lang="ru-RU" dirty="0" err="1" smtClean="0"/>
              <a:t>және оның қабырғасы секілді</a:t>
            </a:r>
            <a:r>
              <a:rPr lang="ru-RU" dirty="0" smtClean="0"/>
              <a:t> </a:t>
            </a:r>
            <a:r>
              <a:rPr lang="ru-RU" dirty="0" err="1" smtClean="0"/>
              <a:t>кесінділерді</a:t>
            </a:r>
            <a:r>
              <a:rPr lang="ru-RU" dirty="0" smtClean="0"/>
              <a:t> </a:t>
            </a:r>
            <a:r>
              <a:rPr lang="ru-RU" dirty="0" err="1" smtClean="0"/>
              <a:t>өлшенбейтін кесінділер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атаған.</a:t>
            </a:r>
            <a:r>
              <a:rPr lang="ru-RU" dirty="0" smtClean="0"/>
              <a:t> </a:t>
            </a:r>
            <a:r>
              <a:rPr lang="ru-RU" dirty="0" err="1" smtClean="0"/>
              <a:t>Бұдан кейінгі</a:t>
            </a:r>
            <a:r>
              <a:rPr lang="ru-RU" dirty="0" smtClean="0"/>
              <a:t> </a:t>
            </a:r>
            <a:r>
              <a:rPr lang="ru-RU" dirty="0" err="1" smtClean="0"/>
              <a:t>уақытта (біздің заманымызға дейінгі</a:t>
            </a:r>
            <a:r>
              <a:rPr lang="ru-RU" dirty="0" smtClean="0"/>
              <a:t> 5-4 </a:t>
            </a:r>
            <a:r>
              <a:rPr lang="ru-RU" dirty="0" err="1" smtClean="0"/>
              <a:t>ғасырларда</a:t>
            </a:r>
            <a:r>
              <a:rPr lang="ru-RU" dirty="0" smtClean="0"/>
              <a:t>) </a:t>
            </a:r>
            <a:r>
              <a:rPr lang="ru-RU" dirty="0" err="1" smtClean="0"/>
              <a:t>ежелгі</a:t>
            </a:r>
            <a:r>
              <a:rPr lang="ru-RU" dirty="0" smtClean="0"/>
              <a:t> грек </a:t>
            </a:r>
            <a:r>
              <a:rPr lang="ru-RU" dirty="0" err="1" smtClean="0"/>
              <a:t>математиктері</a:t>
            </a:r>
            <a:r>
              <a:rPr lang="ru-RU" dirty="0" smtClean="0"/>
              <a:t> </a:t>
            </a:r>
            <a:r>
              <a:rPr lang="ru-RU" dirty="0" err="1" smtClean="0"/>
              <a:t>толық </a:t>
            </a:r>
            <a:r>
              <a:rPr lang="ru-RU" dirty="0" smtClean="0"/>
              <a:t>квадрат </a:t>
            </a:r>
            <a:r>
              <a:rPr lang="ru-RU" dirty="0" err="1" smtClean="0"/>
              <a:t>болмайтын</a:t>
            </a:r>
            <a:r>
              <a:rPr lang="ru-RU" dirty="0" smtClean="0"/>
              <a:t> </a:t>
            </a:r>
            <a:r>
              <a:rPr lang="ru-RU" dirty="0" err="1" smtClean="0"/>
              <a:t>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натурал</a:t>
            </a:r>
            <a:r>
              <a:rPr lang="ru-RU" dirty="0" smtClean="0"/>
              <a:t> </a:t>
            </a:r>
            <a:r>
              <a:rPr lang="en-US" dirty="0" smtClean="0"/>
              <a:t>n </a:t>
            </a:r>
            <a:r>
              <a:rPr lang="ru-RU" dirty="0" smtClean="0"/>
              <a:t>саны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en-US" dirty="0" smtClean="0"/>
              <a:t>n </a:t>
            </a:r>
            <a:r>
              <a:rPr lang="ru-RU" dirty="0" err="1" smtClean="0"/>
              <a:t>санының иррационалдығын дәлелдеді.</a:t>
            </a:r>
            <a:endParaRPr lang="ru-RU" dirty="0" smtClean="0"/>
          </a:p>
          <a:p>
            <a:r>
              <a:rPr lang="ru-RU" dirty="0" err="1" smtClean="0"/>
              <a:t>Үндістаннаң </a:t>
            </a:r>
            <a:r>
              <a:rPr lang="ru-RU" dirty="0" smtClean="0"/>
              <a:t>, </a:t>
            </a:r>
            <a:r>
              <a:rPr lang="ru-RU" dirty="0" err="1" smtClean="0"/>
              <a:t>Таяу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Орта </a:t>
            </a:r>
            <a:r>
              <a:rPr lang="ru-RU" dirty="0" err="1" smtClean="0"/>
              <a:t>шығыстың</a:t>
            </a:r>
            <a:r>
              <a:rPr lang="ru-RU" dirty="0" smtClean="0"/>
              <a:t>, ал </a:t>
            </a:r>
            <a:r>
              <a:rPr lang="ru-RU" dirty="0" err="1" smtClean="0"/>
              <a:t>кейініректе</a:t>
            </a:r>
            <a:r>
              <a:rPr lang="ru-RU" dirty="0" smtClean="0"/>
              <a:t> </a:t>
            </a:r>
            <a:r>
              <a:rPr lang="ru-RU" dirty="0" err="1" smtClean="0"/>
              <a:t>Европаның математиктері</a:t>
            </a:r>
            <a:r>
              <a:rPr lang="ru-RU" dirty="0" smtClean="0"/>
              <a:t> </a:t>
            </a:r>
            <a:r>
              <a:rPr lang="ru-RU" dirty="0" err="1" smtClean="0"/>
              <a:t>иррационал</a:t>
            </a:r>
            <a:r>
              <a:rPr lang="ru-RU" dirty="0" smtClean="0"/>
              <a:t> </a:t>
            </a:r>
            <a:r>
              <a:rPr lang="ru-RU" dirty="0" err="1" smtClean="0"/>
              <a:t>шамаларды</a:t>
            </a:r>
            <a:r>
              <a:rPr lang="ru-RU" dirty="0" smtClean="0"/>
              <a:t> </a:t>
            </a:r>
            <a:r>
              <a:rPr lang="ru-RU" dirty="0" err="1" smtClean="0"/>
              <a:t>пайдаланды</a:t>
            </a:r>
            <a:r>
              <a:rPr lang="ru-RU" dirty="0" smtClean="0"/>
              <a:t>. </a:t>
            </a:r>
            <a:r>
              <a:rPr lang="ru-RU" dirty="0" err="1" smtClean="0"/>
              <a:t>Бірақ ұзақ уақыт бұларды тең праволы</a:t>
            </a:r>
            <a:r>
              <a:rPr lang="ru-RU" dirty="0" smtClean="0"/>
              <a:t> сан </a:t>
            </a:r>
            <a:r>
              <a:rPr lang="ru-RU" dirty="0" err="1" smtClean="0"/>
              <a:t>ретінде</a:t>
            </a:r>
            <a:r>
              <a:rPr lang="ru-RU" dirty="0" smtClean="0"/>
              <a:t> </a:t>
            </a:r>
            <a:r>
              <a:rPr lang="ru-RU" dirty="0" err="1" smtClean="0"/>
              <a:t>қабылдамай келген</a:t>
            </a:r>
            <a:r>
              <a:rPr lang="ru-RU" dirty="0" smtClean="0"/>
              <a:t>. </a:t>
            </a:r>
            <a:r>
              <a:rPr lang="ru-RU" dirty="0" err="1" smtClean="0"/>
              <a:t>Оларды</a:t>
            </a:r>
            <a:r>
              <a:rPr lang="ru-RU" dirty="0" smtClean="0"/>
              <a:t> </a:t>
            </a:r>
            <a:r>
              <a:rPr lang="ru-RU" dirty="0" err="1" smtClean="0"/>
              <a:t>қабылдауға Декарттың “Геометриясының” шығуы ықпал жасады</a:t>
            </a:r>
            <a:r>
              <a:rPr lang="ru-RU" dirty="0" smtClean="0"/>
              <a:t>. </a:t>
            </a:r>
            <a:r>
              <a:rPr lang="ru-RU" dirty="0" err="1" smtClean="0"/>
              <a:t>Әрбір рационал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иррационал</a:t>
            </a:r>
            <a:r>
              <a:rPr lang="ru-RU" dirty="0" smtClean="0"/>
              <a:t> сан </a:t>
            </a:r>
            <a:r>
              <a:rPr lang="ru-RU" dirty="0" err="1" smtClean="0"/>
              <a:t>координаттық түзудің бойында</a:t>
            </a:r>
            <a:r>
              <a:rPr lang="ru-RU" dirty="0" smtClean="0"/>
              <a:t> </a:t>
            </a:r>
            <a:r>
              <a:rPr lang="ru-RU" dirty="0" err="1" smtClean="0"/>
              <a:t>нүктемен кескінделеді</a:t>
            </a:r>
            <a:r>
              <a:rPr lang="ru-RU" dirty="0" smtClean="0"/>
              <a:t>, </a:t>
            </a:r>
            <a:r>
              <a:rPr lang="ru-RU" dirty="0" err="1" smtClean="0"/>
              <a:t>және керісінше</a:t>
            </a:r>
            <a:r>
              <a:rPr lang="ru-RU" dirty="0" smtClean="0"/>
              <a:t>, </a:t>
            </a:r>
            <a:r>
              <a:rPr lang="ru-RU" dirty="0" err="1" smtClean="0"/>
              <a:t>координаттық түзудің бойындағы әрбір нүктеге 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рационал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иррационал</a:t>
            </a:r>
            <a:r>
              <a:rPr lang="ru-RU" dirty="0" smtClean="0"/>
              <a:t>, </a:t>
            </a:r>
            <a:r>
              <a:rPr lang="ru-RU" dirty="0" err="1" smtClean="0"/>
              <a:t>яғни нақты сан</a:t>
            </a:r>
            <a:r>
              <a:rPr lang="ru-RU" dirty="0" smtClean="0"/>
              <a:t> </a:t>
            </a:r>
            <a:r>
              <a:rPr lang="ru-RU" dirty="0" err="1" smtClean="0"/>
              <a:t>сәйкес келеді</a:t>
            </a:r>
            <a:r>
              <a:rPr lang="ru-RU" dirty="0" smtClean="0"/>
              <a:t>. </a:t>
            </a:r>
            <a:r>
              <a:rPr lang="ru-RU" dirty="0" err="1" smtClean="0"/>
              <a:t>Иррационал</a:t>
            </a:r>
            <a:r>
              <a:rPr lang="ru-RU" dirty="0" smtClean="0"/>
              <a:t> </a:t>
            </a:r>
            <a:r>
              <a:rPr lang="ru-RU" dirty="0" err="1" smtClean="0"/>
              <a:t>сандар</a:t>
            </a:r>
            <a:r>
              <a:rPr lang="ru-RU" dirty="0" smtClean="0"/>
              <a:t> </a:t>
            </a:r>
            <a:r>
              <a:rPr lang="ru-RU" dirty="0" err="1" smtClean="0"/>
              <a:t>ендірілгеннен</a:t>
            </a:r>
            <a:r>
              <a:rPr lang="ru-RU" dirty="0" smtClean="0"/>
              <a:t> </a:t>
            </a:r>
            <a:r>
              <a:rPr lang="ru-RU" dirty="0" err="1" smtClean="0"/>
              <a:t>кейін</a:t>
            </a:r>
            <a:r>
              <a:rPr lang="ru-RU" dirty="0" smtClean="0"/>
              <a:t> </a:t>
            </a:r>
            <a:r>
              <a:rPr lang="ru-RU" dirty="0" err="1" smtClean="0"/>
              <a:t>координаттық түзудің бойындағы барлық </a:t>
            </a:r>
            <a:r>
              <a:rPr lang="ru-RU" dirty="0" smtClean="0"/>
              <a:t>“бос </a:t>
            </a:r>
            <a:r>
              <a:rPr lang="ru-RU" dirty="0" err="1" smtClean="0"/>
              <a:t>орындар</a:t>
            </a:r>
            <a:r>
              <a:rPr lang="ru-RU" dirty="0" smtClean="0"/>
              <a:t>” </a:t>
            </a:r>
            <a:r>
              <a:rPr lang="ru-RU" dirty="0" err="1" smtClean="0"/>
              <a:t>толтырылды</a:t>
            </a:r>
            <a:r>
              <a:rPr lang="ru-RU" dirty="0" smtClean="0"/>
              <a:t>. Осы </a:t>
            </a:r>
            <a:r>
              <a:rPr lang="ru-RU" dirty="0" err="1" smtClean="0"/>
              <a:t>қасиетке сүйеніп</a:t>
            </a:r>
            <a:r>
              <a:rPr lang="ru-RU" dirty="0" smtClean="0"/>
              <a:t>, </a:t>
            </a:r>
            <a:r>
              <a:rPr lang="ru-RU" dirty="0" err="1" smtClean="0"/>
              <a:t>нақты сандар</a:t>
            </a:r>
            <a:r>
              <a:rPr lang="ru-RU" dirty="0" smtClean="0"/>
              <a:t> </a:t>
            </a:r>
            <a:r>
              <a:rPr lang="ru-RU" dirty="0" err="1" smtClean="0"/>
              <a:t>жиыны</a:t>
            </a:r>
            <a:r>
              <a:rPr lang="ru-RU" dirty="0" smtClean="0"/>
              <a:t> (</a:t>
            </a:r>
            <a:r>
              <a:rPr lang="ru-RU" dirty="0" err="1" smtClean="0"/>
              <a:t>рационал</a:t>
            </a:r>
            <a:r>
              <a:rPr lang="ru-RU" dirty="0" smtClean="0"/>
              <a:t> </a:t>
            </a:r>
            <a:r>
              <a:rPr lang="ru-RU" dirty="0" err="1" smtClean="0"/>
              <a:t>сандар</a:t>
            </a:r>
            <a:r>
              <a:rPr lang="ru-RU" dirty="0" smtClean="0"/>
              <a:t> </a:t>
            </a:r>
            <a:r>
              <a:rPr lang="ru-RU" dirty="0" err="1" smtClean="0"/>
              <a:t>жиынынан</a:t>
            </a:r>
            <a:r>
              <a:rPr lang="ru-RU" dirty="0" smtClean="0"/>
              <a:t> </a:t>
            </a:r>
            <a:r>
              <a:rPr lang="ru-RU" dirty="0" err="1" smtClean="0"/>
              <a:t>айырмашылығы</a:t>
            </a:r>
            <a:r>
              <a:rPr lang="ru-RU" dirty="0" smtClean="0"/>
              <a:t>) </a:t>
            </a:r>
            <a:r>
              <a:rPr lang="ru-RU" dirty="0" err="1" smtClean="0"/>
              <a:t>үздіксіз 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 </a:t>
            </a:r>
            <a:r>
              <a:rPr lang="ru-RU" dirty="0" err="1" smtClean="0"/>
              <a:t>делінеді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Рим цифры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качанные файл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785926"/>
            <a:ext cx="6500858" cy="489446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Рим сандары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Рим </a:t>
            </a:r>
            <a:r>
              <a:rPr lang="ru-RU" b="1" dirty="0" err="1" smtClean="0"/>
              <a:t>Цифрлары</a:t>
            </a:r>
            <a:r>
              <a:rPr lang="ru-RU" dirty="0" smtClean="0"/>
              <a:t>– </a:t>
            </a:r>
            <a:r>
              <a:rPr lang="ru-RU" dirty="0" err="1" smtClean="0"/>
              <a:t>сандарды</a:t>
            </a:r>
            <a:r>
              <a:rPr lang="ru-RU" dirty="0" smtClean="0"/>
              <a:t> </a:t>
            </a:r>
            <a:r>
              <a:rPr lang="ru-RU" dirty="0" err="1" smtClean="0"/>
              <a:t>белгілеу</a:t>
            </a:r>
            <a:r>
              <a:rPr lang="ru-RU" dirty="0" smtClean="0"/>
              <a:t> </a:t>
            </a:r>
            <a:r>
              <a:rPr lang="ru-RU" dirty="0" err="1" smtClean="0"/>
              <a:t>үшін қолданылатын таңбалау жүйесінің дәстүрлі аты</a:t>
            </a:r>
            <a:r>
              <a:rPr lang="ru-RU" dirty="0" smtClean="0"/>
              <a:t>. Рим </a:t>
            </a:r>
            <a:r>
              <a:rPr lang="ru-RU" dirty="0" err="1" smtClean="0"/>
              <a:t>сандары</a:t>
            </a:r>
            <a:r>
              <a:rPr lang="ru-RU" dirty="0" smtClean="0"/>
              <a:t> </a:t>
            </a:r>
            <a:r>
              <a:rPr lang="ru-RU" dirty="0" err="1" smtClean="0"/>
              <a:t>жүйесі ондық разрядтар</a:t>
            </a:r>
            <a:r>
              <a:rPr lang="ru-RU" dirty="0" smtClean="0"/>
              <a:t> мен </a:t>
            </a:r>
            <a:r>
              <a:rPr lang="ru-RU" dirty="0" err="1" smtClean="0"/>
              <a:t>олардың жартысы</a:t>
            </a:r>
            <a:r>
              <a:rPr lang="ru-RU" dirty="0" smtClean="0"/>
              <a:t> </a:t>
            </a:r>
            <a:r>
              <a:rPr lang="ru-RU" dirty="0" err="1" smtClean="0"/>
              <a:t>үшін айрықша таңбалар енгізуге</a:t>
            </a:r>
            <a:r>
              <a:rPr lang="ru-RU" dirty="0" smtClean="0"/>
              <a:t> </a:t>
            </a:r>
            <a:r>
              <a:rPr lang="ru-RU" dirty="0" err="1" smtClean="0"/>
              <a:t>негізделген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Б.з.б</a:t>
            </a:r>
            <a:r>
              <a:rPr lang="ru-RU" dirty="0" smtClean="0"/>
              <a:t>. 500-жылдар </a:t>
            </a:r>
            <a:r>
              <a:rPr lang="ru-RU" dirty="0" err="1" smtClean="0"/>
              <a:t>шамасында</a:t>
            </a:r>
            <a:r>
              <a:rPr lang="ru-RU" dirty="0" smtClean="0"/>
              <a:t> </a:t>
            </a:r>
            <a:r>
              <a:rPr lang="ru-RU" dirty="0" err="1" smtClean="0"/>
              <a:t>этрускілерде</a:t>
            </a:r>
            <a:r>
              <a:rPr lang="ru-RU" dirty="0" smtClean="0"/>
              <a:t>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, </a:t>
            </a:r>
            <a:r>
              <a:rPr lang="ru-RU" dirty="0" err="1" smtClean="0">
                <a:hlinkClick r:id="rId2" tooltip="Ежелгі Рим"/>
              </a:rPr>
              <a:t>Ежелгі</a:t>
            </a:r>
            <a:r>
              <a:rPr lang="ru-RU" dirty="0" smtClean="0">
                <a:hlinkClick r:id="rId2" tooltip="Ежелгі Рим"/>
              </a:rPr>
              <a:t> </a:t>
            </a:r>
            <a:r>
              <a:rPr lang="ru-RU" dirty="0" err="1" smtClean="0">
                <a:hlinkClick r:id="rId2" tooltip="Ежелгі Рим"/>
              </a:rPr>
              <a:t>Римде</a:t>
            </a:r>
            <a:r>
              <a:rPr lang="ru-RU" dirty="0" smtClean="0"/>
              <a:t> </a:t>
            </a:r>
            <a:r>
              <a:rPr lang="ru-RU" dirty="0" err="1" smtClean="0"/>
              <a:t>қолданылған</a:t>
            </a:r>
            <a:r>
              <a:rPr lang="ru-RU" dirty="0" smtClean="0"/>
              <a:t>. </a:t>
            </a:r>
            <a:r>
              <a:rPr lang="ru-RU" dirty="0" err="1" smtClean="0"/>
              <a:t>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натурал</a:t>
            </a:r>
            <a:r>
              <a:rPr lang="ru-RU" dirty="0" smtClean="0"/>
              <a:t> сан осы </a:t>
            </a:r>
            <a:r>
              <a:rPr lang="ru-RU" dirty="0" err="1" smtClean="0"/>
              <a:t>цифрларды</a:t>
            </a:r>
            <a:r>
              <a:rPr lang="ru-RU" dirty="0" smtClean="0"/>
              <a:t> </a:t>
            </a:r>
            <a:r>
              <a:rPr lang="ru-RU" dirty="0" err="1" smtClean="0"/>
              <a:t>қайталау арқылы жазылады</a:t>
            </a:r>
            <a:r>
              <a:rPr lang="ru-RU" dirty="0" smtClean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бұл жағдайда үлкен </a:t>
            </a:r>
            <a:r>
              <a:rPr lang="ru-RU" dirty="0" smtClean="0"/>
              <a:t>цифр </a:t>
            </a:r>
            <a:r>
              <a:rPr lang="ru-RU" dirty="0" err="1" smtClean="0"/>
              <a:t>кіші</a:t>
            </a:r>
            <a:r>
              <a:rPr lang="ru-RU" dirty="0" smtClean="0"/>
              <a:t> </a:t>
            </a:r>
            <a:r>
              <a:rPr lang="ru-RU" dirty="0" err="1" smtClean="0"/>
              <a:t>цифрдың алдында</a:t>
            </a:r>
            <a:r>
              <a:rPr lang="ru-RU" dirty="0" smtClean="0"/>
              <a:t> </a:t>
            </a:r>
            <a:r>
              <a:rPr lang="ru-RU" dirty="0" err="1" smtClean="0"/>
              <a:t>тұрса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өзара кемиді</a:t>
            </a:r>
            <a:r>
              <a:rPr lang="ru-RU" dirty="0" smtClean="0"/>
              <a:t> (</a:t>
            </a:r>
            <a:r>
              <a:rPr lang="ru-RU" dirty="0" err="1" smtClean="0"/>
              <a:t>азайту</a:t>
            </a:r>
            <a:r>
              <a:rPr lang="ru-RU" dirty="0" smtClean="0"/>
              <a:t> </a:t>
            </a:r>
            <a:r>
              <a:rPr lang="ru-RU" dirty="0" err="1" smtClean="0"/>
              <a:t>принципі</a:t>
            </a:r>
            <a:r>
              <a:rPr lang="ru-RU" dirty="0" smtClean="0"/>
              <a:t>), ал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кіші</a:t>
            </a:r>
            <a:r>
              <a:rPr lang="ru-RU" dirty="0" smtClean="0"/>
              <a:t> цифр </a:t>
            </a:r>
            <a:r>
              <a:rPr lang="ru-RU" dirty="0" err="1" smtClean="0"/>
              <a:t>үлкен цифрдың алдында</a:t>
            </a:r>
            <a:r>
              <a:rPr lang="ru-RU" dirty="0" smtClean="0"/>
              <a:t> </a:t>
            </a:r>
            <a:r>
              <a:rPr lang="ru-RU" dirty="0" err="1" smtClean="0"/>
              <a:t>тұрса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кіші</a:t>
            </a:r>
            <a:r>
              <a:rPr lang="ru-RU" dirty="0" smtClean="0"/>
              <a:t> </a:t>
            </a:r>
            <a:r>
              <a:rPr lang="ru-RU" dirty="0" err="1" smtClean="0"/>
              <a:t>цифр</a:t>
            </a:r>
            <a:r>
              <a:rPr lang="ru-RU" dirty="0" smtClean="0"/>
              <a:t> </a:t>
            </a:r>
            <a:r>
              <a:rPr lang="ru-RU" dirty="0" err="1" smtClean="0"/>
              <a:t>үлкен цифрдан</a:t>
            </a:r>
            <a:r>
              <a:rPr lang="ru-RU" dirty="0" smtClean="0"/>
              <a:t> </a:t>
            </a:r>
            <a:r>
              <a:rPr lang="ru-RU" dirty="0" err="1" smtClean="0"/>
              <a:t>қосылады </a:t>
            </a:r>
            <a:r>
              <a:rPr lang="ru-RU" dirty="0" smtClean="0"/>
              <a:t>(</a:t>
            </a:r>
            <a:r>
              <a:rPr lang="ru-RU" dirty="0" err="1" smtClean="0"/>
              <a:t>қосу принципі</a:t>
            </a:r>
            <a:r>
              <a:rPr lang="ru-RU" dirty="0" smtClean="0"/>
              <a:t>). </a:t>
            </a:r>
            <a:r>
              <a:rPr lang="ru-RU" dirty="0" err="1" smtClean="0"/>
              <a:t>Соңғы ереже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цифрды</a:t>
            </a:r>
            <a:r>
              <a:rPr lang="ru-RU" dirty="0" smtClean="0"/>
              <a:t> </a:t>
            </a:r>
            <a:r>
              <a:rPr lang="ru-RU" dirty="0" err="1" smtClean="0"/>
              <a:t>төрт рет</a:t>
            </a:r>
            <a:r>
              <a:rPr lang="ru-RU" dirty="0" smtClean="0"/>
              <a:t> </a:t>
            </a:r>
            <a:r>
              <a:rPr lang="ru-RU" dirty="0" err="1" smtClean="0"/>
              <a:t>қайталап жазбау</a:t>
            </a:r>
            <a:r>
              <a:rPr lang="ru-RU" dirty="0" smtClean="0"/>
              <a:t> </a:t>
            </a:r>
            <a:r>
              <a:rPr lang="ru-RU" dirty="0" err="1" smtClean="0"/>
              <a:t>үшін қолданылады.</a:t>
            </a:r>
            <a:r>
              <a:rPr lang="ru-RU" dirty="0" smtClean="0"/>
              <a:t> </a:t>
            </a:r>
            <a:r>
              <a:rPr lang="ru-RU" dirty="0" err="1" smtClean="0"/>
              <a:t>Мысалы</a:t>
            </a:r>
            <a:r>
              <a:rPr lang="ru-RU" dirty="0" smtClean="0"/>
              <a:t>: </a:t>
            </a:r>
            <a:r>
              <a:rPr lang="en-US" dirty="0" smtClean="0"/>
              <a:t>V</a:t>
            </a:r>
            <a:r>
              <a:rPr lang="ru-RU" dirty="0" smtClean="0"/>
              <a:t>ІІ=5+2=7, І</a:t>
            </a:r>
            <a:r>
              <a:rPr lang="en-US" dirty="0" smtClean="0"/>
              <a:t>X=10–1=9, X</a:t>
            </a:r>
            <a:r>
              <a:rPr lang="ru-RU" dirty="0" smtClean="0"/>
              <a:t>І</a:t>
            </a:r>
            <a:r>
              <a:rPr lang="en-US" dirty="0" smtClean="0"/>
              <a:t>V=10+(5—1)=14, XXL= =50—10—10=30, XXX</a:t>
            </a:r>
            <a:r>
              <a:rPr lang="ru-RU" dirty="0" smtClean="0"/>
              <a:t>ІІІ=10 +10+10+1+1+1=33, т.б. Рим </a:t>
            </a:r>
            <a:r>
              <a:rPr lang="ru-RU" dirty="0" err="1" smtClean="0"/>
              <a:t>цифрлары</a:t>
            </a:r>
            <a:r>
              <a:rPr lang="ru-RU" dirty="0" smtClean="0"/>
              <a:t> </a:t>
            </a:r>
            <a:r>
              <a:rPr lang="ru-RU" dirty="0" err="1" smtClean="0"/>
              <a:t>арқылы жазылған көптаңбалы цифрларға арифметикалық амалдар</a:t>
            </a:r>
            <a:r>
              <a:rPr lang="ru-RU" dirty="0" smtClean="0"/>
              <a:t> </a:t>
            </a:r>
            <a:r>
              <a:rPr lang="ru-RU" dirty="0" err="1" smtClean="0"/>
              <a:t>қолдану өте қолайсыз</a:t>
            </a:r>
            <a:r>
              <a:rPr lang="ru-RU" dirty="0" smtClean="0"/>
              <a:t>. </a:t>
            </a:r>
            <a:r>
              <a:rPr lang="ru-RU" dirty="0" err="1" smtClean="0"/>
              <a:t>Қазір </a:t>
            </a:r>
            <a:r>
              <a:rPr lang="ru-RU" dirty="0" smtClean="0"/>
              <a:t>Рим </a:t>
            </a:r>
            <a:r>
              <a:rPr lang="ru-RU" dirty="0" err="1" smtClean="0"/>
              <a:t>цифрлары</a:t>
            </a:r>
            <a:r>
              <a:rPr lang="ru-RU" dirty="0" smtClean="0"/>
              <a:t> </a:t>
            </a:r>
            <a:r>
              <a:rPr lang="ru-RU" dirty="0" err="1" smtClean="0"/>
              <a:t>көп қолданылмайды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Жай сандар</a:t>
            </a:r>
            <a:endParaRPr lang="ru-RU" dirty="0"/>
          </a:p>
        </p:txBody>
      </p:sp>
      <p:pic>
        <p:nvPicPr>
          <p:cNvPr id="4" name="Содержимое 3" descr="img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928802"/>
            <a:ext cx="8215370" cy="438943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Сандар және цифрлар </a:t>
            </a:r>
            <a:endParaRPr lang="ru-RU" dirty="0"/>
          </a:p>
        </p:txBody>
      </p:sp>
      <p:pic>
        <p:nvPicPr>
          <p:cNvPr id="4" name="Содержимое 3" descr="slide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857364"/>
            <a:ext cx="8501122" cy="438943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качанные файлы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5784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00273_5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622416" cy="628652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</TotalTime>
  <Words>157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Тақырыбы: Сандар</vt:lpstr>
      <vt:lpstr>Сандардың шығу тарихы</vt:lpstr>
      <vt:lpstr>Рим цифры</vt:lpstr>
      <vt:lpstr>Рим сандары</vt:lpstr>
      <vt:lpstr>Жай сандар</vt:lpstr>
      <vt:lpstr>Сандар және цифрлар 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 Сандар</dc:title>
  <dc:creator>User</dc:creator>
  <cp:lastModifiedBy>фвьшт</cp:lastModifiedBy>
  <cp:revision>4</cp:revision>
  <dcterms:created xsi:type="dcterms:W3CDTF">2018-02-09T11:38:20Z</dcterms:created>
  <dcterms:modified xsi:type="dcterms:W3CDTF">2018-02-10T06:40:08Z</dcterms:modified>
</cp:coreProperties>
</file>