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3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7" r:id="rId11"/>
    <p:sldId id="278" r:id="rId12"/>
    <p:sldId id="266" r:id="rId13"/>
    <p:sldId id="281" r:id="rId14"/>
    <p:sldId id="283" r:id="rId15"/>
    <p:sldId id="280" r:id="rId16"/>
    <p:sldId id="270" r:id="rId17"/>
    <p:sldId id="271" r:id="rId18"/>
    <p:sldId id="284" r:id="rId19"/>
    <p:sldId id="285" r:id="rId20"/>
    <p:sldId id="268" r:id="rId21"/>
    <p:sldId id="267" r:id="rId22"/>
    <p:sldId id="286" r:id="rId23"/>
    <p:sldId id="269" r:id="rId24"/>
    <p:sldId id="279" r:id="rId25"/>
    <p:sldId id="273" r:id="rId26"/>
    <p:sldId id="282" r:id="rId27"/>
    <p:sldId id="275" r:id="rId28"/>
    <p:sldId id="274" r:id="rId29"/>
    <p:sldId id="27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FF314E-BF63-41C8-AEE7-7568009757FD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62F0D-667C-4B48-8F81-33FB0CE214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329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71480"/>
            <a:ext cx="864399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Методическая разработка урока производственного обучения </a:t>
            </a:r>
          </a:p>
          <a:p>
            <a:pPr algn="ctr"/>
            <a:endParaRPr lang="kk-KZ" sz="28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На тему:          </a:t>
            </a:r>
          </a:p>
          <a:p>
            <a:pPr algn="ctr"/>
            <a:endParaRPr lang="kk-KZ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 «Монтаж электрических кабелей. Проверка электрических кабелей ГТС</a:t>
            </a: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kk-KZ" sz="3600" b="1" i="1" smtClean="0">
                <a:latin typeface="Times New Roman" pitchFamily="18" charset="0"/>
                <a:cs typeface="Times New Roman" pitchFamily="18" charset="0"/>
              </a:rPr>
              <a:t>13.11.2017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57620" y="5214950"/>
            <a:ext cx="457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Подготовил: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Мастер производственного обучения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 Сембаева М.С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-15226"/>
            <a:ext cx="8358246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урока: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Обучающая: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обобщение и закрепление знаний и умений формирования навыков при выполнении монтажа кабелей ГТС;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Развивающая: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развитие технической грамотной речи, умение работать</a:t>
            </a:r>
            <a:r>
              <a:rPr kumimoji="0" lang="ru-RU" sz="2800" b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переноса теоретических знаний и умений в практическую деятельность, умение  сравнивать, делать выводы, формирование профессиональной культуры</a:t>
            </a:r>
            <a:endParaRPr kumimoji="0" lang="ru-RU" sz="2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Воспитательная: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бережного отношения к инструменту, оборудованию, материалам, привитие интереса к избранной профессии.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00042"/>
            <a:ext cx="821537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Актуализация знаний (повторение):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8800" b="1" i="1" dirty="0" smtClean="0">
                <a:latin typeface="Times New Roman" pitchFamily="18" charset="0"/>
                <a:cs typeface="Times New Roman" pitchFamily="18" charset="0"/>
              </a:rPr>
              <a:t>College</a:t>
            </a:r>
          </a:p>
          <a:p>
            <a:r>
              <a:rPr lang="en-US" sz="8800" b="1" i="1" dirty="0" smtClean="0">
                <a:latin typeface="Times New Roman" pitchFamily="18" charset="0"/>
                <a:cs typeface="Times New Roman" pitchFamily="18" charset="0"/>
              </a:rPr>
              <a:t>- Students</a:t>
            </a:r>
          </a:p>
          <a:p>
            <a:r>
              <a:rPr lang="en-US" sz="8800" b="1" i="1" dirty="0" smtClean="0">
                <a:latin typeface="Times New Roman" pitchFamily="18" charset="0"/>
                <a:cs typeface="Times New Roman" pitchFamily="18" charset="0"/>
              </a:rPr>
              <a:t>- Master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928670"/>
            <a:ext cx="828680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8800" b="1" i="1" dirty="0" smtClean="0">
                <a:latin typeface="Times New Roman" pitchFamily="18" charset="0"/>
                <a:cs typeface="Times New Roman" pitchFamily="18" charset="0"/>
              </a:rPr>
              <a:t>Cable</a:t>
            </a:r>
          </a:p>
          <a:p>
            <a:pPr>
              <a:buFontTx/>
              <a:buChar char="-"/>
            </a:pPr>
            <a:r>
              <a:rPr lang="en-US" sz="8800" b="1" i="1" dirty="0" smtClean="0">
                <a:latin typeface="Times New Roman" pitchFamily="18" charset="0"/>
                <a:cs typeface="Times New Roman" pitchFamily="18" charset="0"/>
              </a:rPr>
              <a:t>Mounting</a:t>
            </a:r>
          </a:p>
          <a:p>
            <a:pPr>
              <a:buFontTx/>
              <a:buChar char="-"/>
            </a:pPr>
            <a:r>
              <a:rPr lang="en-US" sz="8800" b="1" i="1" dirty="0" smtClean="0">
                <a:latin typeface="Times New Roman" pitchFamily="18" charset="0"/>
                <a:cs typeface="Times New Roman" pitchFamily="18" charset="0"/>
              </a:rPr>
              <a:t>Wire</a:t>
            </a:r>
          </a:p>
          <a:p>
            <a:pPr>
              <a:buFontTx/>
              <a:buChar char="-"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57256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Перевод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 Русский, казахский язык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кабель - кабель</a:t>
            </a:r>
            <a:endParaRPr lang="ru-RU" sz="8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монтаж-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монтаждау</a:t>
            </a:r>
            <a:endParaRPr lang="ru-RU" sz="8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8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провод,  жила; </a:t>
            </a:r>
          </a:p>
          <a:p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            -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сым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талшы</a:t>
            </a:r>
            <a:r>
              <a:rPr lang="kk-KZ" sz="6000" b="1" i="1" dirty="0" smtClean="0">
                <a:latin typeface="Times New Roman" pitchFamily="18" charset="0"/>
                <a:cs typeface="Times New Roman" pitchFamily="18" charset="0"/>
              </a:rPr>
              <a:t>қ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71612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6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continuity test of cable</a:t>
            </a:r>
          </a:p>
          <a:p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- cable marking</a:t>
            </a:r>
            <a:endParaRPr lang="ru-RU" sz="6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5728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72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72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прозвонка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кабеля    </a:t>
            </a:r>
          </a:p>
          <a:p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               -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кабельді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FontTx/>
              <a:buChar char="-"/>
            </a:pP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маркировка кабеля;</a:t>
            </a:r>
          </a:p>
          <a:p>
            <a:pPr>
              <a:buFontTx/>
              <a:buChar char="-"/>
            </a:pP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кабельді</a:t>
            </a:r>
            <a:r>
              <a:rPr lang="ru-RU" sz="6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err="1" smtClean="0">
                <a:latin typeface="Times New Roman" pitchFamily="18" charset="0"/>
                <a:cs typeface="Times New Roman" pitchFamily="18" charset="0"/>
              </a:rPr>
              <a:t>таңбалау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357166"/>
            <a:ext cx="671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Перевод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 Русский, казахский язык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642918"/>
            <a:ext cx="80010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8000" b="1" i="1" dirty="0" smtClean="0">
                <a:latin typeface="Times New Roman" pitchFamily="18" charset="0"/>
                <a:cs typeface="Times New Roman" pitchFamily="18" charset="0"/>
              </a:rPr>
              <a:t> Short circuit</a:t>
            </a:r>
          </a:p>
          <a:p>
            <a:pPr>
              <a:buFontTx/>
              <a:buChar char="-"/>
            </a:pPr>
            <a:r>
              <a:rPr lang="en-US" sz="8000" b="1" i="1" dirty="0" smtClean="0">
                <a:latin typeface="Times New Roman" pitchFamily="18" charset="0"/>
                <a:cs typeface="Times New Roman" pitchFamily="18" charset="0"/>
              </a:rPr>
              <a:t> Earth</a:t>
            </a:r>
          </a:p>
          <a:p>
            <a:pPr>
              <a:buFontTx/>
              <a:buChar char="-"/>
            </a:pPr>
            <a:r>
              <a:rPr lang="en-US" sz="8000" b="1" i="1" dirty="0" smtClean="0">
                <a:latin typeface="Times New Roman" pitchFamily="18" charset="0"/>
                <a:cs typeface="Times New Roman" pitchFamily="18" charset="0"/>
              </a:rPr>
              <a:t> Message</a:t>
            </a:r>
          </a:p>
          <a:p>
            <a:pPr>
              <a:buFontTx/>
              <a:buChar char="-"/>
            </a:pPr>
            <a:r>
              <a:rPr lang="en-US" sz="8000" b="1" i="1" dirty="0" smtClean="0">
                <a:latin typeface="Times New Roman" pitchFamily="18" charset="0"/>
                <a:cs typeface="Times New Roman" pitchFamily="18" charset="0"/>
              </a:rPr>
              <a:t> steep</a:t>
            </a:r>
            <a:endParaRPr lang="ru-RU" sz="8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785794"/>
            <a:ext cx="89297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- короткое замыкание</a:t>
            </a: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                   - </a:t>
            </a:r>
            <a:r>
              <a:rPr lang="kk-KZ" sz="4800" b="1" i="1" dirty="0" smtClean="0">
                <a:latin typeface="Times New Roman" pitchFamily="18" charset="0"/>
                <a:cs typeface="Times New Roman" pitchFamily="18" charset="0"/>
              </a:rPr>
              <a:t>қысқа тұйықталу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- земля - </a:t>
            </a:r>
            <a:r>
              <a:rPr lang="ru-RU" sz="4800" b="1" i="1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- сообщение - </a:t>
            </a:r>
            <a:r>
              <a:rPr lang="ru-RU" sz="4800" b="1" i="1" dirty="0" err="1" smtClean="0">
                <a:latin typeface="Times New Roman" pitchFamily="18" charset="0"/>
                <a:cs typeface="Times New Roman" pitchFamily="18" charset="0"/>
              </a:rPr>
              <a:t>хабарлама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- обрыв  – </a:t>
            </a:r>
            <a:r>
              <a:rPr lang="kk-KZ" sz="4800" b="1" i="1" dirty="0" smtClean="0">
                <a:latin typeface="Times New Roman" pitchFamily="18" charset="0"/>
                <a:cs typeface="Times New Roman" pitchFamily="18" charset="0"/>
              </a:rPr>
              <a:t>үзілу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357166"/>
            <a:ext cx="7429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Перевод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 Русский, казахский язык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85729"/>
            <a:ext cx="642942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>white – blue</a:t>
            </a:r>
          </a:p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>white – orange</a:t>
            </a:r>
          </a:p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>white – green</a:t>
            </a:r>
          </a:p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>white – brown</a:t>
            </a:r>
          </a:p>
          <a:p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>white </a:t>
            </a:r>
            <a:r>
              <a:rPr lang="ru-RU" sz="66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6600" b="1" i="1" dirty="0" smtClean="0">
                <a:latin typeface="Times New Roman" pitchFamily="18" charset="0"/>
                <a:cs typeface="Times New Roman" pitchFamily="18" charset="0"/>
              </a:rPr>
              <a:t>grey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285728"/>
            <a:ext cx="8929718" cy="121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Перевод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 Русский, казахский язык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белый – голубой - </a:t>
            </a: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көгілдір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белый – оранжевый – </a:t>
            </a:r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қызғылт  сары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белый – зеленый -</a:t>
            </a:r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жасыл</a:t>
            </a:r>
            <a:endParaRPr lang="ru-RU" sz="40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белый – коричневый – </a:t>
            </a:r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қоңыр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белый – серый - </a:t>
            </a:r>
            <a:r>
              <a:rPr lang="ru-RU" sz="4000" b="1" i="1" dirty="0" err="1" smtClean="0">
                <a:latin typeface="Times New Roman" pitchFamily="18" charset="0"/>
                <a:cs typeface="Times New Roman" pitchFamily="18" charset="0"/>
              </a:rPr>
              <a:t>сұр</a:t>
            </a:r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6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14290"/>
            <a:ext cx="628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Изложение  нового материала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785794"/>
            <a:ext cx="87154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Все кабели перед монтажом должны быть проверены на: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герметичность оболочки </a:t>
            </a:r>
          </a:p>
          <a:p>
            <a:pPr>
              <a:buFontTx/>
              <a:buChar char="-"/>
            </a:pP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соответствие изоляции жил    установленным нормам</a:t>
            </a:r>
          </a:p>
          <a:p>
            <a:pPr>
              <a:buFontTx/>
              <a:buChar char="-"/>
            </a:pP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отсутствие повреждение кабеля</a:t>
            </a:r>
          </a:p>
          <a:p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642918"/>
            <a:ext cx="835824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Виды повреждений  кабеля на: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ru-RU" sz="3200" dirty="0" smtClean="0"/>
              <a:t>   </a:t>
            </a: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1. Обрыв</a:t>
            </a: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  2.Короткое замыкание (КЗ)</a:t>
            </a: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  3. сообщение</a:t>
            </a: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 4. Земля </a:t>
            </a: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  5. Постороннее напряжение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57166"/>
            <a:ext cx="7572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Поврежденный кабель (пример) </a:t>
            </a:r>
            <a:endParaRPr lang="ru-RU" sz="2800" b="1" dirty="0"/>
          </a:p>
        </p:txBody>
      </p:sp>
      <p:pic>
        <p:nvPicPr>
          <p:cNvPr id="3" name="Рисунок 2" descr="http://rostelecomo.ru/wp-content/uploads/2015/07/kak-uvelichit-skorost-interneta-rostelekom2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4143356"/>
            <a:ext cx="364330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kabelino.ru/usrs/2014/07/16063/7680191cb2686b36353d376f2a01eab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1546"/>
            <a:ext cx="357190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trport.ru/sites/default/files/3_66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143116"/>
            <a:ext cx="378621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8604"/>
            <a:ext cx="864399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Методы проверки кабеля перед монтажом: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 помощью телефонной трубки</a:t>
            </a:r>
          </a:p>
          <a:p>
            <a:pPr marL="514350" indent="-514350">
              <a:buAutoNum type="arabicPeriod"/>
            </a:pP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С использованием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мультиметр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49263" indent="-449263">
              <a:buFontTx/>
              <a:buChar char="-"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С использованием микротелефонный           капсюль (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прозвонка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449263" indent="-449263"/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49263" indent="-449263">
              <a:buFontTx/>
              <a:buChar char="-"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Кабель искатель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500042"/>
            <a:ext cx="800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Телефонная трубка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AutoShape 2" descr="http://s.fishki.net/upload/users/2017/10/02/759419/f16d71129d0a6168d9cacb686742a64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://s.fishki.net/upload/users/2017/10/02/759419/f16d71129d0a6168d9cacb686742a64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000372"/>
            <a:ext cx="486244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 descr="http://sesaga.ru/wp-content/uploads/2017/09/odinakoviy-cvet-trybki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357298"/>
            <a:ext cx="464347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lectroadvice.ru/wp-content/uploads/2017/02/3-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H="1" flipV="1">
            <a:off x="428596" y="1500174"/>
            <a:ext cx="842968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42910" y="428604"/>
            <a:ext cx="6786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Мультиметр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erk.by/upload/pics/zip/20884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erk.by/upload/pics/zip/208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857232"/>
            <a:ext cx="7429552" cy="564360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034" y="285728"/>
            <a:ext cx="5442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Капсюль телефонный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http://ukr-energo.com.ua/templates/stroika/images/cont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8643998" cy="514353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34" y="285728"/>
            <a:ext cx="4929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Кабель искатель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Электрические испытания кабеля (схема).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AutoShape 2" descr="http://izmer-ls.ru/rukvo/im2-9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871543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857752" y="5357826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Проверка  кабеля на «сообщение»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43570" y="3050272"/>
            <a:ext cx="3214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Проверка  кабеля на «обрыв»</a:t>
            </a:r>
            <a:endParaRPr lang="ru-RU" b="1" i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Проверка жил кабеля на сообщ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429000"/>
            <a:ext cx="8715436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nipov.net/data/b2/Data2/1/4293852/4293852932.files/x03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8643998" cy="51435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357166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Электрические испытания кабеля (схема)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926" y="3071810"/>
            <a:ext cx="3154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Видео материал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628" y="5631935"/>
            <a:ext cx="41433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dirty="0"/>
          </a:p>
        </p:txBody>
      </p:sp>
      <p:pic>
        <p:nvPicPr>
          <p:cNvPr id="5" name="Рисунок 4" descr="Повреждения изоляции линий связи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871543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57158" y="357166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Повреждение изоляции линий связи (схема)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3" y="214290"/>
            <a:ext cx="8715435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Техника безопасности:</a:t>
            </a: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1.    При выполнении испытания кабеля на исправность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Все работы выполняются бригадой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состаящие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не менее из двух человек, один из которых должен иметь группу допуска по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электро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безопасности не ниже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І. 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2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Порядок рабочего места, одежда, исправные инструменты, хорошее освещение, при работе монтерский нож  (лезвие) держать от себя   </a:t>
            </a:r>
          </a:p>
          <a:p>
            <a:pPr marL="457200" indent="-457200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   Перед проведением испытаний на кабеле в местах проведений работ должны быть предупредительные знаки, плакаты, ограждения и ли фонарь.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    Производственные факторы – острые кромки, заусенцы и  шероховатость на поверхностях заготовок и инструментов.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rhivurokov.ru/videouroki/html/2012/08/21/98659175/img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572560" cy="6357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8929718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Закрепление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Проверка кабеля перед монтажом с использованием микротелефонный    капсюль (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прозвонка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Короткое замыкание КЗ</a:t>
            </a:r>
          </a:p>
          <a:p>
            <a:pPr marL="514350" indent="-514350">
              <a:buAutoNum type="arabicPeriod"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 startAt="2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Сообщение </a:t>
            </a:r>
          </a:p>
          <a:p>
            <a:pPr marL="514350" indent="-514350">
              <a:buAutoNum type="arabicPeriod" startAt="2"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 startAt="3"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Земля  </a:t>
            </a:r>
          </a:p>
          <a:p>
            <a:pPr marL="342900" indent="-34290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im0-tub-kz.yandex.net/i?id=09174a81b7865dc2f972cc32fd68843e&amp;n=1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im0-tub-kz.yandex.net/i?id=09174a81b7865dc2f972cc32fd68843e&amp;n=1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57158" y="285728"/>
            <a:ext cx="792961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Однопарные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малопарные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кабели    связи (марки)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714620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Практическая часть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900igr.net/datas/pedagogika/Refleksija-uchaschikhsja/0008-008-Refleksija-nastroeni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1345</TotalTime>
  <Words>486</Words>
  <Application>Microsoft Office PowerPoint</Application>
  <PresentationFormat>Экран (4:3)</PresentationFormat>
  <Paragraphs>135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Техническая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Мадина</cp:lastModifiedBy>
  <cp:revision>138</cp:revision>
  <dcterms:created xsi:type="dcterms:W3CDTF">2017-11-07T04:18:38Z</dcterms:created>
  <dcterms:modified xsi:type="dcterms:W3CDTF">2017-12-26T06:16:04Z</dcterms:modified>
</cp:coreProperties>
</file>