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0" r:id="rId3"/>
    <p:sldId id="261" r:id="rId4"/>
    <p:sldId id="269" r:id="rId5"/>
    <p:sldId id="278" r:id="rId6"/>
    <p:sldId id="265" r:id="rId7"/>
    <p:sldId id="276" r:id="rId8"/>
    <p:sldId id="271" r:id="rId9"/>
    <p:sldId id="257" r:id="rId10"/>
    <p:sldId id="285" r:id="rId11"/>
    <p:sldId id="286" r:id="rId12"/>
    <p:sldId id="258" r:id="rId13"/>
    <p:sldId id="273" r:id="rId14"/>
    <p:sldId id="281" r:id="rId15"/>
    <p:sldId id="282" r:id="rId16"/>
    <p:sldId id="283" r:id="rId17"/>
    <p:sldId id="284" r:id="rId18"/>
    <p:sldId id="262" r:id="rId19"/>
    <p:sldId id="274" r:id="rId20"/>
    <p:sldId id="272" r:id="rId21"/>
    <p:sldId id="259" r:id="rId22"/>
    <p:sldId id="266" r:id="rId23"/>
    <p:sldId id="267" r:id="rId24"/>
    <p:sldId id="277" r:id="rId25"/>
    <p:sldId id="287" r:id="rId26"/>
    <p:sldId id="279" r:id="rId27"/>
    <p:sldId id="28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F193-56E0-43F0-8203-DC221F76C903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3D4EE-5A78-47FC-B55F-B18AB6F121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F193-56E0-43F0-8203-DC221F76C903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3D4EE-5A78-47FC-B55F-B18AB6F121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F193-56E0-43F0-8203-DC221F76C903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3D4EE-5A78-47FC-B55F-B18AB6F121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F193-56E0-43F0-8203-DC221F76C903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3D4EE-5A78-47FC-B55F-B18AB6F1214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F193-56E0-43F0-8203-DC221F76C903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3D4EE-5A78-47FC-B55F-B18AB6F121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F193-56E0-43F0-8203-DC221F76C903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3D4EE-5A78-47FC-B55F-B18AB6F121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F193-56E0-43F0-8203-DC221F76C903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3D4EE-5A78-47FC-B55F-B18AB6F121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F193-56E0-43F0-8203-DC221F76C903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B83D4EE-5A78-47FC-B55F-B18AB6F121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F193-56E0-43F0-8203-DC221F76C903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3D4EE-5A78-47FC-B55F-B18AB6F121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F193-56E0-43F0-8203-DC221F76C903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3D4EE-5A78-47FC-B55F-B18AB6F121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F193-56E0-43F0-8203-DC221F76C903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83D4EE-5A78-47FC-B55F-B18AB6F121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64AF193-56E0-43F0-8203-DC221F76C903}" type="datetimeFigureOut">
              <a:rPr lang="ru-RU" smtClean="0"/>
              <a:t>10.04.2017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3B83D4EE-5A78-47FC-B55F-B18AB6F1214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 descr="https://image.slidesharecdn.com/random-150109111617-conversion-gate01/95/-1-638.jpg?cb=14208025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21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fotohomka.ru/images/Jan/10/b065e8cec3d0006817951912424ac176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655" y="-20604"/>
            <a:ext cx="9252520" cy="6878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№ 3 </a:t>
            </a:r>
            <a:r>
              <a:rPr lang="kk-KZ" sz="2800" b="1" dirty="0">
                <a:solidFill>
                  <a:srgbClr val="FF0000"/>
                </a:solidFill>
              </a:rPr>
              <a:t>Мәртөк орта </a:t>
            </a:r>
            <a:r>
              <a:rPr lang="kk-KZ" sz="2800" b="1" dirty="0" smtClean="0">
                <a:solidFill>
                  <a:srgbClr val="FF0000"/>
                </a:solidFill>
              </a:rPr>
              <a:t>мектебі</a:t>
            </a:r>
          </a:p>
          <a:p>
            <a:endParaRPr lang="kk-KZ" sz="2800" b="1" dirty="0">
              <a:solidFill>
                <a:srgbClr val="FF0000"/>
              </a:solidFill>
            </a:endParaRPr>
          </a:p>
          <a:p>
            <a:r>
              <a:rPr lang="kk-KZ" sz="2800" b="1" dirty="0" smtClean="0">
                <a:solidFill>
                  <a:schemeClr val="tx2"/>
                </a:solidFill>
              </a:rPr>
              <a:t>Сауат ашу</a:t>
            </a:r>
          </a:p>
          <a:p>
            <a:r>
              <a:rPr lang="kk-KZ" sz="2800" b="1" dirty="0" smtClean="0">
                <a:solidFill>
                  <a:schemeClr val="tx2"/>
                </a:solidFill>
              </a:rPr>
              <a:t>Тақырыбы: </a:t>
            </a:r>
            <a:r>
              <a:rPr lang="kk-KZ" sz="2800" b="1" dirty="0" smtClean="0">
                <a:solidFill>
                  <a:srgbClr val="FF0000"/>
                </a:solidFill>
              </a:rPr>
              <a:t>Біздің кафе. Буын</a:t>
            </a:r>
          </a:p>
          <a:p>
            <a:r>
              <a:rPr lang="kk-KZ" sz="2800" b="1" dirty="0" smtClean="0">
                <a:solidFill>
                  <a:schemeClr val="tx2"/>
                </a:solidFill>
              </a:rPr>
              <a:t>Мұғалім: </a:t>
            </a:r>
            <a:r>
              <a:rPr lang="kk-KZ" sz="2800" b="1" dirty="0" smtClean="0">
                <a:solidFill>
                  <a:srgbClr val="FF0000"/>
                </a:solidFill>
              </a:rPr>
              <a:t>Ашикбаева Алмагуль Костаевна</a:t>
            </a:r>
          </a:p>
          <a:p>
            <a:r>
              <a:rPr lang="ru-RU" sz="2800" b="1" dirty="0" smtClean="0">
                <a:solidFill>
                  <a:schemeClr val="tx2"/>
                </a:solidFill>
              </a:rPr>
              <a:t>2016-2017 </a:t>
            </a:r>
            <a:r>
              <a:rPr lang="ru-RU" sz="2800" b="1" dirty="0" err="1" smtClean="0">
                <a:solidFill>
                  <a:schemeClr val="tx2"/>
                </a:solidFill>
              </a:rPr>
              <a:t>оқу</a:t>
            </a: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err="1" smtClean="0">
                <a:solidFill>
                  <a:schemeClr val="tx2"/>
                </a:solidFill>
              </a:rPr>
              <a:t>жылы</a:t>
            </a:r>
            <a:endParaRPr lang="ru-RU" sz="2800" b="1" dirty="0" smtClean="0">
              <a:solidFill>
                <a:schemeClr val="tx2"/>
              </a:solidFill>
            </a:endParaRPr>
          </a:p>
          <a:p>
            <a:r>
              <a:rPr lang="ru-RU" sz="2800" b="1" dirty="0" smtClean="0">
                <a:solidFill>
                  <a:schemeClr val="tx2"/>
                </a:solidFill>
              </a:rPr>
              <a:t>1 а </a:t>
            </a:r>
            <a:r>
              <a:rPr lang="ru-RU" sz="2800" b="1" dirty="0" err="1" smtClean="0">
                <a:solidFill>
                  <a:schemeClr val="tx2"/>
                </a:solidFill>
              </a:rPr>
              <a:t>класы</a:t>
            </a:r>
            <a:endParaRPr lang="ru-RU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87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fotohomka.ru/images/Jan/10/b065e8cec3d0006817951912424ac176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78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 smtClean="0">
                <a:solidFill>
                  <a:schemeClr val="tx2"/>
                </a:solidFill>
              </a:rPr>
              <a:t>Сабақтың тақырыбы: </a:t>
            </a:r>
            <a:r>
              <a:rPr lang="kk-KZ" b="1" i="1" dirty="0" smtClean="0">
                <a:solidFill>
                  <a:srgbClr val="FF0000"/>
                </a:solidFill>
              </a:rPr>
              <a:t>Буын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k-KZ" sz="3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  мақсаты: </a:t>
            </a:r>
          </a:p>
          <a:p>
            <a:r>
              <a:rPr lang="kk-KZ" sz="2400" b="1" i="1" dirty="0" smtClean="0">
                <a:solidFill>
                  <a:srgbClr val="FF0000"/>
                </a:solidFill>
              </a:rPr>
              <a:t>Білімділік:</a:t>
            </a:r>
            <a:r>
              <a:rPr lang="kk-KZ" sz="2400" i="1" dirty="0" smtClean="0">
                <a:solidFill>
                  <a:srgbClr val="002060"/>
                </a:solidFill>
              </a:rPr>
              <a:t>Оқушылардың мәтінді саналы түсініп оқуын меңгерту,шапшаң оқуға төселдіру. Сыпайы сөздерді үйрету.</a:t>
            </a:r>
          </a:p>
          <a:p>
            <a:r>
              <a:rPr lang="kk-KZ" sz="2400" i="1" dirty="0" smtClean="0">
                <a:solidFill>
                  <a:srgbClr val="FF0000"/>
                </a:solidFill>
              </a:rPr>
              <a:t> </a:t>
            </a:r>
            <a:r>
              <a:rPr lang="kk-KZ" sz="2400" b="1" i="1" dirty="0" smtClean="0">
                <a:solidFill>
                  <a:srgbClr val="FF0000"/>
                </a:solidFill>
              </a:rPr>
              <a:t>Дамытушылық</a:t>
            </a:r>
            <a:r>
              <a:rPr lang="kk-KZ" sz="2400" b="1" i="1" dirty="0" smtClean="0">
                <a:solidFill>
                  <a:srgbClr val="002060"/>
                </a:solidFill>
              </a:rPr>
              <a:t>:  </a:t>
            </a:r>
            <a:r>
              <a:rPr lang="kk-KZ" sz="2400" i="1" dirty="0" smtClean="0">
                <a:solidFill>
                  <a:srgbClr val="002060"/>
                </a:solidFill>
              </a:rPr>
              <a:t>Тіл байлығын, сөздік қорын дамыту, таным белсенділігін арттыру, сауатты көркем жазуын қалыптастыра түсу, әдеп әліппесін бойына дарыту.</a:t>
            </a:r>
          </a:p>
          <a:p>
            <a:r>
              <a:rPr lang="kk-KZ" sz="2400" b="1" i="1" dirty="0" smtClean="0">
                <a:solidFill>
                  <a:srgbClr val="FF0000"/>
                </a:solidFill>
              </a:rPr>
              <a:t>Тәрбиелік: </a:t>
            </a:r>
            <a:r>
              <a:rPr lang="kk-KZ" sz="2400" i="1" dirty="0" smtClean="0">
                <a:solidFill>
                  <a:srgbClr val="002060"/>
                </a:solidFill>
              </a:rPr>
              <a:t>Адамгершілік, имандылық тәрбиесін беру, әдептілікке, сыпайылыққа, ізеттілікке үйрету, үлкенді сыйлауға, кішіге қамқор болуға тәрбиелеу.</a:t>
            </a:r>
            <a:endParaRPr lang="ru-RU" sz="24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45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fotohomka.ru/images/Jan/10/b065e8cec3d0006817951912424ac176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260" y="-20604"/>
            <a:ext cx="9252520" cy="6878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1556792"/>
            <a:ext cx="8208912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Сабақтың әдісі: </a:t>
            </a:r>
            <a:r>
              <a:rPr lang="kk-KZ" sz="36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сұрақ жауап, түсіндіру,сөздік, көрнекілік</a:t>
            </a:r>
          </a:p>
          <a:p>
            <a:pPr algn="ctr"/>
            <a:endParaRPr lang="kk-KZ" sz="36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kk-KZ" sz="36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Түрі: </a:t>
            </a:r>
            <a:r>
              <a:rPr lang="kk-KZ" sz="36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Топтық жұмыс, саяхат сабақ</a:t>
            </a:r>
          </a:p>
          <a:p>
            <a:pPr algn="ctr"/>
            <a:r>
              <a:rPr lang="kk-KZ" sz="36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Көрнекілік: </a:t>
            </a:r>
            <a:r>
              <a:rPr lang="kk-KZ" sz="36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Кесте, суреттер, үлестірмелі қима қағаздар, слайд</a:t>
            </a:r>
            <a:endParaRPr lang="ru-RU" sz="36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435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барысы:</a:t>
            </a:r>
            <a:endParaRPr lang="ru-RU" sz="4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352708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 кезеңі</a:t>
            </a:r>
          </a:p>
          <a:p>
            <a:pPr marL="457200" indent="-457200">
              <a:buAutoNum type="arabicPeriod" startAt="2"/>
            </a:pP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 дайындық</a:t>
            </a:r>
          </a:p>
          <a:p>
            <a:pPr marL="457200" indent="-457200">
              <a:buAutoNum type="arabicPeriod" startAt="3"/>
            </a:pP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Қызығушылықты ояту</a:t>
            </a:r>
          </a:p>
          <a:p>
            <a:pPr marL="457200" indent="-457200">
              <a:buAutoNum type="arabicPeriod" startAt="4"/>
            </a:pP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Өткенді қайталау  / Автобус/</a:t>
            </a:r>
          </a:p>
          <a:p>
            <a:pPr marL="457200" indent="-457200">
              <a:buAutoNum type="arabicPeriod" startAt="5"/>
            </a:pP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 тапсырмасын тексеру  </a:t>
            </a:r>
          </a:p>
          <a:p>
            <a:pPr marL="457200" indent="-457200">
              <a:buAutoNum type="arabicPeriod" startAt="6"/>
            </a:pP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 сабақ  / Пойыз/</a:t>
            </a:r>
          </a:p>
          <a:p>
            <a:pPr marL="457200" indent="-457200">
              <a:buAutoNum type="arabicPeriod" startAt="7"/>
            </a:pP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Ұшақтың тапсырмасы</a:t>
            </a:r>
          </a:p>
          <a:p>
            <a:pPr marL="457200" indent="-457200">
              <a:buAutoNum type="arabicPeriod" startAt="8"/>
            </a:pP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Сергіту сәті</a:t>
            </a:r>
          </a:p>
          <a:p>
            <a:pPr marL="457200" indent="-457200">
              <a:buAutoNum type="arabicPeriod" startAt="9"/>
            </a:pP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Оқулықпен жұмыс</a:t>
            </a:r>
          </a:p>
          <a:p>
            <a:pPr marL="457200" indent="-457200">
              <a:buAutoNum type="arabicPeriod" startAt="10"/>
            </a:pP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Дәптермен жұмыс</a:t>
            </a:r>
          </a:p>
          <a:p>
            <a:pPr marL="0" indent="0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Бек</a:t>
            </a: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іту, бағалау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73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ds03.infourok.ru/uploads/ex/0747/0005e72e-47808aad/hello_html_16cf64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81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«Сыпайылар  әлеміне саяхат»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oky.ucoz.ru/_ld/1/226344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144000" cy="594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32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://oky.ucoz.ru/_ld/1/757147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69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onf.pskovedu.ru/site/htmlimages/image/sch100/%D0%BA%D0%B0%D1%80%D1%82%D0%B8%D0%BD%D0%BA%D0%B8/%D0%A0%D0%B8%D1%81%D1%83%D0%BD%D0%BE%D0%B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88" y="332656"/>
            <a:ext cx="4987164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16633"/>
            <a:ext cx="8458200" cy="4752527"/>
          </a:xfrm>
        </p:spPr>
        <p:txBody>
          <a:bodyPr>
            <a:normAutofit/>
          </a:bodyPr>
          <a:lstStyle/>
          <a:p>
            <a:r>
              <a:rPr lang="kk-KZ" b="1" i="1" dirty="0" smtClean="0">
                <a:solidFill>
                  <a:srgbClr val="FF0000"/>
                </a:solidFill>
              </a:rPr>
              <a:t>Өткенді қайталау</a:t>
            </a:r>
            <a:br>
              <a:rPr lang="kk-KZ" b="1" i="1" dirty="0" smtClean="0">
                <a:solidFill>
                  <a:srgbClr val="FF0000"/>
                </a:solidFill>
              </a:rPr>
            </a:br>
            <a:r>
              <a:rPr lang="kk-KZ" b="1" i="1" dirty="0" smtClean="0">
                <a:solidFill>
                  <a:srgbClr val="FF0000"/>
                </a:solidFill>
              </a:rPr>
              <a:t>Автобустың тапсырмасы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9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3200" b="1" i="1" dirty="0" smtClean="0">
                <a:solidFill>
                  <a:srgbClr val="0070C0"/>
                </a:solidFill>
              </a:rPr>
              <a:t>Өткенді қайталау</a:t>
            </a:r>
            <a:endParaRPr lang="ru-RU" sz="3200" b="1" i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352708"/>
          </a:xfrm>
        </p:spPr>
        <p:txBody>
          <a:bodyPr/>
          <a:lstStyle/>
          <a:p>
            <a:r>
              <a:rPr lang="ru-RU" sz="2400" dirty="0" smtClean="0">
                <a:solidFill>
                  <a:srgbClr val="FF0000"/>
                </a:solidFill>
              </a:rPr>
              <a:t>1-топ</a:t>
            </a:r>
            <a:r>
              <a:rPr lang="kk-KZ" sz="2400" dirty="0" smtClean="0">
                <a:solidFill>
                  <a:srgbClr val="FF0000"/>
                </a:solidFill>
              </a:rPr>
              <a:t>:  </a:t>
            </a:r>
            <a:r>
              <a:rPr lang="ru-RU" sz="2400" dirty="0" err="1">
                <a:solidFill>
                  <a:srgbClr val="FF0000"/>
                </a:solidFill>
              </a:rPr>
              <a:t>Сандарды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өсу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ретімен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dirty="0" err="1">
                <a:solidFill>
                  <a:srgbClr val="FF0000"/>
                </a:solidFill>
              </a:rPr>
              <a:t>орналастыр</a:t>
            </a:r>
            <a:r>
              <a:rPr lang="ru-RU" sz="2400" dirty="0" smtClean="0">
                <a:solidFill>
                  <a:srgbClr val="FF0000"/>
                </a:solidFill>
              </a:rPr>
              <a:t>.</a:t>
            </a:r>
          </a:p>
          <a:p>
            <a:r>
              <a:rPr lang="ru-RU" sz="3600" dirty="0" smtClean="0">
                <a:solidFill>
                  <a:srgbClr val="FF0000"/>
                </a:solidFill>
              </a:rPr>
              <a:t>5    3      1      4         2</a:t>
            </a:r>
          </a:p>
          <a:p>
            <a:r>
              <a:rPr lang="ru-RU" sz="2800" dirty="0" smtClean="0">
                <a:solidFill>
                  <a:srgbClr val="0070C0"/>
                </a:solidFill>
              </a:rPr>
              <a:t>Б      ы         д      с         ы</a:t>
            </a:r>
          </a:p>
          <a:p>
            <a:r>
              <a:rPr lang="ru-RU" sz="2800" dirty="0" smtClean="0">
                <a:solidFill>
                  <a:srgbClr val="0070C0"/>
                </a:solidFill>
              </a:rPr>
              <a:t>2-топ</a:t>
            </a:r>
            <a:r>
              <a:rPr lang="kk-KZ" sz="2800" dirty="0" smtClean="0">
                <a:solidFill>
                  <a:srgbClr val="0070C0"/>
                </a:solidFill>
              </a:rPr>
              <a:t>:   Әріптерден сөз құрастыру</a:t>
            </a:r>
          </a:p>
          <a:p>
            <a:r>
              <a:rPr lang="kk-KZ" sz="2800" dirty="0">
                <a:solidFill>
                  <a:srgbClr val="0070C0"/>
                </a:solidFill>
              </a:rPr>
              <a:t> </a:t>
            </a:r>
            <a:r>
              <a:rPr lang="kk-KZ" sz="2800" dirty="0" smtClean="0">
                <a:solidFill>
                  <a:srgbClr val="0070C0"/>
                </a:solidFill>
              </a:rPr>
              <a:t> </a:t>
            </a:r>
            <a:r>
              <a:rPr lang="kk-KZ" sz="3200" dirty="0" smtClean="0">
                <a:solidFill>
                  <a:srgbClr val="FF0000"/>
                </a:solidFill>
              </a:rPr>
              <a:t>і  р  ә  п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3- топ</a:t>
            </a:r>
            <a:r>
              <a:rPr lang="kk-KZ" sz="3200" dirty="0" smtClean="0">
                <a:solidFill>
                  <a:srgbClr val="FF0000"/>
                </a:solidFill>
              </a:rPr>
              <a:t>:  Ребус</a:t>
            </a:r>
          </a:p>
          <a:p>
            <a:r>
              <a:rPr lang="ru-RU" sz="3200" i="1" dirty="0" smtClean="0"/>
              <a:t>      </a:t>
            </a:r>
            <a:r>
              <a:rPr lang="ru-RU" sz="3200" i="1" dirty="0" smtClean="0">
                <a:solidFill>
                  <a:srgbClr val="C00000"/>
                </a:solidFill>
              </a:rPr>
              <a:t>,,,,     ,,,     ,,</a:t>
            </a:r>
            <a:endParaRPr lang="ru-RU" sz="3200" dirty="0">
              <a:solidFill>
                <a:srgbClr val="C00000"/>
              </a:solidFill>
            </a:endParaRPr>
          </a:p>
          <a:p>
            <a:r>
              <a:rPr lang="ru-RU" sz="3200" i="1" dirty="0" err="1">
                <a:solidFill>
                  <a:srgbClr val="C00000"/>
                </a:solidFill>
              </a:rPr>
              <a:t>Сағат</a:t>
            </a:r>
            <a:r>
              <a:rPr lang="ru-RU" sz="3200" i="1" dirty="0">
                <a:solidFill>
                  <a:srgbClr val="C00000"/>
                </a:solidFill>
              </a:rPr>
              <a:t> </a:t>
            </a:r>
            <a:r>
              <a:rPr lang="ru-RU" sz="3200" i="1" dirty="0" err="1">
                <a:solidFill>
                  <a:srgbClr val="C00000"/>
                </a:solidFill>
              </a:rPr>
              <a:t>өзен</a:t>
            </a:r>
            <a:r>
              <a:rPr lang="ru-RU" sz="3200" i="1" dirty="0">
                <a:solidFill>
                  <a:srgbClr val="C00000"/>
                </a:solidFill>
              </a:rPr>
              <a:t> </a:t>
            </a:r>
            <a:r>
              <a:rPr lang="ru-RU" sz="3200" i="1" dirty="0" err="1">
                <a:solidFill>
                  <a:srgbClr val="C00000"/>
                </a:solidFill>
              </a:rPr>
              <a:t>қаз</a:t>
            </a:r>
            <a:endParaRPr lang="ru-RU" sz="3200" dirty="0">
              <a:solidFill>
                <a:srgbClr val="C00000"/>
              </a:solidFill>
            </a:endParaRPr>
          </a:p>
          <a:p>
            <a:endParaRPr lang="kk-KZ" sz="3200" dirty="0" smtClean="0">
              <a:solidFill>
                <a:srgbClr val="FF0000"/>
              </a:solidFill>
            </a:endParaRPr>
          </a:p>
          <a:p>
            <a:endParaRPr lang="ru-RU" sz="3200" dirty="0">
              <a:solidFill>
                <a:srgbClr val="FF0000"/>
              </a:solidFill>
            </a:endParaRPr>
          </a:p>
          <a:p>
            <a:endParaRPr lang="ru-RU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72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4071352"/>
          </a:xfrm>
        </p:spPr>
        <p:txBody>
          <a:bodyPr/>
          <a:lstStyle/>
          <a:p>
            <a:r>
              <a:rPr lang="kk-KZ" sz="3600" i="1" dirty="0" smtClean="0">
                <a:solidFill>
                  <a:srgbClr val="0070C0"/>
                </a:solidFill>
              </a:rPr>
              <a:t>Үй тапсырмасын тексеру</a:t>
            </a:r>
            <a:endParaRPr lang="ru-RU" sz="36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1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nunnontherun.us/wp-content/uploads/2016/11/Train-Pictures-For-Kids-in-Train-Drawing-For-Kids-How-to-Draw-Train-For-Kid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1"/>
          <a:stretch/>
        </p:blipFill>
        <p:spPr bwMode="auto">
          <a:xfrm>
            <a:off x="34605" y="0"/>
            <a:ext cx="9144000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i="1" dirty="0" smtClean="0">
                <a:solidFill>
                  <a:srgbClr val="FF0000"/>
                </a:solidFill>
              </a:rPr>
              <a:t>Пойыздың тапсырмасы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61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err="1" smtClean="0">
                <a:solidFill>
                  <a:srgbClr val="FF0000"/>
                </a:solidFill>
              </a:rPr>
              <a:t>Жа</a:t>
            </a:r>
            <a:r>
              <a:rPr lang="kk-KZ" sz="3200" b="1" dirty="0" smtClean="0">
                <a:solidFill>
                  <a:srgbClr val="FF0000"/>
                </a:solidFill>
              </a:rPr>
              <a:t>ңа сабақ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топ</a:t>
            </a:r>
            <a:r>
              <a:rPr lang="kk-KZ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kk-KZ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«Дыбыс тобы» Буын ережесін шығару.</a:t>
            </a:r>
          </a:p>
          <a:p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2-топ</a:t>
            </a:r>
            <a:r>
              <a:rPr lang="kk-KZ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kk-KZ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«Әріп тобы» суреттегі сөздердің бірінші әріптері бойынша сөз құрастыру.</a:t>
            </a:r>
          </a:p>
          <a:p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3-топ</a:t>
            </a:r>
            <a:r>
              <a:rPr lang="kk-KZ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kk-KZ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Әріпті жұмбақты шешу</a:t>
            </a:r>
            <a:endParaRPr lang="ru-RU" sz="36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68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65760"/>
            <a:ext cx="7876356" cy="830992"/>
          </a:xfrm>
        </p:spPr>
        <p:txBody>
          <a:bodyPr/>
          <a:lstStyle/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 сабақ  </a:t>
            </a:r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/Пойыздыңтапсырмасы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ru-RU" sz="2800" dirty="0" smtClean="0">
              <a:solidFill>
                <a:srgbClr val="FF0000"/>
              </a:solidFill>
            </a:endParaRPr>
          </a:p>
          <a:p>
            <a:r>
              <a:rPr lang="ru-RU" sz="2800" dirty="0" smtClean="0">
                <a:solidFill>
                  <a:srgbClr val="FF0000"/>
                </a:solidFill>
              </a:rPr>
              <a:t>1-топ</a:t>
            </a:r>
            <a:r>
              <a:rPr lang="kk-KZ" sz="2800" dirty="0" smtClean="0">
                <a:solidFill>
                  <a:srgbClr val="FF0000"/>
                </a:solidFill>
              </a:rPr>
              <a:t>: «»Дыбыс тобы</a:t>
            </a:r>
          </a:p>
          <a:p>
            <a:r>
              <a:rPr lang="kk-KZ" sz="4000" dirty="0" smtClean="0">
                <a:solidFill>
                  <a:schemeClr val="accent3"/>
                </a:solidFill>
              </a:rPr>
              <a:t>«Ата»  сөзін буынға бөлу, неше дауысты дыбыс және неше буын буын бар?</a:t>
            </a:r>
          </a:p>
          <a:p>
            <a:r>
              <a:rPr lang="kk-KZ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Буын ережесін шығару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3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20688"/>
            <a:ext cx="8529052" cy="44644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2-топ</a:t>
            </a:r>
            <a:r>
              <a:rPr lang="kk-KZ" sz="3600" dirty="0" smtClean="0">
                <a:solidFill>
                  <a:srgbClr val="FF0000"/>
                </a:solidFill>
              </a:rPr>
              <a:t>: «Әріп тобы»</a:t>
            </a:r>
          </a:p>
          <a:p>
            <a:r>
              <a:rPr lang="kk-KZ" sz="3600" b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суреттегі сөздердің бірінші әріптері бойынша сөз құрастыру</a:t>
            </a:r>
          </a:p>
          <a:p>
            <a:endParaRPr lang="ru-RU" sz="3600" b="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Рисунок 4" descr="http://im0-tub-kz.yandex.net/i?id=342442366-67-72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08920"/>
            <a:ext cx="2232248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Рисунок 3" descr="http://im7-tub-kz.yandex.net/i?id=292691883-63-72&amp;n=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070" y="2852936"/>
            <a:ext cx="167053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Рисунок 2" descr="http://im4-tub-kz.yandex.net/i?id=287540356-39-72&amp;n=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852936"/>
            <a:ext cx="2189584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1" descr="http://im4-tub-kz.yandex.net/i?id=119897736-60-72&amp;n=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852936"/>
            <a:ext cx="2160240" cy="146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11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3-топ </a:t>
            </a:r>
            <a:r>
              <a:rPr lang="kk-KZ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«СӨЗ» тобы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280700"/>
          </a:xfrm>
        </p:spPr>
        <p:txBody>
          <a:bodyPr>
            <a:normAutofit/>
          </a:bodyPr>
          <a:lstStyle/>
          <a:p>
            <a:r>
              <a:rPr lang="kk-KZ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Әріпті жұмбақты  шешу</a:t>
            </a:r>
          </a:p>
          <a:p>
            <a:r>
              <a:rPr lang="kk-KZ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Табада бар               Қылда бар</a:t>
            </a:r>
          </a:p>
          <a:p>
            <a:r>
              <a:rPr lang="kk-KZ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Танада жоқ,             Жүнде жоқ,</a:t>
            </a:r>
          </a:p>
          <a:p>
            <a:r>
              <a:rPr lang="kk-KZ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Сабада бар               Жылда бар</a:t>
            </a:r>
          </a:p>
          <a:p>
            <a:r>
              <a:rPr lang="kk-KZ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Санада жоқ              Күнде жоқ</a:t>
            </a:r>
          </a:p>
          <a:p>
            <a:endParaRPr lang="kk-KZ" sz="2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Дабылда жоқ         Нарда бар</a:t>
            </a:r>
          </a:p>
          <a:p>
            <a:r>
              <a:rPr lang="kk-KZ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Дауылда бар,         Қарда  жоқ,</a:t>
            </a:r>
          </a:p>
          <a:p>
            <a:r>
              <a:rPr lang="kk-KZ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Далада жоқ             Нанда бар</a:t>
            </a:r>
          </a:p>
          <a:p>
            <a:r>
              <a:rPr lang="kk-KZ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Ауылда бар            Майда жоқ</a:t>
            </a:r>
          </a:p>
          <a:p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57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sz="3600" dirty="0" smtClean="0">
                <a:solidFill>
                  <a:srgbClr val="0070C0"/>
                </a:solidFill>
              </a:rPr>
              <a:t>Ереже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k-KZ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 буынға бөлінеді. Сөзде қанша дауысты дыбыс болса, сонша  буын болады.</a:t>
            </a:r>
          </a:p>
          <a:p>
            <a:r>
              <a:rPr lang="kk-KZ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Мысалы: </a:t>
            </a:r>
            <a:r>
              <a:rPr lang="kk-KZ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ақ, уа -қыт, жү- рек, а- на, ба- ла </a:t>
            </a:r>
          </a:p>
          <a:p>
            <a:r>
              <a:rPr 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Буында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</a:t>
            </a:r>
            <a:r>
              <a:rPr lang="kk-KZ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ғына болмайды  ал сөзде мағына болады. Буын мен сөз кейде бір -бірімен сәйкес келеді.</a:t>
            </a:r>
          </a:p>
          <a:p>
            <a:r>
              <a:rPr lang="kk-KZ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Мыс: май, нан, ет дегенде буын мен сөздің еш айырмасы жоқ.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82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lh6.googleusercontent.com/aV5ImaYCp05X45NhSJh7vQakvBcwWQINhBtS4f7iJKGUGVAKeAe4PHal-xSr7wUBJQftnwfCIl7fYIX_neqE22fpqlQkJoYA82Gyrz9Jaky9A5YCI9bgPElTnSRA13hQoGiqV56TLD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44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oombob.ru/img/picture/May/07/7b3b591bdc618812a520bd177ae8bf9f/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Ұшақтың тапсырмасы</a:t>
            </a:r>
            <a:endParaRPr lang="ru-R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67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s://ds03.infourok.ru/uploads/ex/0fbf/00050546-1f093478/img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8257"/>
            <a:ext cx="925252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023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thumbs.dreamstime.com/z/%2525D0%2525BA%2525D0%2525BE%2525D1%252580%2525D0%2525B0%2525D0%2525B1%2525D0%2525BB%2525D1%25258C-sailing-1346519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7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692696"/>
            <a:ext cx="8229600" cy="5937523"/>
          </a:xfrm>
        </p:spPr>
        <p:txBody>
          <a:bodyPr>
            <a:normAutofit/>
          </a:bodyPr>
          <a:lstStyle/>
          <a:p>
            <a:r>
              <a:rPr lang="kk-KZ" sz="3600" b="1" i="1" dirty="0" smtClean="0">
                <a:solidFill>
                  <a:srgbClr val="FF0000"/>
                </a:solidFill>
              </a:rPr>
              <a:t>     </a:t>
            </a:r>
            <a:r>
              <a:rPr lang="kk-KZ" sz="36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Кеменің  тапсырмасы/оқулықпен жұмыс. Біздің кафеде/</a:t>
            </a:r>
          </a:p>
          <a:p>
            <a:endParaRPr lang="kk-KZ" sz="3600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14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fotohomka.ru/images/Jan/10/b065e8cec3d0006817951912424ac176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78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ds04.infourok.ru/uploads/ex/009d/0001602c-ead8de16/img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636" y="10301"/>
            <a:ext cx="932063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61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fotohomka.ru/images/Jan/10/b065e8cec3d0006817951912424ac176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78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images.myshared.ru/10/965459/slide_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49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723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tugel.kz/kk/wp-content/uploads/2012/02/voicesofanimal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2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1047016"/>
          </a:xfrm>
        </p:spPr>
        <p:txBody>
          <a:bodyPr/>
          <a:lstStyle/>
          <a:p>
            <a:r>
              <a:rPr lang="kk-KZ" sz="3200" b="1" i="1" dirty="0" smtClean="0">
                <a:solidFill>
                  <a:srgbClr val="FF0000"/>
                </a:solidFill>
              </a:rPr>
              <a:t>Жылқының тапсырмасы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30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FF0000"/>
                </a:solidFill>
              </a:rPr>
              <a:t>Семантикалық картаны толтыру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9138394"/>
              </p:ext>
            </p:extLst>
          </p:nvPr>
        </p:nvGraphicFramePr>
        <p:xfrm>
          <a:off x="611560" y="1124744"/>
          <a:ext cx="8044007" cy="5024740"/>
        </p:xfrm>
        <a:graphic>
          <a:graphicData uri="http://schemas.openxmlformats.org/drawingml/2006/table">
            <a:tbl>
              <a:tblPr firstRow="1" firstCol="1" bandRow="1"/>
              <a:tblGrid>
                <a:gridCol w="4320480"/>
                <a:gridCol w="1944216"/>
                <a:gridCol w="1779311"/>
              </a:tblGrid>
              <a:tr h="232769">
                <a:tc>
                  <a:txBody>
                    <a:bodyPr/>
                    <a:lstStyle/>
                    <a:p>
                      <a:r>
                        <a:rPr lang="kk-KZ" sz="3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Сөздер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  1-буын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3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  2-буын</a:t>
                      </a:r>
                      <a:endParaRPr lang="ru-RU" sz="32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69">
                <a:tc>
                  <a:txBody>
                    <a:bodyPr/>
                    <a:lstStyle/>
                    <a:p>
                      <a:r>
                        <a:rPr lang="kk-KZ" sz="3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Ана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  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 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800">
                <a:tc>
                  <a:txBody>
                    <a:bodyPr/>
                    <a:lstStyle/>
                    <a:p>
                      <a:r>
                        <a:rPr lang="kk-KZ" sz="3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Сіз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  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69">
                <a:tc>
                  <a:txBody>
                    <a:bodyPr/>
                    <a:lstStyle/>
                    <a:p>
                      <a:r>
                        <a:rPr lang="kk-KZ" sz="3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Әже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 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69">
                <a:tc>
                  <a:txBody>
                    <a:bodyPr/>
                    <a:lstStyle/>
                    <a:p>
                      <a:r>
                        <a:rPr lang="kk-KZ" sz="3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Ұл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  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69">
                <a:tc>
                  <a:txBody>
                    <a:bodyPr/>
                    <a:lstStyle/>
                    <a:p>
                      <a:r>
                        <a:rPr lang="kk-KZ" sz="3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Бала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769">
                <a:tc>
                  <a:txBody>
                    <a:bodyPr/>
                    <a:lstStyle/>
                    <a:p>
                      <a:r>
                        <a:rPr lang="kk-KZ" sz="32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нан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0980">
                <a:tc>
                  <a:txBody>
                    <a:bodyPr/>
                    <a:lstStyle/>
                    <a:p>
                      <a:r>
                        <a:rPr lang="kk-KZ" sz="3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кешір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3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2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Плюс 19"/>
          <p:cNvSpPr/>
          <p:nvPr/>
        </p:nvSpPr>
        <p:spPr>
          <a:xfrm>
            <a:off x="7380312" y="1556792"/>
            <a:ext cx="792088" cy="50405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5-конечная звезда 20"/>
          <p:cNvSpPr/>
          <p:nvPr/>
        </p:nvSpPr>
        <p:spPr>
          <a:xfrm>
            <a:off x="5868144" y="2060848"/>
            <a:ext cx="504056" cy="43204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5-конечная звезда 21"/>
          <p:cNvSpPr/>
          <p:nvPr/>
        </p:nvSpPr>
        <p:spPr>
          <a:xfrm>
            <a:off x="7524328" y="2636912"/>
            <a:ext cx="504056" cy="43204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5-конечная звезда 23"/>
          <p:cNvSpPr/>
          <p:nvPr/>
        </p:nvSpPr>
        <p:spPr>
          <a:xfrm>
            <a:off x="5899809" y="3068960"/>
            <a:ext cx="504056" cy="43204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5-конечная звезда 24"/>
          <p:cNvSpPr/>
          <p:nvPr/>
        </p:nvSpPr>
        <p:spPr>
          <a:xfrm>
            <a:off x="7569848" y="3546585"/>
            <a:ext cx="504056" cy="43204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5-конечная звезда 25"/>
          <p:cNvSpPr/>
          <p:nvPr/>
        </p:nvSpPr>
        <p:spPr>
          <a:xfrm>
            <a:off x="5868144" y="3978633"/>
            <a:ext cx="504056" cy="43204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5-конечная звезда 26"/>
          <p:cNvSpPr/>
          <p:nvPr/>
        </p:nvSpPr>
        <p:spPr>
          <a:xfrm>
            <a:off x="7524328" y="4581128"/>
            <a:ext cx="504056" cy="43204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2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s://fs00.infourok.ru/images/doc/245/249656/hello_html_2de611f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094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s://ds02.infourok.ru/uploads/ex/0e47/0004f046-fe3658db/img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44" y="-3083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95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879</TotalTime>
  <Words>425</Words>
  <Application>Microsoft Office PowerPoint</Application>
  <PresentationFormat>Экран (4:3)</PresentationFormat>
  <Paragraphs>94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Углы</vt:lpstr>
      <vt:lpstr>Презентация PowerPoint</vt:lpstr>
      <vt:lpstr>Презентация PowerPoint</vt:lpstr>
      <vt:lpstr>Сабақтың тақырыбы: Буын</vt:lpstr>
      <vt:lpstr>Презентация PowerPoint</vt:lpstr>
      <vt:lpstr>Сабақтың барысы:</vt:lpstr>
      <vt:lpstr>Презентация PowerPoint</vt:lpstr>
      <vt:lpstr>«Сыпайылар  әлеміне саяхат»</vt:lpstr>
      <vt:lpstr>Презентация PowerPoint</vt:lpstr>
      <vt:lpstr>Өткенді қайталау Автобустың тапсырмасы</vt:lpstr>
      <vt:lpstr>Өткенді қайталау</vt:lpstr>
      <vt:lpstr>Үй тапсырмасын тексеру</vt:lpstr>
      <vt:lpstr>Пойыздың тапсырмасы</vt:lpstr>
      <vt:lpstr>Жаңа сабақ</vt:lpstr>
      <vt:lpstr>Жаңа сабақ  /Пойыздыңтапсырмасы/</vt:lpstr>
      <vt:lpstr>Презентация PowerPoint</vt:lpstr>
      <vt:lpstr>3-топ : «СӨЗ» тобы</vt:lpstr>
      <vt:lpstr>Ереже</vt:lpstr>
      <vt:lpstr>Презентация PowerPoint</vt:lpstr>
      <vt:lpstr>Ұшақтың тапсырмасы</vt:lpstr>
      <vt:lpstr>Презентация PowerPoint</vt:lpstr>
      <vt:lpstr>Презентация PowerPoint</vt:lpstr>
      <vt:lpstr>Презентация PowerPoint</vt:lpstr>
      <vt:lpstr>Презентация PowerPoint</vt:lpstr>
      <vt:lpstr>Жылқының тапсырмасы</vt:lpstr>
      <vt:lpstr>Семантикалық картаны толтыру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38</cp:revision>
  <dcterms:created xsi:type="dcterms:W3CDTF">2017-04-06T14:51:23Z</dcterms:created>
  <dcterms:modified xsi:type="dcterms:W3CDTF">2017-04-10T18:08:15Z</dcterms:modified>
</cp:coreProperties>
</file>