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66" r:id="rId2"/>
    <p:sldId id="289" r:id="rId3"/>
    <p:sldId id="306" r:id="rId4"/>
    <p:sldId id="308" r:id="rId5"/>
    <p:sldId id="307" r:id="rId6"/>
    <p:sldId id="286" r:id="rId7"/>
    <p:sldId id="288" r:id="rId8"/>
    <p:sldId id="298" r:id="rId9"/>
    <p:sldId id="296" r:id="rId10"/>
    <p:sldId id="287" r:id="rId11"/>
    <p:sldId id="295" r:id="rId12"/>
    <p:sldId id="293" r:id="rId13"/>
    <p:sldId id="302" r:id="rId14"/>
    <p:sldId id="294" r:id="rId15"/>
    <p:sldId id="305" r:id="rId16"/>
    <p:sldId id="304" r:id="rId17"/>
    <p:sldId id="303" r:id="rId18"/>
    <p:sldId id="291" r:id="rId19"/>
    <p:sldId id="292" r:id="rId20"/>
    <p:sldId id="301" r:id="rId21"/>
    <p:sldId id="309" r:id="rId22"/>
    <p:sldId id="299" r:id="rId23"/>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6AE8AC"/>
    <a:srgbClr val="3AC63D"/>
    <a:srgbClr val="D61A6F"/>
    <a:srgbClr val="934EBE"/>
    <a:srgbClr val="DF2185"/>
    <a:srgbClr val="56FC4E"/>
    <a:srgbClr val="0C481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60" autoAdjust="0"/>
    <p:restoredTop sz="94660"/>
  </p:normalViewPr>
  <p:slideViewPr>
    <p:cSldViewPr>
      <p:cViewPr>
        <p:scale>
          <a:sx n="60" d="100"/>
          <a:sy n="60" d="100"/>
        </p:scale>
        <p:origin x="-1644" y="-25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44"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ru-RU"/>
  <c:style val="34"/>
  <c:chart>
    <c:autoTitleDeleted val="1"/>
    <c:plotArea>
      <c:layout/>
      <c:doughnutChart>
        <c:varyColors val="1"/>
        <c:ser>
          <c:idx val="0"/>
          <c:order val="0"/>
          <c:tx>
            <c:strRef>
              <c:f>Лист1!$B$1</c:f>
              <c:strCache>
                <c:ptCount val="1"/>
                <c:pt idx="0">
                  <c:v>Продажи</c:v>
                </c:pt>
              </c:strCache>
            </c:strRef>
          </c:tx>
          <c:dLbls>
            <c:showPercent val="1"/>
          </c:dLbls>
          <c:cat>
            <c:strRef>
              <c:f>Лист1!$A$2:$A$3</c:f>
              <c:strCache>
                <c:ptCount val="2"/>
                <c:pt idx="0">
                  <c:v>Кемшіліктері</c:v>
                </c:pt>
                <c:pt idx="1">
                  <c:v>Артықшылықтары</c:v>
                </c:pt>
              </c:strCache>
            </c:strRef>
          </c:cat>
          <c:val>
            <c:numRef>
              <c:f>Лист1!$B$2:$B$3</c:f>
              <c:numCache>
                <c:formatCode>General</c:formatCode>
                <c:ptCount val="2"/>
                <c:pt idx="0">
                  <c:v>8.2000000000000011</c:v>
                </c:pt>
                <c:pt idx="1">
                  <c:v>3.2</c:v>
                </c:pt>
              </c:numCache>
            </c:numRef>
          </c:val>
        </c:ser>
        <c:dLbls>
          <c:showPercent val="1"/>
        </c:dLbls>
        <c:firstSliceAng val="0"/>
        <c:holeSize val="50"/>
      </c:doughnutChart>
    </c:plotArea>
    <c:legend>
      <c:legendPos val="r"/>
      <c:layout>
        <c:manualLayout>
          <c:xMode val="edge"/>
          <c:yMode val="edge"/>
          <c:x val="0.57704033706313296"/>
          <c:y val="7.5037449587094324E-2"/>
          <c:w val="0.39823981212874732"/>
          <c:h val="0.40330292554894215"/>
        </c:manualLayout>
      </c:layout>
      <c:spPr>
        <a:solidFill>
          <a:schemeClr val="tx1"/>
        </a:solidFill>
        <a:ln>
          <a:solidFill>
            <a:schemeClr val="bg2">
              <a:lumMod val="20000"/>
              <a:lumOff val="80000"/>
            </a:schemeClr>
          </a:solidFill>
        </a:ln>
      </c:spPr>
      <c:txPr>
        <a:bodyPr/>
        <a:lstStyle/>
        <a:p>
          <a:pPr algn="ctr">
            <a:defRPr lang="ru-RU" sz="2000" b="1" i="0" u="none" strike="noStrike" kern="1200" cap="none" spc="0" baseline="0">
              <a:ln w="17780" cmpd="sng">
                <a:solidFill>
                  <a:srgbClr val="FFFFFF"/>
                </a:solidFill>
                <a:prstDash val="solid"/>
                <a:miter lim="800000"/>
              </a:ln>
              <a:solidFill>
                <a:sysClr val="windowText" lastClr="000000"/>
              </a:solidFill>
              <a:effectLst>
                <a:outerShdw blurRad="50800" algn="tl" rotWithShape="0">
                  <a:srgbClr val="000000"/>
                </a:outerShdw>
              </a:effectLst>
              <a:latin typeface="Times New Roman" pitchFamily="18" charset="0"/>
              <a:ea typeface="+mn-ea"/>
              <a:cs typeface="Times New Roman" pitchFamily="18" charset="0"/>
            </a:defRPr>
          </a:pPr>
          <a:endParaRPr lang="ru-RU"/>
        </a:p>
      </c:txPr>
    </c:legend>
    <c:plotVisOnly val="1"/>
  </c:chart>
  <c:txPr>
    <a:bodyPr/>
    <a:lstStyle/>
    <a:p>
      <a:pPr>
        <a:defRPr sz="1800" b="1" cap="none" spc="0">
          <a:ln w="17780" cmpd="sng">
            <a:solidFill>
              <a:srgbClr val="FFFFFF"/>
            </a:solidFill>
            <a:prstDash val="solid"/>
            <a:miter lim="800000"/>
          </a:ln>
          <a:solidFill>
            <a:sysClr val="windowText" lastClr="000000"/>
          </a:solidFill>
          <a:effectLst>
            <a:outerShdw blurRad="50800" algn="tl" rotWithShape="0">
              <a:srgbClr val="000000"/>
            </a:outerShdw>
          </a:effectLst>
        </a:defRPr>
      </a:pPr>
      <a:endParaRPr lang="ru-RU"/>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E03955-7A80-434B-84C2-4D7A2A6E2B55}" type="datetimeFigureOut">
              <a:rPr lang="ru-RU" smtClean="0"/>
              <a:pPr/>
              <a:t>27.01.2018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C676FF-2535-4BDB-9C04-79B36F474DE7}"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2CC676FF-2535-4BDB-9C04-79B36F474DE7}" type="slidenum">
              <a:rPr lang="ru-RU" smtClean="0"/>
              <a:pPr/>
              <a:t>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2CC676FF-2535-4BDB-9C04-79B36F474DE7}" type="slidenum">
              <a:rPr lang="ru-RU" smtClean="0"/>
              <a:pPr/>
              <a:t>22</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AF463A-BC7C-46EE-9F1E-7F377CCA4891}" type="datetimeFigureOut">
              <a:rPr lang="en-US" smtClean="0"/>
              <a:pPr/>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EAF463A-BC7C-46EE-9F1E-7F377CCA4891}" type="datetimeFigureOut">
              <a:rPr lang="en-US" smtClean="0"/>
              <a:pPr/>
              <a:t>1/27/2018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EAF463A-BC7C-46EE-9F1E-7F377CCA4891}" type="datetimeFigureOut">
              <a:rPr lang="en-US" smtClean="0"/>
              <a:pPr/>
              <a:t>1/27/2018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EAF463A-BC7C-46EE-9F1E-7F377CCA4891}" type="datetimeFigureOut">
              <a:rPr lang="en-US" smtClean="0"/>
              <a:pPr/>
              <a:t>1/27/2018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F463A-BC7C-46EE-9F1E-7F377CCA4891}" type="datetimeFigureOut">
              <a:rPr lang="en-US" smtClean="0"/>
              <a:pPr/>
              <a:t>1/27/2018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1/27/2018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1/27/2018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add title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3399FF"/>
            </a:gs>
            <a:gs pos="16000">
              <a:srgbClr val="00CCCC"/>
            </a:gs>
            <a:gs pos="47000">
              <a:srgbClr val="9999FF"/>
            </a:gs>
            <a:gs pos="60001">
              <a:srgbClr val="2E6792"/>
            </a:gs>
            <a:gs pos="71001">
              <a:srgbClr val="3333CC"/>
            </a:gs>
            <a:gs pos="81000">
              <a:srgbClr val="1170FF"/>
            </a:gs>
            <a:gs pos="100000">
              <a:srgbClr val="006699"/>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F463A-BC7C-46EE-9F1E-7F377CCA4891}" type="datetimeFigureOut">
              <a:rPr lang="en-US" smtClean="0"/>
              <a:pPr/>
              <a:t>1/27/2018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83448D-3A78-4528-A469-B745A65DA480}"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latinLnBrk="0">
        <a:spcBef>
          <a:spcPct val="0"/>
        </a:spcBef>
        <a:buNone/>
        <a:defRPr sz="4400" kern="1200">
          <a:solidFill>
            <a:schemeClr val="tx1"/>
          </a:solidFill>
          <a:latin typeface="+mj-lt"/>
          <a:ea typeface="+mj-ea"/>
          <a:cs typeface="+mj-cs"/>
        </a:defRPr>
      </a:lvl1pPr>
    </p:titleStyle>
    <p:bodyStyle>
      <a:lvl1pPr marL="342900" indent="-342900" algn="l" defTabSz="914400" rtl="0" latinLnBrk="0">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latinLnBrk="0">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latinLnBrk="0">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latinLnBrk="0">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latinLnBrk="0">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latinLnBrk="0">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latinLnBrk="0">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latinLnBrk="0">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latinLnBrk="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одзаголовок 2"/>
          <p:cNvSpPr txBox="1">
            <a:spLocks/>
          </p:cNvSpPr>
          <p:nvPr/>
        </p:nvSpPr>
        <p:spPr bwMode="auto">
          <a:xfrm>
            <a:off x="900113" y="2471738"/>
            <a:ext cx="7923212" cy="3836987"/>
          </a:xfrm>
          <a:prstGeom prst="rect">
            <a:avLst/>
          </a:prstGeom>
          <a:noFill/>
          <a:ln w="9525">
            <a:noFill/>
            <a:miter lim="800000"/>
            <a:headEnd/>
            <a:tailEnd/>
          </a:ln>
          <a:effectLst/>
        </p:spPr>
        <p:txBody>
          <a:bodyPr>
            <a:normAutofit/>
          </a:bodyPr>
          <a:lstStyle/>
          <a:p>
            <a:pPr algn="ctr">
              <a:lnSpc>
                <a:spcPct val="80000"/>
              </a:lnSpc>
              <a:spcBef>
                <a:spcPct val="20000"/>
              </a:spcBef>
              <a:buClr>
                <a:schemeClr val="hlink"/>
              </a:buClr>
              <a:buSzPct val="70000"/>
              <a:buFont typeface="Arial" charset="0"/>
              <a:buNone/>
            </a:pPr>
            <a:endParaRPr lang="kk-KZ" sz="2800" b="1" i="1" dirty="0">
              <a:solidFill>
                <a:srgbClr val="DF2203"/>
              </a:solidFill>
              <a:effectLst>
                <a:outerShdw blurRad="38100" dist="38100" dir="2700000" algn="tl">
                  <a:srgbClr val="C0C0C0"/>
                </a:outerShdw>
              </a:effectLst>
              <a:cs typeface="Times New Roman" pitchFamily="18" charset="0"/>
            </a:endParaRPr>
          </a:p>
        </p:txBody>
      </p:sp>
      <p:pic>
        <p:nvPicPr>
          <p:cNvPr id="1026" name="Picture 2" descr="C:\Users\asusi\Desktop\ЖОБА\klassienergeticheskoyeffektivnostiofisno_6BB4CDB9.jpg"/>
          <p:cNvPicPr>
            <a:picLocks noChangeAspect="1" noChangeArrowheads="1"/>
          </p:cNvPicPr>
          <p:nvPr/>
        </p:nvPicPr>
        <p:blipFill>
          <a:blip r:embed="rId3" cstate="print">
            <a:lum bright="30000" contrast="12000"/>
          </a:blip>
          <a:srcRect/>
          <a:stretch>
            <a:fillRect/>
          </a:stretch>
        </p:blipFill>
        <p:spPr bwMode="auto">
          <a:xfrm>
            <a:off x="0" y="0"/>
            <a:ext cx="9144000" cy="6858000"/>
          </a:xfrm>
          <a:prstGeom prst="rect">
            <a:avLst/>
          </a:prstGeom>
          <a:noFill/>
        </p:spPr>
      </p:pic>
      <p:sp>
        <p:nvSpPr>
          <p:cNvPr id="4" name="Подзаголовок 2"/>
          <p:cNvSpPr txBox="1">
            <a:spLocks/>
          </p:cNvSpPr>
          <p:nvPr/>
        </p:nvSpPr>
        <p:spPr bwMode="auto">
          <a:xfrm>
            <a:off x="609600" y="2133600"/>
            <a:ext cx="7923212" cy="4495800"/>
          </a:xfrm>
          <a:prstGeom prst="rect">
            <a:avLst/>
          </a:prstGeom>
          <a:noFill/>
          <a:ln w="9525">
            <a:noFill/>
            <a:miter lim="800000"/>
            <a:headEnd/>
            <a:tailEnd/>
          </a:ln>
          <a:effectLst/>
        </p:spPr>
        <p:txBody>
          <a:bodyPr>
            <a:normAutofit/>
          </a:bodyPr>
          <a:lstStyle/>
          <a:p>
            <a:pPr eaLnBrk="0" hangingPunct="0">
              <a:spcBef>
                <a:spcPct val="20000"/>
              </a:spcBef>
              <a:buClr>
                <a:schemeClr val="hlink"/>
              </a:buClr>
              <a:buSzPct val="70000"/>
              <a:buFont typeface="Wingdings 2" pitchFamily="18" charset="2"/>
              <a:buNone/>
            </a:pPr>
            <a:r>
              <a:rPr lang="kk-KZ" sz="2800" b="1" i="1" dirty="0" smtClean="0">
                <a:solidFill>
                  <a:srgbClr val="002060"/>
                </a:solidFill>
                <a:effectLst>
                  <a:outerShdw blurRad="38100" dist="38100" dir="2700000" algn="tl">
                    <a:srgbClr val="C0C0C0"/>
                  </a:outerShdw>
                </a:effectLst>
              </a:rPr>
              <a:t>Бағыты:   </a:t>
            </a:r>
            <a:r>
              <a:rPr lang="kk-KZ" sz="2800" b="1" i="1" dirty="0" smtClean="0">
                <a:solidFill>
                  <a:srgbClr val="FF0000"/>
                </a:solidFill>
                <a:effectLst>
                  <a:outerShdw blurRad="38100" dist="38100" dir="2700000" algn="tl">
                    <a:srgbClr val="C0C0C0"/>
                  </a:outerShdw>
                </a:effectLst>
              </a:rPr>
              <a:t>“Техника”</a:t>
            </a:r>
            <a:r>
              <a:rPr lang="kk-KZ" sz="2800" b="1" i="1" dirty="0">
                <a:solidFill>
                  <a:srgbClr val="002060"/>
                </a:solidFill>
                <a:effectLst>
                  <a:outerShdw blurRad="38100" dist="38100" dir="2700000" algn="tl">
                    <a:srgbClr val="C0C0C0"/>
                  </a:outerShdw>
                </a:effectLst>
              </a:rPr>
              <a:t> </a:t>
            </a:r>
            <a:r>
              <a:rPr lang="kk-KZ" sz="2800" b="1" i="1" dirty="0" smtClean="0">
                <a:solidFill>
                  <a:srgbClr val="002060"/>
                </a:solidFill>
                <a:effectLst>
                  <a:outerShdw blurRad="38100" dist="38100" dir="2700000" algn="tl">
                    <a:srgbClr val="C0C0C0"/>
                  </a:outerShdw>
                </a:effectLst>
              </a:rPr>
              <a:t> </a:t>
            </a:r>
          </a:p>
          <a:p>
            <a:pPr eaLnBrk="0" hangingPunct="0">
              <a:spcBef>
                <a:spcPct val="20000"/>
              </a:spcBef>
              <a:buClr>
                <a:schemeClr val="hlink"/>
              </a:buClr>
              <a:buSzPct val="70000"/>
              <a:buFont typeface="Wingdings 2" pitchFamily="18" charset="2"/>
              <a:buNone/>
            </a:pPr>
            <a:r>
              <a:rPr lang="kk-KZ" sz="2800" b="1" i="1" dirty="0" smtClean="0">
                <a:solidFill>
                  <a:srgbClr val="002060"/>
                </a:solidFill>
                <a:effectLst>
                  <a:outerShdw blurRad="38100" dist="38100" dir="2700000" algn="tl">
                    <a:srgbClr val="C0C0C0"/>
                  </a:outerShdw>
                </a:effectLst>
              </a:rPr>
              <a:t> Секция</a:t>
            </a:r>
            <a:r>
              <a:rPr lang="kk-KZ" sz="2800" b="1" i="1" dirty="0">
                <a:solidFill>
                  <a:srgbClr val="002060"/>
                </a:solidFill>
                <a:effectLst>
                  <a:outerShdw blurRad="38100" dist="38100" dir="2700000" algn="tl">
                    <a:srgbClr val="C0C0C0"/>
                  </a:outerShdw>
                </a:effectLst>
              </a:rPr>
              <a:t>: </a:t>
            </a:r>
            <a:r>
              <a:rPr lang="kk-KZ" sz="2800" b="1" i="1" dirty="0" smtClean="0">
                <a:solidFill>
                  <a:srgbClr val="FF0000"/>
                </a:solidFill>
                <a:effectLst>
                  <a:outerShdw blurRad="38100" dist="38100" dir="2700000" algn="tl">
                    <a:srgbClr val="C0C0C0"/>
                  </a:outerShdw>
                </a:effectLst>
              </a:rPr>
              <a:t>Физика</a:t>
            </a:r>
            <a:endParaRPr lang="kk-KZ" sz="2800" b="1" i="1" dirty="0">
              <a:solidFill>
                <a:srgbClr val="B0105C"/>
              </a:solidFill>
              <a:effectLst>
                <a:outerShdw blurRad="38100" dist="38100" dir="2700000" algn="tl">
                  <a:srgbClr val="C0C0C0"/>
                </a:outerShdw>
              </a:effectLst>
              <a:cs typeface="Times New Roman" pitchFamily="18" charset="0"/>
            </a:endParaRPr>
          </a:p>
          <a:p>
            <a:pPr eaLnBrk="0" hangingPunct="0">
              <a:spcBef>
                <a:spcPct val="20000"/>
              </a:spcBef>
              <a:buClr>
                <a:schemeClr val="hlink"/>
              </a:buClr>
              <a:buSzPct val="70000"/>
              <a:buFont typeface="Wingdings 2" pitchFamily="18" charset="2"/>
              <a:buNone/>
            </a:pPr>
            <a:r>
              <a:rPr lang="kk-KZ" sz="2800" b="1" i="1" dirty="0" smtClean="0">
                <a:solidFill>
                  <a:srgbClr val="002060"/>
                </a:solidFill>
                <a:effectLst>
                  <a:outerShdw blurRad="38100" dist="38100" dir="2700000" algn="tl">
                    <a:srgbClr val="C0C0C0"/>
                  </a:outerShdw>
                </a:effectLst>
                <a:cs typeface="Times New Roman" pitchFamily="18" charset="0"/>
              </a:rPr>
              <a:t>Жұмыстанушы:     </a:t>
            </a:r>
            <a:r>
              <a:rPr lang="kk-KZ" sz="2800" b="1" i="1" dirty="0" smtClean="0">
                <a:solidFill>
                  <a:srgbClr val="FF0000"/>
                </a:solidFill>
                <a:effectLst>
                  <a:outerShdw blurRad="38100" dist="38100" dir="2700000" algn="tl">
                    <a:srgbClr val="C0C0C0"/>
                  </a:outerShdw>
                </a:effectLst>
                <a:cs typeface="Times New Roman" pitchFamily="18" charset="0"/>
              </a:rPr>
              <a:t>11-сынып оқушысы  Сауырбаева Назерке Саламатқызы </a:t>
            </a:r>
            <a:endParaRPr lang="kk-KZ" sz="2800" b="1" i="1" dirty="0">
              <a:solidFill>
                <a:srgbClr val="FF0000"/>
              </a:solidFill>
              <a:effectLst>
                <a:outerShdw blurRad="38100" dist="38100" dir="2700000" algn="tl">
                  <a:srgbClr val="C0C0C0"/>
                </a:outerShdw>
              </a:effectLst>
              <a:cs typeface="Times New Roman" pitchFamily="18" charset="0"/>
            </a:endParaRPr>
          </a:p>
          <a:p>
            <a:pPr eaLnBrk="0" hangingPunct="0">
              <a:spcBef>
                <a:spcPct val="20000"/>
              </a:spcBef>
              <a:buClr>
                <a:schemeClr val="hlink"/>
              </a:buClr>
              <a:buSzPct val="70000"/>
              <a:buFont typeface="Wingdings 2" pitchFamily="18" charset="2"/>
              <a:buNone/>
            </a:pPr>
            <a:r>
              <a:rPr lang="kk-KZ" sz="2800" b="1" i="1" dirty="0">
                <a:solidFill>
                  <a:srgbClr val="002060"/>
                </a:solidFill>
                <a:effectLst>
                  <a:outerShdw blurRad="38100" dist="38100" dir="2700000" algn="tl">
                    <a:srgbClr val="C0C0C0"/>
                  </a:outerShdw>
                </a:effectLst>
                <a:cs typeface="Times New Roman" pitchFamily="18" charset="0"/>
              </a:rPr>
              <a:t>                                            </a:t>
            </a:r>
          </a:p>
          <a:p>
            <a:pPr eaLnBrk="0" hangingPunct="0"/>
            <a:r>
              <a:rPr lang="kk-KZ" sz="2800" b="1" i="1" dirty="0" smtClean="0">
                <a:solidFill>
                  <a:srgbClr val="002060"/>
                </a:solidFill>
                <a:effectLst>
                  <a:outerShdw blurRad="38100" dist="38100" dir="2700000" algn="tl">
                    <a:srgbClr val="C0C0C0"/>
                  </a:outerShdw>
                </a:effectLst>
                <a:cs typeface="Times New Roman" pitchFamily="18" charset="0"/>
              </a:rPr>
              <a:t>Жетекшісі физика </a:t>
            </a:r>
            <a:r>
              <a:rPr lang="kk-KZ" sz="2800" b="1" i="1" dirty="0">
                <a:solidFill>
                  <a:srgbClr val="002060"/>
                </a:solidFill>
                <a:effectLst>
                  <a:outerShdw blurRad="38100" dist="38100" dir="2700000" algn="tl">
                    <a:srgbClr val="C0C0C0"/>
                  </a:outerShdw>
                </a:effectLst>
                <a:cs typeface="Times New Roman" pitchFamily="18" charset="0"/>
              </a:rPr>
              <a:t>пәнінің мұғалімі:</a:t>
            </a:r>
          </a:p>
          <a:p>
            <a:pPr eaLnBrk="0" hangingPunct="0"/>
            <a:r>
              <a:rPr lang="kk-KZ" sz="2800" b="1" i="1" dirty="0">
                <a:solidFill>
                  <a:srgbClr val="FF0000"/>
                </a:solidFill>
                <a:effectLst>
                  <a:outerShdw blurRad="38100" dist="38100" dir="2700000" algn="tl">
                    <a:srgbClr val="C0C0C0"/>
                  </a:outerShdw>
                </a:effectLst>
                <a:cs typeface="Times New Roman" pitchFamily="18" charset="0"/>
              </a:rPr>
              <a:t> </a:t>
            </a:r>
            <a:r>
              <a:rPr lang="kk-KZ" sz="2800" b="1" i="1" dirty="0" smtClean="0">
                <a:solidFill>
                  <a:srgbClr val="FF0000"/>
                </a:solidFill>
                <a:effectLst>
                  <a:outerShdw blurRad="38100" dist="38100" dir="2700000" algn="tl">
                    <a:srgbClr val="C0C0C0"/>
                  </a:outerShdw>
                </a:effectLst>
                <a:cs typeface="Times New Roman" pitchFamily="18" charset="0"/>
              </a:rPr>
              <a:t>Уалиева Меруерт Жалғасбекқызы</a:t>
            </a:r>
            <a:endParaRPr lang="kk-KZ" sz="2800" b="1" i="1" dirty="0">
              <a:solidFill>
                <a:srgbClr val="FF0000"/>
              </a:solidFill>
              <a:effectLst>
                <a:outerShdw blurRad="38100" dist="38100" dir="2700000" algn="tl">
                  <a:srgbClr val="C0C0C0"/>
                </a:outerShdw>
              </a:effectLst>
              <a:cs typeface="Times New Roman" pitchFamily="18" charset="0"/>
            </a:endParaRPr>
          </a:p>
          <a:p>
            <a:pPr algn="ctr">
              <a:lnSpc>
                <a:spcPct val="80000"/>
              </a:lnSpc>
              <a:spcBef>
                <a:spcPct val="20000"/>
              </a:spcBef>
              <a:buClr>
                <a:schemeClr val="hlink"/>
              </a:buClr>
              <a:buSzPct val="70000"/>
              <a:buFont typeface="Arial" charset="0"/>
              <a:buNone/>
            </a:pPr>
            <a:endParaRPr lang="kk-KZ" sz="2800" b="1" i="1" dirty="0">
              <a:solidFill>
                <a:srgbClr val="DF2203"/>
              </a:solidFill>
              <a:effectLst>
                <a:outerShdw blurRad="38100" dist="38100" dir="2700000" algn="tl">
                  <a:srgbClr val="C0C0C0"/>
                </a:outerShdw>
              </a:effectLst>
              <a:cs typeface="Times New Roman" pitchFamily="18" charset="0"/>
            </a:endParaRPr>
          </a:p>
        </p:txBody>
      </p:sp>
      <p:sp>
        <p:nvSpPr>
          <p:cNvPr id="6" name="Прямоугольник 5"/>
          <p:cNvSpPr/>
          <p:nvPr/>
        </p:nvSpPr>
        <p:spPr>
          <a:xfrm>
            <a:off x="1905000" y="1524000"/>
            <a:ext cx="5638800" cy="707886"/>
          </a:xfrm>
          <a:prstGeom prst="rect">
            <a:avLst/>
          </a:prstGeom>
        </p:spPr>
        <p:txBody>
          <a:bodyPr wrap="square">
            <a:spAutoFit/>
          </a:bodyPr>
          <a:lstStyle/>
          <a:p>
            <a:pPr algn="ctr" eaLnBrk="0" hangingPunct="0">
              <a:tabLst>
                <a:tab pos="2593975" algn="l"/>
              </a:tabLst>
            </a:pPr>
            <a:r>
              <a:rPr lang="kk-KZ" sz="4000" b="1" i="1" dirty="0" smtClean="0">
                <a:solidFill>
                  <a:srgbClr val="FF0000"/>
                </a:solidFill>
                <a:latin typeface="Times New Roman" pitchFamily="18" charset="0"/>
                <a:cs typeface="Times New Roman" pitchFamily="18" charset="0"/>
              </a:rPr>
              <a:t>“</a:t>
            </a:r>
            <a:r>
              <a:rPr lang="kk-KZ" sz="3600" b="1" i="1" dirty="0" smtClean="0">
                <a:solidFill>
                  <a:srgbClr val="FF0000"/>
                </a:solidFill>
                <a:latin typeface="Times New Roman" pitchFamily="18" charset="0"/>
                <a:cs typeface="Times New Roman" pitchFamily="18" charset="0"/>
              </a:rPr>
              <a:t>Жел</a:t>
            </a:r>
            <a:r>
              <a:rPr lang="kk-KZ" sz="4000" b="1" i="1" dirty="0" smtClean="0">
                <a:solidFill>
                  <a:srgbClr val="FF0000"/>
                </a:solidFill>
                <a:latin typeface="Times New Roman" pitchFamily="18" charset="0"/>
                <a:cs typeface="Times New Roman" pitchFamily="18" charset="0"/>
              </a:rPr>
              <a:t> </a:t>
            </a:r>
            <a:r>
              <a:rPr lang="kk-KZ" sz="3200" b="1" i="1" dirty="0" smtClean="0">
                <a:solidFill>
                  <a:srgbClr val="FF0000"/>
                </a:solidFill>
                <a:latin typeface="Times New Roman" pitchFamily="18" charset="0"/>
                <a:cs typeface="Times New Roman" pitchFamily="18" charset="0"/>
              </a:rPr>
              <a:t>энергетикасы</a:t>
            </a:r>
            <a:r>
              <a:rPr lang="kk-KZ" sz="4000" b="1" i="1" dirty="0" smtClean="0">
                <a:solidFill>
                  <a:srgbClr val="FF0000"/>
                </a:solidFill>
                <a:latin typeface="Times New Roman" pitchFamily="18" charset="0"/>
                <a:cs typeface="Times New Roman" pitchFamily="18" charset="0"/>
              </a:rPr>
              <a:t>”</a:t>
            </a:r>
            <a:endParaRPr lang="kk-KZ" sz="4000" b="1" i="1" dirty="0">
              <a:solidFill>
                <a:srgbClr val="FF0000"/>
              </a:solidFill>
              <a:latin typeface="Times New Roman" pitchFamily="18" charset="0"/>
              <a:cs typeface="Times New Roman" pitchFamily="18" charset="0"/>
            </a:endParaRPr>
          </a:p>
        </p:txBody>
      </p:sp>
      <p:sp>
        <p:nvSpPr>
          <p:cNvPr id="7" name="Прямоугольник 6"/>
          <p:cNvSpPr/>
          <p:nvPr/>
        </p:nvSpPr>
        <p:spPr>
          <a:xfrm>
            <a:off x="2514600" y="990600"/>
            <a:ext cx="3809441" cy="769441"/>
          </a:xfrm>
          <a:prstGeom prst="rect">
            <a:avLst/>
          </a:prstGeom>
        </p:spPr>
        <p:txBody>
          <a:bodyPr wrap="none">
            <a:spAutoFit/>
          </a:bodyPr>
          <a:lstStyle/>
          <a:p>
            <a:pPr algn="ctr"/>
            <a:r>
              <a:rPr lang="ru-RU" sz="4400" b="1" i="1" dirty="0" err="1"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Ғылыми жоба</a:t>
            </a:r>
            <a:endParaRPr lang="ru-RU" sz="4400" dirty="0">
              <a:latin typeface="Times New Roman" pitchFamily="18" charset="0"/>
              <a:cs typeface="Times New Roman" pitchFamily="18" charset="0"/>
            </a:endParaRPr>
          </a:p>
        </p:txBody>
      </p:sp>
      <p:sp>
        <p:nvSpPr>
          <p:cNvPr id="8" name="Прямоугольник 7"/>
          <p:cNvSpPr/>
          <p:nvPr/>
        </p:nvSpPr>
        <p:spPr>
          <a:xfrm>
            <a:off x="2133600" y="152400"/>
            <a:ext cx="4572000" cy="1015663"/>
          </a:xfrm>
          <a:prstGeom prst="rect">
            <a:avLst/>
          </a:prstGeom>
        </p:spPr>
        <p:txBody>
          <a:bodyPr>
            <a:spAutoFit/>
          </a:bodyPr>
          <a:lstStyle/>
          <a:p>
            <a:pPr algn="ctr"/>
            <a:r>
              <a:rPr lang="kk-KZ" sz="2000" b="1" i="1" dirty="0" smtClean="0">
                <a:solidFill>
                  <a:srgbClr val="002060"/>
                </a:solidFill>
                <a:latin typeface="Times New Roman" pitchFamily="18" charset="0"/>
                <a:cs typeface="Times New Roman" pitchFamily="18" charset="0"/>
              </a:rPr>
              <a:t>Батыс Қазақстан облысы </a:t>
            </a:r>
          </a:p>
          <a:p>
            <a:pPr algn="ctr"/>
            <a:r>
              <a:rPr lang="kk-KZ" sz="2000" b="1" i="1" dirty="0" smtClean="0">
                <a:solidFill>
                  <a:srgbClr val="002060"/>
                </a:solidFill>
                <a:latin typeface="Times New Roman" pitchFamily="18" charset="0"/>
                <a:cs typeface="Times New Roman" pitchFamily="18" charset="0"/>
              </a:rPr>
              <a:t>Сырым ауданы </a:t>
            </a:r>
          </a:p>
          <a:p>
            <a:pPr algn="ctr"/>
            <a:r>
              <a:rPr lang="kk-KZ" sz="2000" b="1" i="1" dirty="0" smtClean="0">
                <a:solidFill>
                  <a:srgbClr val="002060"/>
                </a:solidFill>
                <a:latin typeface="Times New Roman" pitchFamily="18" charset="0"/>
                <a:cs typeface="Times New Roman" pitchFamily="18" charset="0"/>
              </a:rPr>
              <a:t>ЖББ ЖырақұдықОМ </a:t>
            </a:r>
            <a:endParaRPr lang="kk-KZ" sz="2000" b="1" i="1" dirty="0">
              <a:solidFill>
                <a:srgbClr val="002060"/>
              </a:solidFill>
              <a:latin typeface="Times New Roman" pitchFamily="18" charset="0"/>
              <a:cs typeface="Times New Roman" pitchFamily="18" charset="0"/>
            </a:endParaRPr>
          </a:p>
        </p:txBody>
      </p:sp>
      <p:pic>
        <p:nvPicPr>
          <p:cNvPr id="1027" name="Picture 3" descr="C:\Users\asusi\Desktop\НАЗЕРКЕ\ЖЫЛ\IMG_20161209_131823437.jpg"/>
          <p:cNvPicPr>
            <a:picLocks noChangeAspect="1" noChangeArrowheads="1"/>
          </p:cNvPicPr>
          <p:nvPr/>
        </p:nvPicPr>
        <p:blipFill>
          <a:blip r:embed="rId4" cstate="print"/>
          <a:srcRect l="7582" t="29235" r="51434" b="24863"/>
          <a:stretch>
            <a:fillRect/>
          </a:stretch>
        </p:blipFill>
        <p:spPr bwMode="auto">
          <a:xfrm rot="5400000">
            <a:off x="7403503" y="2273897"/>
            <a:ext cx="1512708" cy="13845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8" name="Picture 4" descr="C:\Users\asusi\Desktop\20171007_231317.jpg"/>
          <p:cNvPicPr>
            <a:picLocks noChangeAspect="1" noChangeArrowheads="1"/>
          </p:cNvPicPr>
          <p:nvPr/>
        </p:nvPicPr>
        <p:blipFill>
          <a:blip r:embed="rId5" cstate="print"/>
          <a:srcRect l="8696" b="11288"/>
          <a:stretch>
            <a:fillRect/>
          </a:stretch>
        </p:blipFill>
        <p:spPr bwMode="auto">
          <a:xfrm>
            <a:off x="7467600" y="3962400"/>
            <a:ext cx="1244600" cy="1600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1" name="TextBox 10"/>
          <p:cNvSpPr txBox="1"/>
          <p:nvPr/>
        </p:nvSpPr>
        <p:spPr>
          <a:xfrm>
            <a:off x="3048000" y="5943600"/>
            <a:ext cx="3505200" cy="400110"/>
          </a:xfrm>
          <a:prstGeom prst="rect">
            <a:avLst/>
          </a:prstGeom>
          <a:noFill/>
        </p:spPr>
        <p:txBody>
          <a:bodyPr wrap="square" rtlCol="0">
            <a:spAutoFit/>
          </a:bodyPr>
          <a:lstStyle/>
          <a:p>
            <a:pPr algn="ctr"/>
            <a:r>
              <a:rPr lang="kk-KZ" sz="2000" b="1" i="1" dirty="0" smtClean="0">
                <a:solidFill>
                  <a:srgbClr val="C00000"/>
                </a:solidFill>
                <a:latin typeface="Times New Roman" pitchFamily="18" charset="0"/>
                <a:cs typeface="Times New Roman" pitchFamily="18" charset="0"/>
              </a:rPr>
              <a:t>2017-2018 оқу жылы</a:t>
            </a:r>
            <a:endParaRPr lang="ru-RU" sz="2000" b="1" i="1" dirty="0">
              <a:solidFill>
                <a:srgbClr val="C00000"/>
              </a:solidFill>
              <a:latin typeface="Times New Roman" pitchFamily="18" charset="0"/>
              <a:cs typeface="Times New Roman" pitchFamily="18" charset="0"/>
            </a:endParaRPr>
          </a:p>
        </p:txBody>
      </p:sp>
    </p:spTree>
  </p:cSld>
  <p:clrMapOvr>
    <a:masterClrMapping/>
  </p:clrMapOvr>
  <p:transition>
    <p:blinds/>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2" descr="C:\Users\asusi\Desktop\ЖОБА\klassienergeticheskoyeffektivnostiofisno_6BB4CDB9.jpg"/>
          <p:cNvPicPr>
            <a:picLocks noChangeAspect="1" noChangeArrowheads="1"/>
          </p:cNvPicPr>
          <p:nvPr/>
        </p:nvPicPr>
        <p:blipFill>
          <a:blip r:embed="rId2" cstate="print">
            <a:lum bright="30000" contrast="12000"/>
          </a:blip>
          <a:srcRect/>
          <a:stretch>
            <a:fillRect/>
          </a:stretch>
        </p:blipFill>
        <p:spPr bwMode="auto">
          <a:xfrm>
            <a:off x="0" y="0"/>
            <a:ext cx="9144001" cy="6858000"/>
          </a:xfrm>
          <a:prstGeom prst="rect">
            <a:avLst/>
          </a:prstGeom>
          <a:noFill/>
        </p:spPr>
      </p:pic>
      <p:sp>
        <p:nvSpPr>
          <p:cNvPr id="5" name="Прямоугольник 4"/>
          <p:cNvSpPr/>
          <p:nvPr/>
        </p:nvSpPr>
        <p:spPr>
          <a:xfrm>
            <a:off x="381000" y="381000"/>
            <a:ext cx="8534400" cy="5232202"/>
          </a:xfrm>
          <a:prstGeom prst="rect">
            <a:avLst/>
          </a:prstGeom>
        </p:spPr>
        <p:txBody>
          <a:bodyPr wrap="square">
            <a:spAutoFit/>
          </a:bodyPr>
          <a:lstStyle/>
          <a:p>
            <a:pPr>
              <a:tabLst>
                <a:tab pos="5422900" algn="l"/>
              </a:tabLst>
            </a:pPr>
            <a:r>
              <a:rPr lang="ru-RU" sz="2800" b="1" i="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3600" b="1" i="1" dirty="0" err="1"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Зерттеу</a:t>
            </a:r>
            <a:r>
              <a:rPr lang="ru-RU" sz="3600" b="1" i="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3600" b="1" i="1" dirty="0" err="1"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жұмысының</a:t>
            </a:r>
            <a:r>
              <a:rPr lang="ru-RU" sz="3600" b="1" i="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r>
              <a:rPr lang="kk-KZ" sz="3600" b="1" i="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мазмұны</a:t>
            </a:r>
            <a:endParaRPr lang="ru-RU" sz="2800" b="1" i="1" dirty="0" smtClean="0">
              <a:effectLst>
                <a:outerShdw blurRad="38100" dist="38100" dir="2700000" algn="tl">
                  <a:srgbClr val="000000">
                    <a:alpha val="43137"/>
                  </a:srgbClr>
                </a:outerShdw>
              </a:effectLst>
              <a:latin typeface="Times New Roman" pitchFamily="18" charset="0"/>
              <a:cs typeface="Times New Roman" pitchFamily="18" charset="0"/>
            </a:endParaRPr>
          </a:p>
          <a:p>
            <a:pPr>
              <a:tabLst>
                <a:tab pos="5422900" algn="l"/>
              </a:tabLst>
            </a:pPr>
            <a:r>
              <a:rPr lang="ru-RU" sz="2800" b="1" i="1" dirty="0" smtClean="0">
                <a:effectLst>
                  <a:outerShdw blurRad="38100" dist="38100" dir="2700000" algn="tl">
                    <a:srgbClr val="000000">
                      <a:alpha val="43137"/>
                    </a:srgbClr>
                  </a:outerShdw>
                </a:effectLst>
                <a:latin typeface="Times New Roman" pitchFamily="18" charset="0"/>
                <a:cs typeface="Times New Roman" pitchFamily="18" charset="0"/>
              </a:rPr>
              <a:t>  </a:t>
            </a:r>
          </a:p>
          <a:p>
            <a:pPr>
              <a:tabLst>
                <a:tab pos="5422900" algn="l"/>
              </a:tabLst>
            </a:pPr>
            <a:r>
              <a:rPr lang="ru-RU" sz="2800" b="1" i="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І. </a:t>
            </a:r>
            <a:r>
              <a:rPr lang="ru-RU" sz="2800" b="1" i="1" dirty="0" err="1"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Кіріспе</a:t>
            </a:r>
            <a:endParaRPr lang="ru-RU" sz="2800" b="1" i="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a:p>
            <a:pPr>
              <a:tabLst>
                <a:tab pos="5422900" algn="l"/>
              </a:tabLst>
            </a:pPr>
            <a:r>
              <a:rPr lang="ru-RU" sz="2800" b="1" i="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ІІ. </a:t>
            </a:r>
            <a:r>
              <a:rPr lang="ru-RU" sz="2800" b="1" i="1" dirty="0" err="1"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Негізгі</a:t>
            </a:r>
            <a:r>
              <a:rPr lang="ru-RU" sz="2800" b="1" i="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800" b="1" i="1" dirty="0" err="1"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бөлім</a:t>
            </a:r>
            <a:r>
              <a:rPr lang="ru-RU" sz="2800" b="1" i="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p>
          <a:p>
            <a:pPr>
              <a:tabLst>
                <a:tab pos="5422900" algn="l"/>
              </a:tabLst>
            </a:pPr>
            <a:r>
              <a:rPr lang="ru-RU" sz="2800" b="1" i="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2.1. </a:t>
            </a:r>
            <a:r>
              <a:rPr lang="ru-RU" sz="2800" b="1" i="1" dirty="0" err="1"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Жел</a:t>
            </a:r>
            <a:r>
              <a:rPr lang="ru-RU" sz="2800" b="1" i="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800" b="1" i="1" dirty="0" err="1"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энергетикасының тарихына</a:t>
            </a:r>
            <a:r>
              <a:rPr lang="ru-RU" sz="2800" b="1" i="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800" b="1" i="1" dirty="0" err="1"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қысқаша шолу</a:t>
            </a:r>
            <a:r>
              <a:rPr lang="ru-RU" sz="2800" b="1" i="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a:t>
            </a:r>
          </a:p>
          <a:p>
            <a:pPr>
              <a:tabLst>
                <a:tab pos="5422900" algn="l"/>
              </a:tabLst>
            </a:pPr>
            <a:r>
              <a:rPr lang="ru-RU" sz="2800" b="1" i="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2.2.</a:t>
            </a:r>
            <a:r>
              <a:rPr lang="en-US" sz="2800" b="1" i="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800" b="1" i="1" dirty="0" err="1"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Жел</a:t>
            </a:r>
            <a:r>
              <a:rPr lang="ru-RU" sz="2800" b="1" i="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800" b="1" i="1" dirty="0" err="1"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энергиясын</a:t>
            </a:r>
            <a:r>
              <a:rPr lang="ru-RU" sz="2800" b="1" i="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800" b="1" i="1" dirty="0" err="1"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пайдалану</a:t>
            </a:r>
            <a:r>
              <a:rPr lang="ru-RU" sz="2800" b="1" i="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800" b="1" i="1" dirty="0" err="1"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жолдары</a:t>
            </a:r>
            <a:endParaRPr lang="kk-KZ" sz="2800" b="1" i="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a:p>
            <a:pPr>
              <a:tabLst>
                <a:tab pos="5422900" algn="l"/>
              </a:tabLst>
            </a:pPr>
            <a:r>
              <a:rPr lang="kk-KZ" sz="2800" b="1" i="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2.3.</a:t>
            </a:r>
            <a:r>
              <a:rPr lang="en-US" sz="2800" b="1" i="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800" b="1" i="1" dirty="0" err="1"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Жел</a:t>
            </a:r>
            <a:r>
              <a:rPr lang="ru-RU" sz="2800" b="1" i="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800" b="1" i="1" dirty="0" err="1"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энергиясын</a:t>
            </a:r>
            <a:r>
              <a:rPr lang="ru-RU" sz="2800" b="1" i="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800" b="1" i="1" dirty="0" err="1"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дамытудағы проблемалар</a:t>
            </a:r>
            <a:r>
              <a:rPr lang="ru-RU" sz="2800" b="1" i="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мен </a:t>
            </a:r>
            <a:r>
              <a:rPr lang="kk-KZ" sz="2800" b="1" i="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өндірулер</a:t>
            </a:r>
            <a:endParaRPr lang="en-US" sz="2800" b="1" i="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a:p>
            <a:pPr>
              <a:tabLst>
                <a:tab pos="5422900" algn="l"/>
              </a:tabLst>
            </a:pPr>
            <a:r>
              <a:rPr lang="kk-KZ" sz="2800" b="1" i="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ІІІ. Қорытынды.</a:t>
            </a:r>
            <a:endParaRPr lang="ru-RU" sz="2800" b="1" i="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a:p>
            <a:pPr>
              <a:tabLst>
                <a:tab pos="5422900" algn="l"/>
              </a:tabLst>
            </a:pPr>
            <a:r>
              <a:rPr lang="en-US" sz="2800" b="1" i="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IV</a:t>
            </a:r>
            <a:r>
              <a:rPr lang="ru-RU" sz="2800" b="1" i="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kk-KZ" sz="2800" b="1" i="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Пайдаланған әдебиеттер тізімі</a:t>
            </a:r>
            <a:endParaRPr lang="ru-RU" sz="2800" b="1" i="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a:p>
            <a:pPr algn="ctr">
              <a:lnSpc>
                <a:spcPct val="80000"/>
              </a:lnSpc>
              <a:spcBef>
                <a:spcPct val="20000"/>
              </a:spcBef>
              <a:buClr>
                <a:schemeClr val="hlink"/>
              </a:buClr>
              <a:buSzPct val="70000"/>
              <a:buFont typeface="Arial" charset="0"/>
              <a:buNone/>
            </a:pPr>
            <a:endParaRPr lang="kk-KZ" b="1" i="1" dirty="0">
              <a:solidFill>
                <a:srgbClr val="DF2203"/>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2" descr="C:\Users\asusi\Desktop\ЖОБА\klassienergeticheskoyeffektivnostiofisno_6BB4CDB9.jpg"/>
          <p:cNvPicPr>
            <a:picLocks noChangeAspect="1" noChangeArrowheads="1"/>
          </p:cNvPicPr>
          <p:nvPr/>
        </p:nvPicPr>
        <p:blipFill>
          <a:blip r:embed="rId2" cstate="print">
            <a:lum bright="30000" contrast="12000"/>
          </a:blip>
          <a:srcRect/>
          <a:stretch>
            <a:fillRect/>
          </a:stretch>
        </p:blipFill>
        <p:spPr bwMode="auto">
          <a:xfrm>
            <a:off x="0" y="0"/>
            <a:ext cx="9144001" cy="6858000"/>
          </a:xfrm>
          <a:prstGeom prst="rect">
            <a:avLst/>
          </a:prstGeom>
          <a:noFill/>
        </p:spPr>
      </p:pic>
      <p:sp>
        <p:nvSpPr>
          <p:cNvPr id="5" name="TextBox 4"/>
          <p:cNvSpPr txBox="1"/>
          <p:nvPr/>
        </p:nvSpPr>
        <p:spPr>
          <a:xfrm>
            <a:off x="457200" y="0"/>
            <a:ext cx="8229600" cy="6032421"/>
          </a:xfrm>
          <a:prstGeom prst="rect">
            <a:avLst/>
          </a:prstGeom>
          <a:noFill/>
        </p:spPr>
        <p:txBody>
          <a:bodyPr wrap="square" rtlCol="0">
            <a:spAutoFit/>
          </a:bodyPr>
          <a:lstStyle/>
          <a:p>
            <a:pPr algn="just"/>
            <a:r>
              <a:rPr lang="ru-RU" sz="1600" b="1" i="1" dirty="0" smtClean="0">
                <a:solidFill>
                  <a:srgbClr val="C00000"/>
                </a:solidFill>
                <a:latin typeface="Times New Roman" pitchFamily="18" charset="0"/>
                <a:cs typeface="Times New Roman" pitchFamily="18" charset="0"/>
              </a:rPr>
              <a:t>Аннотация</a:t>
            </a:r>
            <a:endParaRPr lang="ru-RU" sz="1600" i="1" dirty="0" smtClean="0">
              <a:solidFill>
                <a:srgbClr val="C00000"/>
              </a:solidFill>
              <a:latin typeface="Times New Roman" pitchFamily="18" charset="0"/>
              <a:cs typeface="Times New Roman" pitchFamily="18" charset="0"/>
            </a:endParaRPr>
          </a:p>
          <a:p>
            <a:pPr algn="just"/>
            <a:r>
              <a:rPr lang="kk-KZ" sz="1600" dirty="0" smtClean="0">
                <a:solidFill>
                  <a:schemeClr val="bg2"/>
                </a:solidFill>
                <a:latin typeface="Times New Roman" pitchFamily="18" charset="0"/>
                <a:cs typeface="Times New Roman" pitchFamily="18" charset="0"/>
              </a:rPr>
              <a:t>Елімізде  арзан электр энергия  көздерін  іздеу   мақсатында, «Қазақстанда   2030 жылға  дейін  электр  энергиясын   өндіруді дамыту  туралы» мемлекеттік  бағдарламаға  сәйкес,жел күшімен  өндіретін электр  энергиясы  қуатын  халық  шаруашылығына  қолданудың  тиімді  жолдары  қарастырылуда . Қазіргі кезде бүкіл жер бетіндегі елдерде, соның ішінде Қазақстанда энергия дефициті байқалады. </a:t>
            </a:r>
            <a:r>
              <a:rPr lang="ru-RU" sz="1600" dirty="0" err="1" smtClean="0">
                <a:solidFill>
                  <a:schemeClr val="bg2"/>
                </a:solidFill>
                <a:latin typeface="Times New Roman" pitchFamily="18" charset="0"/>
                <a:cs typeface="Times New Roman" pitchFamily="18" charset="0"/>
              </a:rPr>
              <a:t>Қазақстан Республикасының энергетикалық жоспарында</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негізінен</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жылу</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электр</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станциялар</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салыну</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жоспарланған.</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Қазіргі үлкен қалалардағы экологиялық жағдайды ескерсек</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жылу</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электр</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станцияларының қосымша салынуы</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бұл проблеманы</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шешудің орнына</a:t>
            </a:r>
            <a:r>
              <a:rPr lang="ru-RU" sz="1600" dirty="0" smtClean="0">
                <a:solidFill>
                  <a:schemeClr val="bg2"/>
                </a:solidFill>
                <a:latin typeface="Times New Roman" pitchFamily="18" charset="0"/>
                <a:cs typeface="Times New Roman" pitchFamily="18" charset="0"/>
              </a:rPr>
              <a:t> оны </a:t>
            </a:r>
            <a:r>
              <a:rPr lang="ru-RU" sz="1600" dirty="0" err="1" smtClean="0">
                <a:solidFill>
                  <a:schemeClr val="bg2"/>
                </a:solidFill>
                <a:latin typeface="Times New Roman" pitchFamily="18" charset="0"/>
                <a:cs typeface="Times New Roman" pitchFamily="18" charset="0"/>
              </a:rPr>
              <a:t>тереңдете түседі</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Сондықтан </a:t>
            </a:r>
            <a:r>
              <a:rPr lang="ru-RU" sz="1600" dirty="0" smtClean="0">
                <a:solidFill>
                  <a:schemeClr val="bg2"/>
                </a:solidFill>
                <a:latin typeface="Times New Roman" pitchFamily="18" charset="0"/>
                <a:cs typeface="Times New Roman" pitchFamily="18" charset="0"/>
              </a:rPr>
              <a:t>да </a:t>
            </a:r>
            <a:r>
              <a:rPr lang="ru-RU" sz="1600" dirty="0" err="1" smtClean="0">
                <a:solidFill>
                  <a:schemeClr val="bg2"/>
                </a:solidFill>
                <a:latin typeface="Times New Roman" pitchFamily="18" charset="0"/>
                <a:cs typeface="Times New Roman" pitchFamily="18" charset="0"/>
              </a:rPr>
              <a:t>бізге</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қайта толығып отыратын</a:t>
            </a:r>
            <a:r>
              <a:rPr lang="ru-RU" sz="1600" dirty="0" smtClean="0">
                <a:solidFill>
                  <a:schemeClr val="bg2"/>
                </a:solidFill>
                <a:latin typeface="Times New Roman" pitchFamily="18" charset="0"/>
                <a:cs typeface="Times New Roman" pitchFamily="18" charset="0"/>
              </a:rPr>
              <a:t> энергия </a:t>
            </a:r>
            <a:r>
              <a:rPr lang="ru-RU" sz="1600" dirty="0" err="1" smtClean="0">
                <a:solidFill>
                  <a:schemeClr val="bg2"/>
                </a:solidFill>
                <a:latin typeface="Times New Roman" pitchFamily="18" charset="0"/>
                <a:cs typeface="Times New Roman" pitchFamily="18" charset="0"/>
              </a:rPr>
              <a:t>көздерін пайдалану</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қажет</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Мысалы</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жел</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энергиясы</a:t>
            </a:r>
            <a:r>
              <a:rPr lang="ru-RU" sz="1600" dirty="0" smtClean="0">
                <a:solidFill>
                  <a:schemeClr val="bg2"/>
                </a:solidFill>
                <a:latin typeface="Times New Roman" pitchFamily="18" charset="0"/>
                <a:cs typeface="Times New Roman" pitchFamily="18" charset="0"/>
              </a:rPr>
              <a:t>, су </a:t>
            </a:r>
            <a:r>
              <a:rPr lang="ru-RU" sz="1600" dirty="0" err="1" smtClean="0">
                <a:solidFill>
                  <a:schemeClr val="bg2"/>
                </a:solidFill>
                <a:latin typeface="Times New Roman" pitchFamily="18" charset="0"/>
                <a:cs typeface="Times New Roman" pitchFamily="18" charset="0"/>
              </a:rPr>
              <a:t>энергиясы</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күннің энергиясы</a:t>
            </a:r>
            <a:r>
              <a:rPr lang="ru-RU" sz="1600" dirty="0" smtClean="0">
                <a:solidFill>
                  <a:schemeClr val="bg2"/>
                </a:solidFill>
                <a:latin typeface="Times New Roman" pitchFamily="18" charset="0"/>
                <a:cs typeface="Times New Roman" pitchFamily="18" charset="0"/>
              </a:rPr>
              <a:t>. Осы </a:t>
            </a:r>
            <a:r>
              <a:rPr lang="ru-RU" sz="1600" dirty="0" err="1" smtClean="0">
                <a:solidFill>
                  <a:schemeClr val="bg2"/>
                </a:solidFill>
                <a:latin typeface="Times New Roman" pitchFamily="18" charset="0"/>
                <a:cs typeface="Times New Roman" pitchFamily="18" charset="0"/>
              </a:rPr>
              <a:t>мәселеге </a:t>
            </a:r>
            <a:r>
              <a:rPr lang="ru-RU" sz="1600" dirty="0" smtClean="0">
                <a:solidFill>
                  <a:schemeClr val="bg2"/>
                </a:solidFill>
                <a:latin typeface="Times New Roman" pitchFamily="18" charset="0"/>
                <a:cs typeface="Times New Roman" pitchFamily="18" charset="0"/>
              </a:rPr>
              <a:t>Европа </a:t>
            </a:r>
            <a:r>
              <a:rPr lang="ru-RU" sz="1600" dirty="0" err="1" smtClean="0">
                <a:solidFill>
                  <a:schemeClr val="bg2"/>
                </a:solidFill>
                <a:latin typeface="Times New Roman" pitchFamily="18" charset="0"/>
                <a:cs typeface="Times New Roman" pitchFamily="18" charset="0"/>
              </a:rPr>
              <a:t>елдері</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және </a:t>
            </a:r>
            <a:r>
              <a:rPr lang="ru-RU" sz="1600" dirty="0" smtClean="0">
                <a:solidFill>
                  <a:schemeClr val="bg2"/>
                </a:solidFill>
                <a:latin typeface="Times New Roman" pitchFamily="18" charset="0"/>
                <a:cs typeface="Times New Roman" pitchFamily="18" charset="0"/>
              </a:rPr>
              <a:t>АҚШ </a:t>
            </a:r>
            <a:r>
              <a:rPr lang="ru-RU" sz="1600" dirty="0" err="1" smtClean="0">
                <a:solidFill>
                  <a:schemeClr val="bg2"/>
                </a:solidFill>
                <a:latin typeface="Times New Roman" pitchFamily="18" charset="0"/>
                <a:cs typeface="Times New Roman" pitchFamily="18" charset="0"/>
              </a:rPr>
              <a:t>негізінен</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нақты көңіл бөліп</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іске</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асыра</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бастаған</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Мысалы</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Америкада</a:t>
            </a:r>
            <a:r>
              <a:rPr lang="ru-RU" sz="1600" dirty="0" smtClean="0">
                <a:solidFill>
                  <a:schemeClr val="bg2"/>
                </a:solidFill>
                <a:latin typeface="Times New Roman" pitchFamily="18" charset="0"/>
                <a:cs typeface="Times New Roman" pitchFamily="18" charset="0"/>
              </a:rPr>
              <a:t> 2006 </a:t>
            </a:r>
            <a:r>
              <a:rPr lang="ru-RU" sz="1600" dirty="0" err="1" smtClean="0">
                <a:solidFill>
                  <a:schemeClr val="bg2"/>
                </a:solidFill>
                <a:latin typeface="Times New Roman" pitchFamily="18" charset="0"/>
                <a:cs typeface="Times New Roman" pitchFamily="18" charset="0"/>
              </a:rPr>
              <a:t>жылы</a:t>
            </a:r>
            <a:r>
              <a:rPr lang="ru-RU" sz="1600" dirty="0" smtClean="0">
                <a:solidFill>
                  <a:schemeClr val="bg2"/>
                </a:solidFill>
                <a:latin typeface="Times New Roman" pitchFamily="18" charset="0"/>
                <a:cs typeface="Times New Roman" pitchFamily="18" charset="0"/>
              </a:rPr>
              <a:t> 2000 </a:t>
            </a:r>
            <a:r>
              <a:rPr lang="ru-RU" sz="1600" dirty="0" err="1" smtClean="0">
                <a:solidFill>
                  <a:schemeClr val="bg2"/>
                </a:solidFill>
                <a:latin typeface="Times New Roman" pitchFamily="18" charset="0"/>
                <a:cs typeface="Times New Roman" pitchFamily="18" charset="0"/>
              </a:rPr>
              <a:t>жел</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қондырғысы орнатылды</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Қазіргі кезде</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пайдаланатын</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энергияның </a:t>
            </a:r>
            <a:r>
              <a:rPr lang="ru-RU" sz="1600" dirty="0" smtClean="0">
                <a:solidFill>
                  <a:schemeClr val="bg2"/>
                </a:solidFill>
                <a:latin typeface="Times New Roman" pitchFamily="18" charset="0"/>
                <a:cs typeface="Times New Roman" pitchFamily="18" charset="0"/>
              </a:rPr>
              <a:t>1 % </a:t>
            </a:r>
            <a:r>
              <a:rPr lang="ru-RU" sz="1600" dirty="0" err="1" smtClean="0">
                <a:solidFill>
                  <a:schemeClr val="bg2"/>
                </a:solidFill>
                <a:latin typeface="Times New Roman" pitchFamily="18" charset="0"/>
                <a:cs typeface="Times New Roman" pitchFamily="18" charset="0"/>
              </a:rPr>
              <a:t>жел</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энергиясына</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тиесілі</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Бірақ </a:t>
            </a:r>
            <a:r>
              <a:rPr lang="ru-RU" sz="1600" dirty="0" smtClean="0">
                <a:solidFill>
                  <a:schemeClr val="bg2"/>
                </a:solidFill>
                <a:latin typeface="Times New Roman" pitchFamily="18" charset="0"/>
                <a:cs typeface="Times New Roman" pitchFamily="18" charset="0"/>
              </a:rPr>
              <a:t>АҚШ – </a:t>
            </a:r>
            <a:r>
              <a:rPr lang="ru-RU" sz="1600" dirty="0" err="1" smtClean="0">
                <a:solidFill>
                  <a:schemeClr val="bg2"/>
                </a:solidFill>
                <a:latin typeface="Times New Roman" pitchFamily="18" charset="0"/>
                <a:cs typeface="Times New Roman" pitchFamily="18" charset="0"/>
              </a:rPr>
              <a:t>тың жоспарлары</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бойынша</a:t>
            </a:r>
            <a:r>
              <a:rPr lang="ru-RU" sz="1600" dirty="0" smtClean="0">
                <a:solidFill>
                  <a:schemeClr val="bg2"/>
                </a:solidFill>
                <a:latin typeface="Times New Roman" pitchFamily="18" charset="0"/>
                <a:cs typeface="Times New Roman" pitchFamily="18" charset="0"/>
              </a:rPr>
              <a:t> 2030 </a:t>
            </a:r>
            <a:r>
              <a:rPr lang="ru-RU" sz="1600" dirty="0" err="1" smtClean="0">
                <a:solidFill>
                  <a:schemeClr val="bg2"/>
                </a:solidFill>
                <a:latin typeface="Times New Roman" pitchFamily="18" charset="0"/>
                <a:cs typeface="Times New Roman" pitchFamily="18" charset="0"/>
              </a:rPr>
              <a:t>жылға дейін</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пайдаланатын</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энергияның </a:t>
            </a:r>
            <a:r>
              <a:rPr lang="ru-RU" sz="1600" dirty="0" smtClean="0">
                <a:solidFill>
                  <a:schemeClr val="bg2"/>
                </a:solidFill>
                <a:latin typeface="Times New Roman" pitchFamily="18" charset="0"/>
                <a:cs typeface="Times New Roman" pitchFamily="18" charset="0"/>
              </a:rPr>
              <a:t>20 % </a:t>
            </a:r>
            <a:r>
              <a:rPr lang="ru-RU" sz="1600" dirty="0" err="1" smtClean="0">
                <a:solidFill>
                  <a:schemeClr val="bg2"/>
                </a:solidFill>
                <a:latin typeface="Times New Roman" pitchFamily="18" charset="0"/>
                <a:cs typeface="Times New Roman" pitchFamily="18" charset="0"/>
              </a:rPr>
              <a:t>жел</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энергиясы</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болады</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Жердің бетінен</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ондаған </a:t>
            </a:r>
            <a:r>
              <a:rPr lang="ru-RU" sz="1600" dirty="0" smtClean="0">
                <a:solidFill>
                  <a:schemeClr val="bg2"/>
                </a:solidFill>
                <a:latin typeface="Times New Roman" pitchFamily="18" charset="0"/>
                <a:cs typeface="Times New Roman" pitchFamily="18" charset="0"/>
              </a:rPr>
              <a:t>метр </a:t>
            </a:r>
            <a:r>
              <a:rPr lang="ru-RU" sz="1600" dirty="0" err="1" smtClean="0">
                <a:solidFill>
                  <a:schemeClr val="bg2"/>
                </a:solidFill>
                <a:latin typeface="Times New Roman" pitchFamily="18" charset="0"/>
                <a:cs typeface="Times New Roman" pitchFamily="18" charset="0"/>
              </a:rPr>
              <a:t>биіктікте</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желдің жылдамдығы </a:t>
            </a:r>
            <a:r>
              <a:rPr lang="ru-RU" sz="1600" dirty="0" smtClean="0">
                <a:solidFill>
                  <a:schemeClr val="bg2"/>
                </a:solidFill>
                <a:latin typeface="Times New Roman" pitchFamily="18" charset="0"/>
                <a:cs typeface="Times New Roman" pitchFamily="18" charset="0"/>
              </a:rPr>
              <a:t>5 – 6 м/с </a:t>
            </a:r>
            <a:r>
              <a:rPr lang="ru-RU" sz="1600" dirty="0" err="1" smtClean="0">
                <a:solidFill>
                  <a:schemeClr val="bg2"/>
                </a:solidFill>
                <a:latin typeface="Times New Roman" pitchFamily="18" charset="0"/>
                <a:cs typeface="Times New Roman" pitchFamily="18" charset="0"/>
              </a:rPr>
              <a:t>жетеді</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Ол</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тұрақты және көп мөлшерде энергияны</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береді</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Сондықтан биіктікте</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қондырғыны пайдалану</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арқылы кез</a:t>
            </a:r>
            <a:r>
              <a:rPr lang="ru-RU" sz="1600" dirty="0" smtClean="0">
                <a:solidFill>
                  <a:schemeClr val="bg2"/>
                </a:solidFill>
                <a:latin typeface="Times New Roman" pitchFamily="18" charset="0"/>
                <a:cs typeface="Times New Roman" pitchFamily="18" charset="0"/>
              </a:rPr>
              <a:t> – </a:t>
            </a:r>
            <a:r>
              <a:rPr lang="ru-RU" sz="1600" dirty="0" err="1" smtClean="0">
                <a:solidFill>
                  <a:schemeClr val="bg2"/>
                </a:solidFill>
                <a:latin typeface="Times New Roman" pitchFamily="18" charset="0"/>
                <a:cs typeface="Times New Roman" pitchFamily="18" charset="0"/>
              </a:rPr>
              <a:t>келген</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жерден</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алуға болатын</a:t>
            </a:r>
            <a:r>
              <a:rPr lang="ru-RU" sz="1600" dirty="0" smtClean="0">
                <a:solidFill>
                  <a:schemeClr val="bg2"/>
                </a:solidFill>
                <a:latin typeface="Times New Roman" pitchFamily="18" charset="0"/>
                <a:cs typeface="Times New Roman" pitchFamily="18" charset="0"/>
              </a:rPr>
              <a:t> энергия </a:t>
            </a:r>
            <a:r>
              <a:rPr lang="ru-RU" sz="1600" dirty="0" err="1" smtClean="0">
                <a:solidFill>
                  <a:schemeClr val="bg2"/>
                </a:solidFill>
                <a:latin typeface="Times New Roman" pitchFamily="18" charset="0"/>
                <a:cs typeface="Times New Roman" pitchFamily="18" charset="0"/>
              </a:rPr>
              <a:t>көзін аламыз</a:t>
            </a:r>
            <a:r>
              <a:rPr lang="ru-RU" sz="1600" dirty="0" smtClean="0">
                <a:solidFill>
                  <a:schemeClr val="bg2"/>
                </a:solidFill>
                <a:latin typeface="Times New Roman" pitchFamily="18" charset="0"/>
                <a:cs typeface="Times New Roman" pitchFamily="18" charset="0"/>
              </a:rPr>
              <a:t>.</a:t>
            </a:r>
          </a:p>
          <a:p>
            <a:r>
              <a:rPr lang="ru-RU" sz="1600" dirty="0" err="1" smtClean="0">
                <a:solidFill>
                  <a:schemeClr val="bg2"/>
                </a:solidFill>
                <a:latin typeface="Times New Roman" pitchFamily="18" charset="0"/>
                <a:cs typeface="Times New Roman" pitchFamily="18" charset="0"/>
              </a:rPr>
              <a:t>Қондырғы өте қарапайым және көп қаражатты қажет етпейді</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Шуы</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естілмейді</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сондықтан үйлердің маңайында, қаланың ішінде</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орнатуға болады</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Ешқандай бағаналар </a:t>
            </a:r>
            <a:r>
              <a:rPr lang="ru-RU" sz="1600" dirty="0" smtClean="0">
                <a:solidFill>
                  <a:schemeClr val="bg2"/>
                </a:solidFill>
                <a:latin typeface="Times New Roman" pitchFamily="18" charset="0"/>
                <a:cs typeface="Times New Roman" pitchFamily="18" charset="0"/>
              </a:rPr>
              <a:t>мен </a:t>
            </a:r>
            <a:r>
              <a:rPr lang="ru-RU" sz="1600" dirty="0" err="1" smtClean="0">
                <a:solidFill>
                  <a:schemeClr val="bg2"/>
                </a:solidFill>
                <a:latin typeface="Times New Roman" pitchFamily="18" charset="0"/>
                <a:cs typeface="Times New Roman" pitchFamily="18" charset="0"/>
              </a:rPr>
              <a:t>сымдарды</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қажет етпейді</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энергияны</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тікелей</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тұтынушыға жеткізеді</a:t>
            </a:r>
            <a:r>
              <a:rPr lang="ru-RU" sz="1600" dirty="0" smtClean="0">
                <a:solidFill>
                  <a:schemeClr val="bg2"/>
                </a:solidFill>
                <a:latin typeface="Times New Roman" pitchFamily="18" charset="0"/>
                <a:cs typeface="Times New Roman" pitchFamily="18" charset="0"/>
              </a:rPr>
              <a:t>.</a:t>
            </a:r>
          </a:p>
          <a:p>
            <a:r>
              <a:rPr lang="ru-RU" sz="1600" dirty="0" err="1" smtClean="0">
                <a:solidFill>
                  <a:schemeClr val="bg2"/>
                </a:solidFill>
                <a:latin typeface="Times New Roman" pitchFamily="18" charset="0"/>
                <a:cs typeface="Times New Roman" pitchFamily="18" charset="0"/>
              </a:rPr>
              <a:t>Бұл жобаны</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іске</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асыру</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арқылы көптеген проблемалаларды</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бір</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күнде жояр</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едік</a:t>
            </a:r>
            <a:r>
              <a:rPr lang="ru-RU" sz="1600" dirty="0" smtClean="0">
                <a:solidFill>
                  <a:schemeClr val="bg2"/>
                </a:solidFill>
                <a:latin typeface="Times New Roman" pitchFamily="18" charset="0"/>
                <a:cs typeface="Times New Roman" pitchFamily="18" charset="0"/>
              </a:rPr>
              <a:t>.</a:t>
            </a:r>
          </a:p>
          <a:p>
            <a:r>
              <a:rPr lang="ru-RU" sz="1600" dirty="0" err="1" smtClean="0">
                <a:solidFill>
                  <a:schemeClr val="bg2"/>
                </a:solidFill>
                <a:latin typeface="Times New Roman" pitchFamily="18" charset="0"/>
                <a:cs typeface="Times New Roman" pitchFamily="18" charset="0"/>
              </a:rPr>
              <a:t>Келешек</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дәстүрлі емес</a:t>
            </a:r>
            <a:r>
              <a:rPr lang="ru-RU" sz="1600" dirty="0" smtClean="0">
                <a:solidFill>
                  <a:schemeClr val="bg2"/>
                </a:solidFill>
                <a:latin typeface="Times New Roman" pitchFamily="18" charset="0"/>
                <a:cs typeface="Times New Roman" pitchFamily="18" charset="0"/>
              </a:rPr>
              <a:t> энергия </a:t>
            </a:r>
            <a:r>
              <a:rPr lang="ru-RU" sz="1600" dirty="0" err="1" smtClean="0">
                <a:solidFill>
                  <a:schemeClr val="bg2"/>
                </a:solidFill>
                <a:latin typeface="Times New Roman" pitchFamily="18" charset="0"/>
                <a:cs typeface="Times New Roman" pitchFamily="18" charset="0"/>
              </a:rPr>
              <a:t>көздерінде</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Сондықтан </a:t>
            </a:r>
            <a:r>
              <a:rPr lang="ru-RU" sz="1600" dirty="0" smtClean="0">
                <a:solidFill>
                  <a:schemeClr val="bg2"/>
                </a:solidFill>
                <a:latin typeface="Times New Roman" pitchFamily="18" charset="0"/>
                <a:cs typeface="Times New Roman" pitchFamily="18" charset="0"/>
              </a:rPr>
              <a:t>да </a:t>
            </a:r>
            <a:r>
              <a:rPr lang="ru-RU" sz="1600" dirty="0" err="1" smtClean="0">
                <a:solidFill>
                  <a:schemeClr val="bg2"/>
                </a:solidFill>
                <a:latin typeface="Times New Roman" pitchFamily="18" charset="0"/>
                <a:cs typeface="Times New Roman" pitchFamily="18" charset="0"/>
              </a:rPr>
              <a:t>қазірден бастап</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жерімізді</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сақтап қалу мүмкіншілігіміз </a:t>
            </a:r>
            <a:r>
              <a:rPr lang="ru-RU" sz="1600" dirty="0" smtClean="0">
                <a:solidFill>
                  <a:schemeClr val="bg2"/>
                </a:solidFill>
                <a:latin typeface="Times New Roman" pitchFamily="18" charset="0"/>
                <a:cs typeface="Times New Roman" pitchFamily="18" charset="0"/>
              </a:rPr>
              <a:t>бар. Оны </a:t>
            </a:r>
            <a:r>
              <a:rPr lang="ru-RU" sz="1600" dirty="0" err="1" smtClean="0">
                <a:solidFill>
                  <a:schemeClr val="bg2"/>
                </a:solidFill>
                <a:latin typeface="Times New Roman" pitchFamily="18" charset="0"/>
                <a:cs typeface="Times New Roman" pitchFamily="18" charset="0"/>
              </a:rPr>
              <a:t>жел</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энергиясы</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арқылы іске</a:t>
            </a:r>
            <a:r>
              <a:rPr lang="ru-RU" sz="1600" dirty="0" smtClean="0">
                <a:solidFill>
                  <a:schemeClr val="bg2"/>
                </a:solidFill>
                <a:latin typeface="Times New Roman" pitchFamily="18" charset="0"/>
                <a:cs typeface="Times New Roman" pitchFamily="18" charset="0"/>
              </a:rPr>
              <a:t> </a:t>
            </a:r>
            <a:r>
              <a:rPr lang="ru-RU" sz="1600" dirty="0" err="1" smtClean="0">
                <a:solidFill>
                  <a:schemeClr val="bg2"/>
                </a:solidFill>
                <a:latin typeface="Times New Roman" pitchFamily="18" charset="0"/>
                <a:cs typeface="Times New Roman" pitchFamily="18" charset="0"/>
              </a:rPr>
              <a:t>асырайық</a:t>
            </a:r>
            <a:r>
              <a:rPr lang="ru-RU" sz="1600" dirty="0" smtClean="0">
                <a:solidFill>
                  <a:schemeClr val="bg2"/>
                </a:solidFill>
                <a:latin typeface="Times New Roman" pitchFamily="18" charset="0"/>
                <a:cs typeface="Times New Roman" pitchFamily="18" charset="0"/>
              </a:rPr>
              <a:t>.</a:t>
            </a:r>
          </a:p>
          <a:p>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2" descr="C:\Users\asusi\Desktop\ЖОБА\klassienergeticheskoyeffektivnostiofisno_6BB4CDB9.jpg"/>
          <p:cNvPicPr>
            <a:picLocks noChangeAspect="1" noChangeArrowheads="1"/>
          </p:cNvPicPr>
          <p:nvPr/>
        </p:nvPicPr>
        <p:blipFill>
          <a:blip r:embed="rId2" cstate="print">
            <a:lum bright="30000" contrast="12000"/>
          </a:blip>
          <a:srcRect/>
          <a:stretch>
            <a:fillRect/>
          </a:stretch>
        </p:blipFill>
        <p:spPr bwMode="auto">
          <a:xfrm>
            <a:off x="0" y="0"/>
            <a:ext cx="9144001" cy="6858000"/>
          </a:xfrm>
          <a:prstGeom prst="rect">
            <a:avLst/>
          </a:prstGeom>
          <a:noFill/>
        </p:spPr>
      </p:pic>
      <p:sp>
        <p:nvSpPr>
          <p:cNvPr id="5" name="TextBox 4"/>
          <p:cNvSpPr txBox="1"/>
          <p:nvPr/>
        </p:nvSpPr>
        <p:spPr>
          <a:xfrm>
            <a:off x="381000" y="0"/>
            <a:ext cx="8458200" cy="7478970"/>
          </a:xfrm>
          <a:prstGeom prst="rect">
            <a:avLst/>
          </a:prstGeom>
          <a:noFill/>
        </p:spPr>
        <p:txBody>
          <a:bodyPr wrap="square" rtlCol="0">
            <a:spAutoFit/>
          </a:bodyPr>
          <a:lstStyle/>
          <a:p>
            <a:pPr algn="just"/>
            <a:r>
              <a:rPr lang="ru-RU" sz="1600" b="1" i="1" dirty="0" smtClean="0">
                <a:solidFill>
                  <a:srgbClr val="C00000"/>
                </a:solidFill>
                <a:latin typeface="Times New Roman" pitchFamily="18" charset="0"/>
                <a:cs typeface="Times New Roman" pitchFamily="18" charset="0"/>
              </a:rPr>
              <a:t>Аннотация</a:t>
            </a:r>
            <a:endParaRPr lang="ru-RU" sz="1600" i="1" dirty="0" smtClean="0">
              <a:solidFill>
                <a:srgbClr val="C00000"/>
              </a:solidFill>
              <a:latin typeface="Times New Roman" pitchFamily="18" charset="0"/>
              <a:cs typeface="Times New Roman" pitchFamily="18" charset="0"/>
            </a:endParaRPr>
          </a:p>
          <a:p>
            <a:pPr algn="just"/>
            <a:r>
              <a:rPr lang="ru-RU" sz="1600" dirty="0" smtClean="0">
                <a:solidFill>
                  <a:schemeClr val="bg2"/>
                </a:solidFill>
                <a:latin typeface="Times New Roman" pitchFamily="18" charset="0"/>
                <a:cs typeface="Times New Roman" pitchFamily="18" charset="0"/>
              </a:rPr>
              <a:t>В соответствии с государственной программой «О развитии электроэнергетики в Казахстане до 2030 года» в стране рассматриваются эффективные способы использования электроэнергии ветровой энергией в поисках дешевой электроэнергии. В настоящее время дефицит энергии наблюдается во всем мире, включая Казахстан. В энергетическом плане Республики Казахстан планируется строительство тепловых электростанций. Принимая во внимание текущую экологическую ситуацию в крупных городах, дополнительное строительство тепловых электростанций будет углубляться вместо решения этой проблемы. Поэтому нам необходимо использовать возобновляемые источники энергии. Например, энергия ветра, энергия воды, солнечная энергия. Европа и Соединенные Штаты уделяют особое внимание этому вопросу. Например, в Америке в 2006 году были установлены ветровые установки. 1% энергии, потребляемой в настоящее время, принадлежит энергии ветра. Но согласно планам США, 20% энергии, используемой к 2030 году, будет представлять собой энергию ветра. Естественные климатические условия Республики Казахстан позволяют широко использовать энергию ветра. На мой взгляд, альтернативная энергия будет нашей ветровой энергией для нашей страны.</a:t>
            </a:r>
          </a:p>
          <a:p>
            <a:pPr algn="just"/>
            <a:r>
              <a:rPr lang="ru-RU" sz="1600" dirty="0" smtClean="0">
                <a:solidFill>
                  <a:schemeClr val="bg2"/>
                </a:solidFill>
                <a:latin typeface="Times New Roman" pitchFamily="18" charset="0"/>
                <a:cs typeface="Times New Roman" pitchFamily="18" charset="0"/>
              </a:rPr>
              <a:t>У ветряных мельниц ветряной мельницы есть много недостатков на земле. Вот почему лучше использовать энергию ветра, которая поднимается на большой высоте. На высоте десятков метров над поверхностью Земли скорость ветра достигает 5-6 м / с. Он обеспечивает устойчивое и большое количество энергии. Вот почему мы получаем энергию, которую мы можем получить в любом месте, используя устройство на высоте.</a:t>
            </a:r>
          </a:p>
          <a:p>
            <a:pPr algn="just"/>
            <a:r>
              <a:rPr lang="ru-RU" sz="1600" dirty="0" smtClean="0">
                <a:solidFill>
                  <a:schemeClr val="bg2"/>
                </a:solidFill>
                <a:latin typeface="Times New Roman" pitchFamily="18" charset="0"/>
                <a:cs typeface="Times New Roman" pitchFamily="18" charset="0"/>
              </a:rPr>
              <a:t>Установка проста и не требует больших денег. Шум не слышен, поэтому его можно установить внутри города, рядом с домом. Он не требует каких-либо колонок и проводов, он напрямую передает энергию потребителю.</a:t>
            </a:r>
          </a:p>
          <a:p>
            <a:pPr algn="just"/>
            <a:r>
              <a:rPr lang="ru-RU" sz="1600" dirty="0" smtClean="0">
                <a:solidFill>
                  <a:schemeClr val="bg2"/>
                </a:solidFill>
                <a:latin typeface="Times New Roman" pitchFamily="18" charset="0"/>
                <a:cs typeface="Times New Roman" pitchFamily="18" charset="0"/>
              </a:rPr>
              <a:t>Реализуя этот проект, многие проблемы будут решены за один день.</a:t>
            </a:r>
          </a:p>
          <a:p>
            <a:pPr algn="just"/>
            <a:r>
              <a:rPr lang="ru-RU" sz="1600" dirty="0" smtClean="0">
                <a:solidFill>
                  <a:schemeClr val="bg2"/>
                </a:solidFill>
                <a:latin typeface="Times New Roman" pitchFamily="18" charset="0"/>
                <a:cs typeface="Times New Roman" pitchFamily="18" charset="0"/>
              </a:rPr>
              <a:t>Будущее нетрадиционных источников энергии. Вот почему у нас есть возможность сохранить нашу землю с этого момента. Давайте сделаем это через энергию ветра.</a:t>
            </a:r>
          </a:p>
          <a:p>
            <a:pPr algn="just"/>
            <a:r>
              <a:rPr lang="ru-RU" sz="1600" dirty="0" smtClean="0">
                <a:latin typeface="Times New Roman" pitchFamily="18" charset="0"/>
                <a:cs typeface="Times New Roman" pitchFamily="18" charset="0"/>
              </a:rPr>
              <a:t> </a:t>
            </a:r>
          </a:p>
          <a:p>
            <a:pPr algn="just"/>
            <a:r>
              <a:rPr lang="en-US" sz="1600" dirty="0" smtClean="0">
                <a:latin typeface="Times New Roman" pitchFamily="18" charset="0"/>
                <a:cs typeface="Times New Roman" pitchFamily="18" charset="0"/>
              </a:rPr>
              <a:t> </a:t>
            </a:r>
            <a:endParaRPr lang="ru-RU" sz="1600" dirty="0" smtClean="0">
              <a:latin typeface="Times New Roman" pitchFamily="18" charset="0"/>
              <a:cs typeface="Times New Roman" pitchFamily="18" charset="0"/>
            </a:endParaRPr>
          </a:p>
          <a:p>
            <a:endParaRPr lang="ru-RU" sz="1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2" descr="C:\Users\asusi\Desktop\ЖОБА\klassienergeticheskoyeffektivnostiofisno_6BB4CDB9.jpg"/>
          <p:cNvPicPr>
            <a:picLocks noChangeAspect="1" noChangeArrowheads="1"/>
          </p:cNvPicPr>
          <p:nvPr/>
        </p:nvPicPr>
        <p:blipFill>
          <a:blip r:embed="rId2" cstate="print">
            <a:lum bright="30000" contrast="12000"/>
          </a:blip>
          <a:srcRect/>
          <a:stretch>
            <a:fillRect/>
          </a:stretch>
        </p:blipFill>
        <p:spPr bwMode="auto">
          <a:xfrm>
            <a:off x="0" y="0"/>
            <a:ext cx="9144001" cy="6858000"/>
          </a:xfrm>
          <a:prstGeom prst="rect">
            <a:avLst/>
          </a:prstGeom>
          <a:noFill/>
        </p:spPr>
      </p:pic>
      <p:sp>
        <p:nvSpPr>
          <p:cNvPr id="5" name="TextBox 4"/>
          <p:cNvSpPr txBox="1"/>
          <p:nvPr/>
        </p:nvSpPr>
        <p:spPr>
          <a:xfrm>
            <a:off x="381000" y="0"/>
            <a:ext cx="8458200" cy="6278642"/>
          </a:xfrm>
          <a:prstGeom prst="rect">
            <a:avLst/>
          </a:prstGeom>
          <a:noFill/>
        </p:spPr>
        <p:txBody>
          <a:bodyPr wrap="square" rtlCol="0">
            <a:spAutoFit/>
          </a:bodyPr>
          <a:lstStyle/>
          <a:p>
            <a:pPr algn="just"/>
            <a:r>
              <a:rPr lang="en-US" sz="1600" b="1" i="1" dirty="0" smtClean="0">
                <a:solidFill>
                  <a:srgbClr val="C00000"/>
                </a:solidFill>
                <a:latin typeface="Times New Roman" pitchFamily="18" charset="0"/>
                <a:cs typeface="Times New Roman" pitchFamily="18" charset="0"/>
              </a:rPr>
              <a:t>S</a:t>
            </a:r>
            <a:r>
              <a:rPr lang="ru-RU" sz="1600" b="1" i="1" dirty="0" err="1" smtClean="0">
                <a:solidFill>
                  <a:srgbClr val="C00000"/>
                </a:solidFill>
                <a:latin typeface="Times New Roman" pitchFamily="18" charset="0"/>
                <a:cs typeface="Times New Roman" pitchFamily="18" charset="0"/>
              </a:rPr>
              <a:t>ummary</a:t>
            </a:r>
            <a:endParaRPr lang="en-US" sz="1600" b="1" i="1" dirty="0" smtClean="0">
              <a:solidFill>
                <a:srgbClr val="C00000"/>
              </a:solidFill>
              <a:latin typeface="Times New Roman" pitchFamily="18" charset="0"/>
              <a:cs typeface="Times New Roman" pitchFamily="18" charset="0"/>
            </a:endParaRPr>
          </a:p>
          <a:p>
            <a:pPr algn="just"/>
            <a:endParaRPr lang="ru-RU" sz="1600" i="1" dirty="0" smtClean="0">
              <a:solidFill>
                <a:srgbClr val="C00000"/>
              </a:solidFill>
              <a:latin typeface="Times New Roman" pitchFamily="18" charset="0"/>
              <a:cs typeface="Times New Roman" pitchFamily="18" charset="0"/>
            </a:endParaRPr>
          </a:p>
          <a:p>
            <a:pPr algn="just"/>
            <a:r>
              <a:rPr lang="en-US" sz="1600" dirty="0" smtClean="0">
                <a:solidFill>
                  <a:schemeClr val="bg2"/>
                </a:solidFill>
                <a:latin typeface="Times New Roman" pitchFamily="18" charset="0"/>
                <a:cs typeface="Times New Roman" pitchFamily="18" charset="0"/>
              </a:rPr>
              <a:t>In accordance with the State Program "On Electricity Development in Kazakhstan until 2030", effective ways of using electric power by the wind power are considered in the country in search of cheap electric power. Currently, energy shortages are observed throughout the globe, including Kazakhstan. In the energy plan of the Republic of Kazakhstan, it is planned to build thermal power plants. Taking into account the current ecological situation in big cities, the additional construction of thermal power plants will deepen instead of addressing this problem. Therefore, we need to use renewable energy sources. For example, wind energy, water energy, solar energy. Europe and the United States have been focusing their attention on this issue. For example, in America, 2000 wind installations were installed in 2006. 1% of the energy currently consumed belongs to the wind energy. But according to US plans, 20% of the energy used by 2030 will be wind energy. The natural climatic conditions of the Republic of Kazakhstan allow the wide use of wind energy. In my opinion, alternative energy will be our wind energy for our country.</a:t>
            </a:r>
            <a:endParaRPr lang="ru-RU" sz="1600" dirty="0" smtClean="0">
              <a:solidFill>
                <a:schemeClr val="bg2"/>
              </a:solidFill>
              <a:latin typeface="Times New Roman" pitchFamily="18" charset="0"/>
              <a:cs typeface="Times New Roman" pitchFamily="18" charset="0"/>
            </a:endParaRPr>
          </a:p>
          <a:p>
            <a:pPr algn="just"/>
            <a:r>
              <a:rPr lang="en-US" sz="1600" dirty="0" err="1" smtClean="0">
                <a:solidFill>
                  <a:schemeClr val="bg2"/>
                </a:solidFill>
                <a:latin typeface="Times New Roman" pitchFamily="18" charset="0"/>
                <a:cs typeface="Times New Roman" pitchFamily="18" charset="0"/>
              </a:rPr>
              <a:t>Windmust</a:t>
            </a:r>
            <a:r>
              <a:rPr lang="en-US" sz="1600" dirty="0" smtClean="0">
                <a:solidFill>
                  <a:schemeClr val="bg2"/>
                </a:solidFill>
                <a:latin typeface="Times New Roman" pitchFamily="18" charset="0"/>
                <a:cs typeface="Times New Roman" pitchFamily="18" charset="0"/>
              </a:rPr>
              <a:t> windmills have many drawbacks on the ground. That's why it's best to use wind energy that raises at a high altitude. At a height of tens of meters above the surface of the Earth, the wind speeds up to 5 - 6 m / s. It provides a steady and large amount of energy. That's why we get the energy we can get from anywhere using the unit at altitude.</a:t>
            </a:r>
            <a:endParaRPr lang="ru-RU" sz="1600" dirty="0" smtClean="0">
              <a:solidFill>
                <a:schemeClr val="bg2"/>
              </a:solidFill>
              <a:latin typeface="Times New Roman" pitchFamily="18" charset="0"/>
              <a:cs typeface="Times New Roman" pitchFamily="18" charset="0"/>
            </a:endParaRPr>
          </a:p>
          <a:p>
            <a:pPr algn="just"/>
            <a:r>
              <a:rPr lang="en-US" sz="1600" dirty="0" smtClean="0">
                <a:solidFill>
                  <a:schemeClr val="bg2"/>
                </a:solidFill>
                <a:latin typeface="Times New Roman" pitchFamily="18" charset="0"/>
                <a:cs typeface="Times New Roman" pitchFamily="18" charset="0"/>
              </a:rPr>
              <a:t>The installation is simple and does not require much money. Noise can not be heard, so it is possible to install inside the city, near the house. It does not require any columns and wires, it directly supplies the energy to the consumer.</a:t>
            </a:r>
            <a:endParaRPr lang="ru-RU" sz="1600" dirty="0" smtClean="0">
              <a:solidFill>
                <a:schemeClr val="bg2"/>
              </a:solidFill>
              <a:latin typeface="Times New Roman" pitchFamily="18" charset="0"/>
              <a:cs typeface="Times New Roman" pitchFamily="18" charset="0"/>
            </a:endParaRPr>
          </a:p>
          <a:p>
            <a:pPr algn="just"/>
            <a:r>
              <a:rPr lang="en-US" sz="1600" dirty="0" smtClean="0">
                <a:solidFill>
                  <a:schemeClr val="bg2"/>
                </a:solidFill>
                <a:latin typeface="Times New Roman" pitchFamily="18" charset="0"/>
                <a:cs typeface="Times New Roman" pitchFamily="18" charset="0"/>
              </a:rPr>
              <a:t>By implementing this project, many problems would be solved in one day.</a:t>
            </a:r>
            <a:endParaRPr lang="ru-RU" sz="1600" dirty="0" smtClean="0">
              <a:solidFill>
                <a:schemeClr val="bg2"/>
              </a:solidFill>
              <a:latin typeface="Times New Roman" pitchFamily="18" charset="0"/>
              <a:cs typeface="Times New Roman" pitchFamily="18" charset="0"/>
            </a:endParaRPr>
          </a:p>
          <a:p>
            <a:pPr algn="just"/>
            <a:r>
              <a:rPr lang="en-US" sz="1600" dirty="0" smtClean="0">
                <a:solidFill>
                  <a:schemeClr val="bg2"/>
                </a:solidFill>
                <a:latin typeface="Times New Roman" pitchFamily="18" charset="0"/>
                <a:cs typeface="Times New Roman" pitchFamily="18" charset="0"/>
              </a:rPr>
              <a:t>Future of non-traditional energy sources. That is why we have the opportunity to save our land from now on. Let's do it through wind energy.</a:t>
            </a:r>
            <a:endParaRPr lang="ru-RU" sz="1600" dirty="0" smtClean="0">
              <a:solidFill>
                <a:schemeClr val="bg2"/>
              </a:solidFill>
              <a:latin typeface="Times New Roman" pitchFamily="18" charset="0"/>
              <a:cs typeface="Times New Roman" pitchFamily="18" charset="0"/>
            </a:endParaRPr>
          </a:p>
          <a:p>
            <a:endParaRPr lang="ru-R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asusi\Desktop\ЖОБА\klassienergeticheskoyeffektivnostiofisno_6BB4CDB9.jpg"/>
          <p:cNvPicPr>
            <a:picLocks noChangeAspect="1" noChangeArrowheads="1"/>
          </p:cNvPicPr>
          <p:nvPr/>
        </p:nvPicPr>
        <p:blipFill>
          <a:blip r:embed="rId2" cstate="print">
            <a:lum bright="30000" contrast="12000"/>
          </a:blip>
          <a:srcRect/>
          <a:stretch>
            <a:fillRect/>
          </a:stretch>
        </p:blipFill>
        <p:spPr bwMode="auto">
          <a:xfrm>
            <a:off x="0" y="0"/>
            <a:ext cx="9144000" cy="6858000"/>
          </a:xfrm>
          <a:prstGeom prst="rect">
            <a:avLst/>
          </a:prstGeom>
          <a:noFill/>
        </p:spPr>
      </p:pic>
      <p:sp>
        <p:nvSpPr>
          <p:cNvPr id="7" name="Прямоугольник 6"/>
          <p:cNvSpPr/>
          <p:nvPr/>
        </p:nvSpPr>
        <p:spPr>
          <a:xfrm>
            <a:off x="457200" y="457200"/>
            <a:ext cx="8382000" cy="6555641"/>
          </a:xfrm>
          <a:prstGeom prst="rect">
            <a:avLst/>
          </a:prstGeom>
        </p:spPr>
        <p:txBody>
          <a:bodyPr wrap="square">
            <a:spAutoFit/>
          </a:bodyPr>
          <a:lstStyle/>
          <a:p>
            <a:pPr algn="ctr" eaLnBrk="0" hangingPunct="0">
              <a:tabLst>
                <a:tab pos="2593975" algn="l"/>
              </a:tabLst>
            </a:pPr>
            <a:r>
              <a:rPr lang="ru-RU" sz="2000" b="1" i="1" dirty="0" err="1" smtClean="0">
                <a:solidFill>
                  <a:srgbClr val="FF0000"/>
                </a:solidFill>
                <a:latin typeface="Times New Roman" pitchFamily="18" charset="0"/>
                <a:cs typeface="Times New Roman" pitchFamily="18" charset="0"/>
              </a:rPr>
              <a:t>Жалпы</a:t>
            </a:r>
            <a:r>
              <a:rPr lang="ru-RU" sz="2000" b="1" i="1" dirty="0" smtClean="0">
                <a:solidFill>
                  <a:srgbClr val="FF0000"/>
                </a:solidFill>
                <a:latin typeface="Times New Roman" pitchFamily="18" charset="0"/>
                <a:cs typeface="Times New Roman" pitchFamily="18" charset="0"/>
              </a:rPr>
              <a:t> </a:t>
            </a:r>
            <a:r>
              <a:rPr lang="ru-RU" sz="2000" b="1" i="1" dirty="0" err="1" smtClean="0">
                <a:solidFill>
                  <a:srgbClr val="FF0000"/>
                </a:solidFill>
                <a:latin typeface="Times New Roman" pitchFamily="18" charset="0"/>
                <a:cs typeface="Times New Roman" pitchFamily="18" charset="0"/>
              </a:rPr>
              <a:t>білім</a:t>
            </a:r>
            <a:r>
              <a:rPr lang="ru-RU" sz="2000" b="1" i="1" dirty="0" smtClean="0">
                <a:solidFill>
                  <a:srgbClr val="FF0000"/>
                </a:solidFill>
                <a:latin typeface="Times New Roman" pitchFamily="18" charset="0"/>
                <a:cs typeface="Times New Roman" pitchFamily="18" charset="0"/>
              </a:rPr>
              <a:t> </a:t>
            </a:r>
            <a:r>
              <a:rPr lang="ru-RU" sz="2000" b="1" i="1" dirty="0" err="1" smtClean="0">
                <a:solidFill>
                  <a:srgbClr val="FF0000"/>
                </a:solidFill>
                <a:latin typeface="Times New Roman" pitchFamily="18" charset="0"/>
                <a:cs typeface="Times New Roman" pitchFamily="18" charset="0"/>
              </a:rPr>
              <a:t>беретін</a:t>
            </a:r>
            <a:r>
              <a:rPr lang="ru-RU" sz="2000" b="1" i="1" dirty="0" smtClean="0">
                <a:solidFill>
                  <a:srgbClr val="FF0000"/>
                </a:solidFill>
                <a:latin typeface="Times New Roman" pitchFamily="18" charset="0"/>
                <a:cs typeface="Times New Roman" pitchFamily="18" charset="0"/>
              </a:rPr>
              <a:t> </a:t>
            </a:r>
            <a:r>
              <a:rPr lang="ru-RU" sz="2000" b="1" i="1" dirty="0" err="1" smtClean="0">
                <a:solidFill>
                  <a:srgbClr val="FF0000"/>
                </a:solidFill>
                <a:latin typeface="Times New Roman" pitchFamily="18" charset="0"/>
                <a:cs typeface="Times New Roman" pitchFamily="18" charset="0"/>
              </a:rPr>
              <a:t>Жырақұдық </a:t>
            </a:r>
            <a:r>
              <a:rPr lang="ru-RU" sz="2000" b="1" i="1" dirty="0" smtClean="0">
                <a:solidFill>
                  <a:srgbClr val="FF0000"/>
                </a:solidFill>
                <a:latin typeface="Times New Roman" pitchFamily="18" charset="0"/>
                <a:cs typeface="Times New Roman" pitchFamily="18" charset="0"/>
              </a:rPr>
              <a:t>орта </a:t>
            </a:r>
            <a:r>
              <a:rPr lang="ru-RU" sz="2000" b="1" i="1" dirty="0" err="1" smtClean="0">
                <a:solidFill>
                  <a:srgbClr val="FF0000"/>
                </a:solidFill>
                <a:latin typeface="Times New Roman" pitchFamily="18" charset="0"/>
                <a:cs typeface="Times New Roman" pitchFamily="18" charset="0"/>
              </a:rPr>
              <a:t>мектебінің </a:t>
            </a:r>
            <a:r>
              <a:rPr lang="ru-RU" sz="2000" b="1" i="1" dirty="0" smtClean="0">
                <a:solidFill>
                  <a:srgbClr val="FF0000"/>
                </a:solidFill>
                <a:latin typeface="Times New Roman" pitchFamily="18" charset="0"/>
                <a:cs typeface="Times New Roman" pitchFamily="18" charset="0"/>
              </a:rPr>
              <a:t>11-сынып </a:t>
            </a:r>
            <a:r>
              <a:rPr lang="ru-RU" sz="2000" b="1" i="1" dirty="0" err="1" smtClean="0">
                <a:solidFill>
                  <a:srgbClr val="FF0000"/>
                </a:solidFill>
                <a:latin typeface="Times New Roman" pitchFamily="18" charset="0"/>
                <a:cs typeface="Times New Roman" pitchFamily="18" charset="0"/>
              </a:rPr>
              <a:t>оқушысы Сауырбаева</a:t>
            </a:r>
            <a:r>
              <a:rPr lang="ru-RU" sz="2000" b="1" i="1" dirty="0" smtClean="0">
                <a:solidFill>
                  <a:srgbClr val="FF0000"/>
                </a:solidFill>
                <a:latin typeface="Times New Roman" pitchFamily="18" charset="0"/>
                <a:cs typeface="Times New Roman" pitchFamily="18" charset="0"/>
              </a:rPr>
              <a:t> </a:t>
            </a:r>
            <a:r>
              <a:rPr lang="ru-RU" sz="2000" b="1" i="1" dirty="0" err="1" smtClean="0">
                <a:solidFill>
                  <a:srgbClr val="FF0000"/>
                </a:solidFill>
                <a:latin typeface="Times New Roman" pitchFamily="18" charset="0"/>
                <a:cs typeface="Times New Roman" pitchFamily="18" charset="0"/>
              </a:rPr>
              <a:t>Назеркенің </a:t>
            </a:r>
            <a:r>
              <a:rPr lang="ru-RU" sz="2000" b="1" i="1" dirty="0" smtClean="0">
                <a:solidFill>
                  <a:srgbClr val="FF0000"/>
                </a:solidFill>
                <a:latin typeface="Times New Roman" pitchFamily="18" charset="0"/>
                <a:cs typeface="Times New Roman" pitchFamily="18" charset="0"/>
              </a:rPr>
              <a:t>«</a:t>
            </a:r>
            <a:r>
              <a:rPr lang="ru-RU" sz="2000" b="1" i="1" dirty="0" err="1" smtClean="0">
                <a:solidFill>
                  <a:srgbClr val="FF0000"/>
                </a:solidFill>
                <a:latin typeface="Times New Roman" pitchFamily="18" charset="0"/>
                <a:cs typeface="Times New Roman" pitchFamily="18" charset="0"/>
              </a:rPr>
              <a:t>Жел</a:t>
            </a:r>
            <a:r>
              <a:rPr lang="ru-RU" sz="2000" b="1" i="1" dirty="0" smtClean="0">
                <a:solidFill>
                  <a:srgbClr val="FF0000"/>
                </a:solidFill>
                <a:latin typeface="Times New Roman" pitchFamily="18" charset="0"/>
                <a:cs typeface="Times New Roman" pitchFamily="18" charset="0"/>
              </a:rPr>
              <a:t> </a:t>
            </a:r>
            <a:r>
              <a:rPr lang="ru-RU" sz="2000" b="1" i="1" dirty="0" err="1" smtClean="0">
                <a:solidFill>
                  <a:srgbClr val="FF0000"/>
                </a:solidFill>
                <a:latin typeface="Times New Roman" pitchFamily="18" charset="0"/>
                <a:cs typeface="Times New Roman" pitchFamily="18" charset="0"/>
              </a:rPr>
              <a:t>энергетикасы</a:t>
            </a:r>
            <a:r>
              <a:rPr lang="ru-RU" sz="2000" b="1" i="1" dirty="0" smtClean="0">
                <a:solidFill>
                  <a:srgbClr val="FF0000"/>
                </a:solidFill>
                <a:latin typeface="Times New Roman" pitchFamily="18" charset="0"/>
                <a:cs typeface="Times New Roman" pitchFamily="18" charset="0"/>
              </a:rPr>
              <a:t>» </a:t>
            </a:r>
            <a:r>
              <a:rPr lang="ru-RU" sz="2000" b="1" i="1" dirty="0" err="1" smtClean="0">
                <a:solidFill>
                  <a:srgbClr val="FF0000"/>
                </a:solidFill>
                <a:latin typeface="Times New Roman" pitchFamily="18" charset="0"/>
                <a:cs typeface="Times New Roman" pitchFamily="18" charset="0"/>
              </a:rPr>
              <a:t>атты</a:t>
            </a:r>
            <a:r>
              <a:rPr lang="ru-RU" sz="2000" b="1" i="1" dirty="0" smtClean="0">
                <a:solidFill>
                  <a:srgbClr val="FF0000"/>
                </a:solidFill>
                <a:latin typeface="Times New Roman" pitchFamily="18" charset="0"/>
                <a:cs typeface="Times New Roman" pitchFamily="18" charset="0"/>
              </a:rPr>
              <a:t> </a:t>
            </a:r>
            <a:r>
              <a:rPr lang="ru-RU" sz="2000" b="1" i="1" dirty="0" err="1" smtClean="0">
                <a:solidFill>
                  <a:srgbClr val="FF0000"/>
                </a:solidFill>
                <a:latin typeface="Times New Roman" pitchFamily="18" charset="0"/>
                <a:cs typeface="Times New Roman" pitchFamily="18" charset="0"/>
              </a:rPr>
              <a:t>ғылыми жобасына</a:t>
            </a:r>
            <a:endParaRPr lang="ru-RU" sz="2000" b="1" i="1" dirty="0" smtClean="0">
              <a:solidFill>
                <a:srgbClr val="FF0000"/>
              </a:solidFill>
              <a:latin typeface="Times New Roman" pitchFamily="18" charset="0"/>
              <a:cs typeface="Times New Roman" pitchFamily="18" charset="0"/>
            </a:endParaRPr>
          </a:p>
          <a:p>
            <a:pPr algn="ctr" eaLnBrk="0" hangingPunct="0">
              <a:tabLst>
                <a:tab pos="2593975" algn="l"/>
              </a:tabLst>
            </a:pPr>
            <a:r>
              <a:rPr lang="ru-RU" sz="2000" b="1" i="1" dirty="0" smtClean="0">
                <a:solidFill>
                  <a:srgbClr val="FF0000"/>
                </a:solidFill>
                <a:latin typeface="Times New Roman" pitchFamily="18" charset="0"/>
                <a:cs typeface="Times New Roman" pitchFamily="18" charset="0"/>
              </a:rPr>
              <a:t>ПІКІР</a:t>
            </a:r>
          </a:p>
          <a:p>
            <a:r>
              <a:rPr lang="ru-RU" sz="2000" dirty="0" smtClean="0">
                <a:solidFill>
                  <a:srgbClr val="002060"/>
                </a:solidFill>
                <a:latin typeface="Times New Roman" pitchFamily="18" charset="0"/>
                <a:cs typeface="Times New Roman" pitchFamily="18" charset="0"/>
              </a:rPr>
              <a:t>                  </a:t>
            </a:r>
            <a:r>
              <a:rPr lang="ru-RU" sz="1900" dirty="0" err="1" smtClean="0">
                <a:solidFill>
                  <a:srgbClr val="002060"/>
                </a:solidFill>
                <a:latin typeface="Times New Roman" pitchFamily="18" charset="0"/>
                <a:cs typeface="Times New Roman" pitchFamily="18" charset="0"/>
              </a:rPr>
              <a:t>Бұл жобада</a:t>
            </a:r>
            <a:r>
              <a:rPr lang="ru-RU" sz="1900" dirty="0" smtClean="0">
                <a:solidFill>
                  <a:srgbClr val="002060"/>
                </a:solidFill>
                <a:latin typeface="Times New Roman" pitchFamily="18" charset="0"/>
                <a:cs typeface="Times New Roman" pitchFamily="18" charset="0"/>
              </a:rPr>
              <a:t> </a:t>
            </a:r>
            <a:r>
              <a:rPr lang="ru-RU" sz="1900" dirty="0" err="1" smtClean="0">
                <a:solidFill>
                  <a:srgbClr val="002060"/>
                </a:solidFill>
                <a:latin typeface="Times New Roman" pitchFamily="18" charset="0"/>
                <a:cs typeface="Times New Roman" pitchFamily="18" charset="0"/>
              </a:rPr>
              <a:t>бүкіл әлемдік тақырыпқа ие</a:t>
            </a:r>
            <a:r>
              <a:rPr lang="ru-RU" sz="1900" dirty="0" smtClean="0">
                <a:solidFill>
                  <a:srgbClr val="002060"/>
                </a:solidFill>
                <a:latin typeface="Times New Roman" pitchFamily="18" charset="0"/>
                <a:cs typeface="Times New Roman" pitchFamily="18" charset="0"/>
              </a:rPr>
              <a:t> </a:t>
            </a:r>
            <a:r>
              <a:rPr lang="ru-RU" sz="1900" dirty="0" err="1" smtClean="0">
                <a:solidFill>
                  <a:srgbClr val="002060"/>
                </a:solidFill>
                <a:latin typeface="Times New Roman" pitchFamily="18" charset="0"/>
                <a:cs typeface="Times New Roman" pitchFamily="18" charset="0"/>
              </a:rPr>
              <a:t>болып</a:t>
            </a:r>
            <a:r>
              <a:rPr lang="ru-RU" sz="1900" dirty="0" smtClean="0">
                <a:solidFill>
                  <a:srgbClr val="002060"/>
                </a:solidFill>
                <a:latin typeface="Times New Roman" pitchFamily="18" charset="0"/>
                <a:cs typeface="Times New Roman" pitchFamily="18" charset="0"/>
              </a:rPr>
              <a:t> </a:t>
            </a:r>
            <a:r>
              <a:rPr lang="ru-RU" sz="1900" dirty="0" err="1" smtClean="0">
                <a:solidFill>
                  <a:srgbClr val="002060"/>
                </a:solidFill>
                <a:latin typeface="Times New Roman" pitchFamily="18" charset="0"/>
                <a:cs typeface="Times New Roman" pitchFamily="18" charset="0"/>
              </a:rPr>
              <a:t>отырған </a:t>
            </a:r>
            <a:r>
              <a:rPr lang="ru-RU" sz="1900" dirty="0" smtClean="0">
                <a:solidFill>
                  <a:srgbClr val="002060"/>
                </a:solidFill>
                <a:latin typeface="Times New Roman" pitchFamily="18" charset="0"/>
                <a:cs typeface="Times New Roman" pitchFamily="18" charset="0"/>
              </a:rPr>
              <a:t>«</a:t>
            </a:r>
            <a:r>
              <a:rPr lang="ru-RU" sz="1900" dirty="0" err="1" smtClean="0">
                <a:solidFill>
                  <a:srgbClr val="002060"/>
                </a:solidFill>
                <a:latin typeface="Times New Roman" pitchFamily="18" charset="0"/>
                <a:cs typeface="Times New Roman" pitchFamily="18" charset="0"/>
              </a:rPr>
              <a:t>Жел</a:t>
            </a:r>
            <a:r>
              <a:rPr lang="ru-RU" sz="1900" dirty="0" smtClean="0">
                <a:solidFill>
                  <a:srgbClr val="002060"/>
                </a:solidFill>
                <a:latin typeface="Times New Roman" pitchFamily="18" charset="0"/>
                <a:cs typeface="Times New Roman" pitchFamily="18" charset="0"/>
              </a:rPr>
              <a:t> </a:t>
            </a:r>
            <a:r>
              <a:rPr lang="ru-RU" sz="1900" dirty="0" err="1" smtClean="0">
                <a:solidFill>
                  <a:srgbClr val="002060"/>
                </a:solidFill>
                <a:latin typeface="Times New Roman" pitchFamily="18" charset="0"/>
                <a:cs typeface="Times New Roman" pitchFamily="18" charset="0"/>
              </a:rPr>
              <a:t>энергетикасына</a:t>
            </a:r>
            <a:r>
              <a:rPr lang="ru-RU" sz="1900" dirty="0" smtClean="0">
                <a:solidFill>
                  <a:srgbClr val="002060"/>
                </a:solidFill>
                <a:latin typeface="Times New Roman" pitchFamily="18" charset="0"/>
                <a:cs typeface="Times New Roman" pitchFamily="18" charset="0"/>
              </a:rPr>
              <a:t>»  </a:t>
            </a:r>
            <a:r>
              <a:rPr lang="ru-RU" sz="1900" dirty="0" err="1" smtClean="0">
                <a:solidFill>
                  <a:srgbClr val="002060"/>
                </a:solidFill>
                <a:latin typeface="Times New Roman" pitchFamily="18" charset="0"/>
                <a:cs typeface="Times New Roman" pitchFamily="18" charset="0"/>
              </a:rPr>
              <a:t>тоқталдық.</a:t>
            </a:r>
            <a:r>
              <a:rPr lang="ru-RU" sz="1900" dirty="0" smtClean="0">
                <a:solidFill>
                  <a:srgbClr val="002060"/>
                </a:solidFill>
                <a:latin typeface="Times New Roman" pitchFamily="18" charset="0"/>
                <a:cs typeface="Times New Roman" pitchFamily="18" charset="0"/>
              </a:rPr>
              <a:t>  «ЭКСПО </a:t>
            </a:r>
            <a:r>
              <a:rPr lang="en-US" sz="1900" dirty="0" smtClean="0">
                <a:solidFill>
                  <a:srgbClr val="002060"/>
                </a:solidFill>
                <a:latin typeface="Times New Roman" pitchFamily="18" charset="0"/>
                <a:cs typeface="Times New Roman" pitchFamily="18" charset="0"/>
              </a:rPr>
              <a:t>–</a:t>
            </a:r>
            <a:r>
              <a:rPr lang="kk-KZ" sz="1900" dirty="0" smtClean="0">
                <a:solidFill>
                  <a:srgbClr val="002060"/>
                </a:solidFill>
                <a:latin typeface="Times New Roman" pitchFamily="18" charset="0"/>
                <a:cs typeface="Times New Roman" pitchFamily="18" charset="0"/>
              </a:rPr>
              <a:t> </a:t>
            </a:r>
            <a:r>
              <a:rPr lang="en-US" sz="1900" dirty="0" smtClean="0">
                <a:solidFill>
                  <a:srgbClr val="002060"/>
                </a:solidFill>
                <a:latin typeface="Times New Roman" pitchFamily="18" charset="0"/>
                <a:cs typeface="Times New Roman" pitchFamily="18" charset="0"/>
              </a:rPr>
              <a:t>2017</a:t>
            </a:r>
            <a:r>
              <a:rPr lang="ru-RU" sz="1900" dirty="0" smtClean="0">
                <a:solidFill>
                  <a:srgbClr val="002060"/>
                </a:solidFill>
                <a:latin typeface="Times New Roman" pitchFamily="18" charset="0"/>
                <a:cs typeface="Times New Roman" pitchFamily="18" charset="0"/>
              </a:rPr>
              <a:t> </a:t>
            </a:r>
            <a:r>
              <a:rPr lang="ru-RU" sz="1900" dirty="0" err="1" smtClean="0">
                <a:solidFill>
                  <a:srgbClr val="002060"/>
                </a:solidFill>
                <a:latin typeface="Times New Roman" pitchFamily="18" charset="0"/>
                <a:cs typeface="Times New Roman" pitchFamily="18" charset="0"/>
              </a:rPr>
              <a:t>»халықаралық</a:t>
            </a:r>
            <a:r>
              <a:rPr lang="ru-RU" sz="1900" dirty="0" smtClean="0">
                <a:solidFill>
                  <a:srgbClr val="002060"/>
                </a:solidFill>
                <a:latin typeface="Times New Roman" pitchFamily="18" charset="0"/>
                <a:cs typeface="Times New Roman" pitchFamily="18" charset="0"/>
              </a:rPr>
              <a:t> </a:t>
            </a:r>
            <a:r>
              <a:rPr lang="kk-KZ" sz="1900" dirty="0" smtClean="0">
                <a:solidFill>
                  <a:srgbClr val="002060"/>
                </a:solidFill>
                <a:latin typeface="Times New Roman" pitchFamily="18" charset="0"/>
                <a:cs typeface="Times New Roman" pitchFamily="18" charset="0"/>
              </a:rPr>
              <a:t> көрмесінің негізгі тақырыбы да, </a:t>
            </a:r>
            <a:r>
              <a:rPr lang="ru-RU" sz="1900" dirty="0" smtClean="0">
                <a:solidFill>
                  <a:srgbClr val="002060"/>
                </a:solidFill>
                <a:latin typeface="Times New Roman" pitchFamily="18" charset="0"/>
                <a:cs typeface="Times New Roman" pitchFamily="18" charset="0"/>
              </a:rPr>
              <a:t>« </a:t>
            </a:r>
            <a:r>
              <a:rPr lang="kk-KZ" sz="1900" dirty="0" smtClean="0">
                <a:solidFill>
                  <a:srgbClr val="002060"/>
                </a:solidFill>
                <a:latin typeface="Times New Roman" pitchFamily="18" charset="0"/>
                <a:cs typeface="Times New Roman" pitchFamily="18" charset="0"/>
              </a:rPr>
              <a:t>Қазақстанның болашақ энергиясы</a:t>
            </a:r>
            <a:r>
              <a:rPr lang="ru-RU" sz="1900" dirty="0" smtClean="0">
                <a:solidFill>
                  <a:srgbClr val="002060"/>
                </a:solidFill>
                <a:latin typeface="Times New Roman" pitchFamily="18" charset="0"/>
                <a:cs typeface="Times New Roman" pitchFamily="18" charset="0"/>
              </a:rPr>
              <a:t>»</a:t>
            </a:r>
            <a:r>
              <a:rPr lang="kk-KZ" sz="1900" dirty="0" smtClean="0">
                <a:solidFill>
                  <a:srgbClr val="002060"/>
                </a:solidFill>
                <a:latin typeface="Times New Roman" pitchFamily="18" charset="0"/>
                <a:cs typeface="Times New Roman" pitchFamily="18" charset="0"/>
              </a:rPr>
              <a:t>  болғандықтан, оқушының қызығушылығы арта түсті. </a:t>
            </a:r>
            <a:r>
              <a:rPr lang="ru-RU" sz="1900" dirty="0" smtClean="0">
                <a:solidFill>
                  <a:srgbClr val="002060"/>
                </a:solidFill>
                <a:latin typeface="Times New Roman" pitchFamily="18" charset="0"/>
                <a:cs typeface="Times New Roman" pitchFamily="18" charset="0"/>
              </a:rPr>
              <a:t> </a:t>
            </a:r>
          </a:p>
          <a:p>
            <a:r>
              <a:rPr lang="ru-RU" sz="1900" dirty="0" smtClean="0">
                <a:solidFill>
                  <a:srgbClr val="002060"/>
                </a:solidFill>
                <a:latin typeface="Times New Roman" pitchFamily="18" charset="0"/>
                <a:cs typeface="Times New Roman" pitchFamily="18" charset="0"/>
              </a:rPr>
              <a:t>                  </a:t>
            </a:r>
            <a:r>
              <a:rPr lang="ru-RU" sz="1900" dirty="0" err="1" smtClean="0">
                <a:solidFill>
                  <a:srgbClr val="002060"/>
                </a:solidFill>
                <a:latin typeface="Times New Roman" pitchFamily="18" charset="0"/>
                <a:cs typeface="Times New Roman" pitchFamily="18" charset="0"/>
              </a:rPr>
              <a:t>Мұғалімнің шығармашылық жұмыстарын ғылыми деңгейін қалыптастыруда жаңа құндылықтар ізденістер</a:t>
            </a:r>
            <a:r>
              <a:rPr lang="ru-RU" sz="1900" dirty="0" smtClean="0">
                <a:solidFill>
                  <a:srgbClr val="002060"/>
                </a:solidFill>
                <a:latin typeface="Times New Roman" pitchFamily="18" charset="0"/>
                <a:cs typeface="Times New Roman" pitchFamily="18" charset="0"/>
              </a:rPr>
              <a:t> </a:t>
            </a:r>
            <a:r>
              <a:rPr lang="ru-RU" sz="1900" dirty="0" err="1" smtClean="0">
                <a:solidFill>
                  <a:srgbClr val="002060"/>
                </a:solidFill>
                <a:latin typeface="Times New Roman" pitchFamily="18" charset="0"/>
                <a:cs typeface="Times New Roman" pitchFamily="18" charset="0"/>
              </a:rPr>
              <a:t>жасау</a:t>
            </a:r>
            <a:r>
              <a:rPr lang="ru-RU" sz="1900" dirty="0" smtClean="0">
                <a:solidFill>
                  <a:srgbClr val="002060"/>
                </a:solidFill>
                <a:latin typeface="Times New Roman" pitchFamily="18" charset="0"/>
                <a:cs typeface="Times New Roman" pitchFamily="18" charset="0"/>
              </a:rPr>
              <a:t>. </a:t>
            </a:r>
            <a:r>
              <a:rPr lang="ru-RU" sz="1900" dirty="0" err="1" smtClean="0">
                <a:solidFill>
                  <a:srgbClr val="002060"/>
                </a:solidFill>
                <a:latin typeface="Times New Roman" pitchFamily="18" charset="0"/>
                <a:cs typeface="Times New Roman" pitchFamily="18" charset="0"/>
              </a:rPr>
              <a:t>Ұстаз үшін нәтижеге жету</a:t>
            </a:r>
            <a:r>
              <a:rPr lang="ru-RU" sz="1900" dirty="0" smtClean="0">
                <a:solidFill>
                  <a:srgbClr val="002060"/>
                </a:solidFill>
                <a:latin typeface="Times New Roman" pitchFamily="18" charset="0"/>
                <a:cs typeface="Times New Roman" pitchFamily="18" charset="0"/>
              </a:rPr>
              <a:t>, </a:t>
            </a:r>
            <a:r>
              <a:rPr lang="ru-RU" sz="1900" dirty="0" err="1" smtClean="0">
                <a:solidFill>
                  <a:srgbClr val="002060"/>
                </a:solidFill>
                <a:latin typeface="Times New Roman" pitchFamily="18" charset="0"/>
                <a:cs typeface="Times New Roman" pitchFamily="18" charset="0"/>
              </a:rPr>
              <a:t>шәкіртінің білімді</a:t>
            </a:r>
            <a:r>
              <a:rPr lang="ru-RU" sz="1900" dirty="0" smtClean="0">
                <a:solidFill>
                  <a:srgbClr val="002060"/>
                </a:solidFill>
                <a:latin typeface="Times New Roman" pitchFamily="18" charset="0"/>
                <a:cs typeface="Times New Roman" pitchFamily="18" charset="0"/>
              </a:rPr>
              <a:t> </a:t>
            </a:r>
            <a:r>
              <a:rPr lang="ru-RU" sz="1900" dirty="0" err="1" smtClean="0">
                <a:solidFill>
                  <a:srgbClr val="002060"/>
                </a:solidFill>
                <a:latin typeface="Times New Roman" pitchFamily="18" charset="0"/>
                <a:cs typeface="Times New Roman" pitchFamily="18" charset="0"/>
              </a:rPr>
              <a:t>болуы</a:t>
            </a:r>
            <a:r>
              <a:rPr lang="ru-RU" sz="1900" dirty="0" smtClean="0">
                <a:solidFill>
                  <a:srgbClr val="002060"/>
                </a:solidFill>
                <a:latin typeface="Times New Roman" pitchFamily="18" charset="0"/>
                <a:cs typeface="Times New Roman" pitchFamily="18" charset="0"/>
              </a:rPr>
              <a:t> </a:t>
            </a:r>
            <a:r>
              <a:rPr lang="ru-RU" sz="1900" dirty="0" err="1" smtClean="0">
                <a:solidFill>
                  <a:srgbClr val="002060"/>
                </a:solidFill>
                <a:latin typeface="Times New Roman" pitchFamily="18" charset="0"/>
                <a:cs typeface="Times New Roman" pitchFamily="18" charset="0"/>
              </a:rPr>
              <a:t>ғана емес</a:t>
            </a:r>
            <a:r>
              <a:rPr lang="ru-RU" sz="1900" dirty="0" smtClean="0">
                <a:solidFill>
                  <a:srgbClr val="002060"/>
                </a:solidFill>
                <a:latin typeface="Times New Roman" pitchFamily="18" charset="0"/>
                <a:cs typeface="Times New Roman" pitchFamily="18" charset="0"/>
              </a:rPr>
              <a:t>, </a:t>
            </a:r>
            <a:r>
              <a:rPr lang="ru-RU" sz="1900" dirty="0" err="1" smtClean="0">
                <a:solidFill>
                  <a:srgbClr val="002060"/>
                </a:solidFill>
                <a:latin typeface="Times New Roman" pitchFamily="18" charset="0"/>
                <a:cs typeface="Times New Roman" pitchFamily="18" charset="0"/>
              </a:rPr>
              <a:t>білімді</a:t>
            </a:r>
            <a:r>
              <a:rPr lang="ru-RU" sz="1900" dirty="0" smtClean="0">
                <a:solidFill>
                  <a:srgbClr val="002060"/>
                </a:solidFill>
                <a:latin typeface="Times New Roman" pitchFamily="18" charset="0"/>
                <a:cs typeface="Times New Roman" pitchFamily="18" charset="0"/>
              </a:rPr>
              <a:t> </a:t>
            </a:r>
            <a:r>
              <a:rPr lang="ru-RU" sz="1900" dirty="0" err="1" smtClean="0">
                <a:solidFill>
                  <a:srgbClr val="002060"/>
                </a:solidFill>
                <a:latin typeface="Times New Roman" pitchFamily="18" charset="0"/>
                <a:cs typeface="Times New Roman" pitchFamily="18" charset="0"/>
              </a:rPr>
              <a:t>өздігінен алуға және алған білімдерін</a:t>
            </a:r>
            <a:r>
              <a:rPr lang="ru-RU" sz="1900" dirty="0" smtClean="0">
                <a:solidFill>
                  <a:srgbClr val="002060"/>
                </a:solidFill>
                <a:latin typeface="Times New Roman" pitchFamily="18" charset="0"/>
                <a:cs typeface="Times New Roman" pitchFamily="18" charset="0"/>
              </a:rPr>
              <a:t> </a:t>
            </a:r>
            <a:r>
              <a:rPr lang="ru-RU" sz="1900" dirty="0" err="1" smtClean="0">
                <a:solidFill>
                  <a:srgbClr val="002060"/>
                </a:solidFill>
                <a:latin typeface="Times New Roman" pitchFamily="18" charset="0"/>
                <a:cs typeface="Times New Roman" pitchFamily="18" charset="0"/>
              </a:rPr>
              <a:t>қажетіне қолдану болып</a:t>
            </a:r>
            <a:r>
              <a:rPr lang="ru-RU" sz="1900" dirty="0" smtClean="0">
                <a:solidFill>
                  <a:srgbClr val="002060"/>
                </a:solidFill>
                <a:latin typeface="Times New Roman" pitchFamily="18" charset="0"/>
                <a:cs typeface="Times New Roman" pitchFamily="18" charset="0"/>
              </a:rPr>
              <a:t> </a:t>
            </a:r>
            <a:r>
              <a:rPr lang="ru-RU" sz="1900" dirty="0" err="1" smtClean="0">
                <a:solidFill>
                  <a:srgbClr val="002060"/>
                </a:solidFill>
                <a:latin typeface="Times New Roman" pitchFamily="18" charset="0"/>
                <a:cs typeface="Times New Roman" pitchFamily="18" charset="0"/>
              </a:rPr>
              <a:t>табылады</a:t>
            </a:r>
            <a:r>
              <a:rPr lang="ru-RU" sz="1900" dirty="0" smtClean="0">
                <a:solidFill>
                  <a:srgbClr val="002060"/>
                </a:solidFill>
                <a:latin typeface="Times New Roman" pitchFamily="18" charset="0"/>
                <a:cs typeface="Times New Roman" pitchFamily="18" charset="0"/>
              </a:rPr>
              <a:t>.</a:t>
            </a:r>
          </a:p>
          <a:p>
            <a:r>
              <a:rPr lang="ru-RU" sz="1900" dirty="0" smtClean="0">
                <a:solidFill>
                  <a:srgbClr val="002060"/>
                </a:solidFill>
                <a:latin typeface="Times New Roman" pitchFamily="18" charset="0"/>
                <a:cs typeface="Times New Roman" pitchFamily="18" charset="0"/>
              </a:rPr>
              <a:t>                </a:t>
            </a:r>
            <a:r>
              <a:rPr lang="ru-RU" sz="1900" dirty="0" err="1" smtClean="0">
                <a:solidFill>
                  <a:srgbClr val="002060"/>
                </a:solidFill>
                <a:latin typeface="Times New Roman" pitchFamily="18" charset="0"/>
                <a:cs typeface="Times New Roman" pitchFamily="18" charset="0"/>
              </a:rPr>
              <a:t>Бүгінгі оқушы- ертеңгі жаңа әлем.</a:t>
            </a:r>
            <a:r>
              <a:rPr lang="ru-RU" sz="1900" dirty="0" smtClean="0">
                <a:solidFill>
                  <a:srgbClr val="002060"/>
                </a:solidFill>
                <a:latin typeface="Times New Roman" pitchFamily="18" charset="0"/>
                <a:cs typeface="Times New Roman" pitchFamily="18" charset="0"/>
              </a:rPr>
              <a:t> </a:t>
            </a:r>
            <a:r>
              <a:rPr lang="ru-RU" sz="1900" dirty="0" err="1" smtClean="0">
                <a:solidFill>
                  <a:srgbClr val="002060"/>
                </a:solidFill>
                <a:latin typeface="Times New Roman" pitchFamily="18" charset="0"/>
                <a:cs typeface="Times New Roman" pitchFamily="18" charset="0"/>
              </a:rPr>
              <a:t>Әлемді қайта құру жас</a:t>
            </a:r>
            <a:r>
              <a:rPr lang="ru-RU" sz="1900" dirty="0" smtClean="0">
                <a:solidFill>
                  <a:srgbClr val="002060"/>
                </a:solidFill>
                <a:latin typeface="Times New Roman" pitchFamily="18" charset="0"/>
                <a:cs typeface="Times New Roman" pitchFamily="18" charset="0"/>
              </a:rPr>
              <a:t> </a:t>
            </a:r>
            <a:r>
              <a:rPr lang="ru-RU" sz="1900" dirty="0" err="1" smtClean="0">
                <a:solidFill>
                  <a:srgbClr val="002060"/>
                </a:solidFill>
                <a:latin typeface="Times New Roman" pitchFamily="18" charset="0"/>
                <a:cs typeface="Times New Roman" pitchFamily="18" charset="0"/>
              </a:rPr>
              <a:t>өрен біздердің міндетіміз</a:t>
            </a:r>
            <a:r>
              <a:rPr lang="ru-RU" sz="1900" dirty="0" smtClean="0">
                <a:solidFill>
                  <a:srgbClr val="002060"/>
                </a:solidFill>
                <a:latin typeface="Times New Roman" pitchFamily="18" charset="0"/>
                <a:cs typeface="Times New Roman" pitchFamily="18" charset="0"/>
              </a:rPr>
              <a:t> </a:t>
            </a:r>
            <a:r>
              <a:rPr lang="ru-RU" sz="1900" dirty="0" err="1" smtClean="0">
                <a:solidFill>
                  <a:srgbClr val="002060"/>
                </a:solidFill>
                <a:latin typeface="Times New Roman" pitchFamily="18" charset="0"/>
                <a:cs typeface="Times New Roman" pitchFamily="18" charset="0"/>
              </a:rPr>
              <a:t>және қолымызда.</a:t>
            </a:r>
            <a:r>
              <a:rPr lang="ru-RU" sz="1900" dirty="0" smtClean="0">
                <a:solidFill>
                  <a:srgbClr val="002060"/>
                </a:solidFill>
                <a:latin typeface="Times New Roman" pitchFamily="18" charset="0"/>
                <a:cs typeface="Times New Roman" pitchFamily="18" charset="0"/>
              </a:rPr>
              <a:t> </a:t>
            </a:r>
            <a:r>
              <a:rPr lang="ru-RU" sz="1900" dirty="0" err="1" smtClean="0">
                <a:solidFill>
                  <a:srgbClr val="002060"/>
                </a:solidFill>
                <a:latin typeface="Times New Roman" pitchFamily="18" charset="0"/>
                <a:cs typeface="Times New Roman" pitchFamily="18" charset="0"/>
              </a:rPr>
              <a:t>Ғылыми жұмыста ғалымдарымыздың жел</a:t>
            </a:r>
            <a:r>
              <a:rPr lang="ru-RU" sz="1900" dirty="0" smtClean="0">
                <a:solidFill>
                  <a:srgbClr val="002060"/>
                </a:solidFill>
                <a:latin typeface="Times New Roman" pitchFamily="18" charset="0"/>
                <a:cs typeface="Times New Roman" pitchFamily="18" charset="0"/>
              </a:rPr>
              <a:t> </a:t>
            </a:r>
            <a:r>
              <a:rPr lang="ru-RU" sz="1900" dirty="0" err="1" smtClean="0">
                <a:solidFill>
                  <a:srgbClr val="002060"/>
                </a:solidFill>
                <a:latin typeface="Times New Roman" pitchFamily="18" charset="0"/>
                <a:cs typeface="Times New Roman" pitchFamily="18" charset="0"/>
              </a:rPr>
              <a:t>энергиясын</a:t>
            </a:r>
            <a:r>
              <a:rPr lang="ru-RU" sz="1900" dirty="0" smtClean="0">
                <a:solidFill>
                  <a:srgbClr val="002060"/>
                </a:solidFill>
                <a:latin typeface="Times New Roman" pitchFamily="18" charset="0"/>
                <a:cs typeface="Times New Roman" pitchFamily="18" charset="0"/>
              </a:rPr>
              <a:t> </a:t>
            </a:r>
            <a:r>
              <a:rPr lang="ru-RU" sz="1900" dirty="0" err="1" smtClean="0">
                <a:solidFill>
                  <a:srgbClr val="002060"/>
                </a:solidFill>
                <a:latin typeface="Times New Roman" pitchFamily="18" charset="0"/>
                <a:cs typeface="Times New Roman" pitchFamily="18" charset="0"/>
              </a:rPr>
              <a:t>пайдаланудағы теориялық және практикалық еңбектеріне сүйене отырып</a:t>
            </a:r>
            <a:r>
              <a:rPr lang="ru-RU" sz="1900" dirty="0" smtClean="0">
                <a:solidFill>
                  <a:srgbClr val="002060"/>
                </a:solidFill>
                <a:latin typeface="Times New Roman" pitchFamily="18" charset="0"/>
                <a:cs typeface="Times New Roman" pitchFamily="18" charset="0"/>
              </a:rPr>
              <a:t>, </a:t>
            </a:r>
            <a:r>
              <a:rPr lang="ru-RU" sz="1900" dirty="0" err="1" smtClean="0">
                <a:solidFill>
                  <a:srgbClr val="002060"/>
                </a:solidFill>
                <a:latin typeface="Times New Roman" pitchFamily="18" charset="0"/>
                <a:cs typeface="Times New Roman" pitchFamily="18" charset="0"/>
              </a:rPr>
              <a:t>жел</a:t>
            </a:r>
            <a:r>
              <a:rPr lang="ru-RU" sz="1900" dirty="0" smtClean="0">
                <a:solidFill>
                  <a:srgbClr val="002060"/>
                </a:solidFill>
                <a:latin typeface="Times New Roman" pitchFamily="18" charset="0"/>
                <a:cs typeface="Times New Roman" pitchFamily="18" charset="0"/>
              </a:rPr>
              <a:t> </a:t>
            </a:r>
            <a:r>
              <a:rPr lang="ru-RU" sz="1900" dirty="0" err="1" smtClean="0">
                <a:solidFill>
                  <a:srgbClr val="002060"/>
                </a:solidFill>
                <a:latin typeface="Times New Roman" pitchFamily="18" charset="0"/>
                <a:cs typeface="Times New Roman" pitchFamily="18" charset="0"/>
              </a:rPr>
              <a:t>энергиясын</a:t>
            </a:r>
            <a:r>
              <a:rPr lang="ru-RU" sz="1900" dirty="0" smtClean="0">
                <a:solidFill>
                  <a:srgbClr val="002060"/>
                </a:solidFill>
                <a:latin typeface="Times New Roman" pitchFamily="18" charset="0"/>
                <a:cs typeface="Times New Roman" pitchFamily="18" charset="0"/>
              </a:rPr>
              <a:t> </a:t>
            </a:r>
            <a:r>
              <a:rPr lang="ru-RU" sz="1900" dirty="0" err="1" smtClean="0">
                <a:solidFill>
                  <a:srgbClr val="002060"/>
                </a:solidFill>
                <a:latin typeface="Times New Roman" pitchFamily="18" charset="0"/>
                <a:cs typeface="Times New Roman" pitchFamily="18" charset="0"/>
              </a:rPr>
              <a:t>пайдалану</a:t>
            </a:r>
            <a:r>
              <a:rPr lang="ru-RU" sz="1900" dirty="0" smtClean="0">
                <a:solidFill>
                  <a:srgbClr val="002060"/>
                </a:solidFill>
                <a:latin typeface="Times New Roman" pitchFamily="18" charset="0"/>
                <a:cs typeface="Times New Roman" pitchFamily="18" charset="0"/>
              </a:rPr>
              <a:t> , </a:t>
            </a:r>
            <a:r>
              <a:rPr lang="ru-RU" sz="1900" dirty="0" err="1" smtClean="0">
                <a:solidFill>
                  <a:srgbClr val="002060"/>
                </a:solidFill>
                <a:latin typeface="Times New Roman" pitchFamily="18" charset="0"/>
                <a:cs typeface="Times New Roman" pitchFamily="18" charset="0"/>
              </a:rPr>
              <a:t>біріншіден</a:t>
            </a:r>
            <a:r>
              <a:rPr lang="ru-RU" sz="1900" dirty="0" smtClean="0">
                <a:solidFill>
                  <a:srgbClr val="002060"/>
                </a:solidFill>
                <a:latin typeface="Times New Roman" pitchFamily="18" charset="0"/>
                <a:cs typeface="Times New Roman" pitchFamily="18" charset="0"/>
              </a:rPr>
              <a:t> </a:t>
            </a:r>
            <a:r>
              <a:rPr lang="ru-RU" sz="1900" dirty="0" err="1" smtClean="0">
                <a:solidFill>
                  <a:srgbClr val="002060"/>
                </a:solidFill>
                <a:latin typeface="Times New Roman" pitchFamily="18" charset="0"/>
                <a:cs typeface="Times New Roman" pitchFamily="18" charset="0"/>
              </a:rPr>
              <a:t>табиғатқа зиянын</a:t>
            </a:r>
            <a:r>
              <a:rPr lang="ru-RU" sz="1900" dirty="0" smtClean="0">
                <a:solidFill>
                  <a:srgbClr val="002060"/>
                </a:solidFill>
                <a:latin typeface="Times New Roman" pitchFamily="18" charset="0"/>
                <a:cs typeface="Times New Roman" pitchFamily="18" charset="0"/>
              </a:rPr>
              <a:t> </a:t>
            </a:r>
            <a:r>
              <a:rPr lang="ru-RU" sz="1900" dirty="0" err="1" smtClean="0">
                <a:solidFill>
                  <a:srgbClr val="002060"/>
                </a:solidFill>
                <a:latin typeface="Times New Roman" pitchFamily="18" charset="0"/>
                <a:cs typeface="Times New Roman" pitchFamily="18" charset="0"/>
              </a:rPr>
              <a:t>келтірмейді</a:t>
            </a:r>
            <a:r>
              <a:rPr lang="ru-RU" sz="1900" dirty="0" smtClean="0">
                <a:solidFill>
                  <a:srgbClr val="002060"/>
                </a:solidFill>
                <a:latin typeface="Times New Roman" pitchFamily="18" charset="0"/>
                <a:cs typeface="Times New Roman" pitchFamily="18" charset="0"/>
              </a:rPr>
              <a:t>, </a:t>
            </a:r>
            <a:r>
              <a:rPr lang="ru-RU" sz="1900" dirty="0" err="1" smtClean="0">
                <a:solidFill>
                  <a:srgbClr val="002060"/>
                </a:solidFill>
                <a:latin typeface="Times New Roman" pitchFamily="18" charset="0"/>
                <a:cs typeface="Times New Roman" pitchFamily="18" charset="0"/>
              </a:rPr>
              <a:t>ауаны</a:t>
            </a:r>
            <a:r>
              <a:rPr lang="ru-RU" sz="1900" dirty="0" smtClean="0">
                <a:solidFill>
                  <a:srgbClr val="002060"/>
                </a:solidFill>
                <a:latin typeface="Times New Roman" pitchFamily="18" charset="0"/>
                <a:cs typeface="Times New Roman" pitchFamily="18" charset="0"/>
              </a:rPr>
              <a:t> </a:t>
            </a:r>
            <a:r>
              <a:rPr lang="ru-RU" sz="1900" dirty="0" err="1" smtClean="0">
                <a:solidFill>
                  <a:srgbClr val="002060"/>
                </a:solidFill>
                <a:latin typeface="Times New Roman" pitchFamily="18" charset="0"/>
                <a:cs typeface="Times New Roman" pitchFamily="18" charset="0"/>
              </a:rPr>
              <a:t>ластамайды</a:t>
            </a:r>
            <a:r>
              <a:rPr lang="ru-RU" sz="1900" dirty="0" smtClean="0">
                <a:solidFill>
                  <a:srgbClr val="002060"/>
                </a:solidFill>
                <a:latin typeface="Times New Roman" pitchFamily="18" charset="0"/>
                <a:cs typeface="Times New Roman" pitchFamily="18" charset="0"/>
              </a:rPr>
              <a:t> </a:t>
            </a:r>
            <a:r>
              <a:rPr lang="ru-RU" sz="1900" dirty="0" err="1" smtClean="0">
                <a:solidFill>
                  <a:srgbClr val="002060"/>
                </a:solidFill>
                <a:latin typeface="Times New Roman" pitchFamily="18" charset="0"/>
                <a:cs typeface="Times New Roman" pitchFamily="18" charset="0"/>
              </a:rPr>
              <a:t>деген</a:t>
            </a:r>
            <a:r>
              <a:rPr lang="ru-RU" sz="1900" dirty="0" smtClean="0">
                <a:solidFill>
                  <a:srgbClr val="002060"/>
                </a:solidFill>
                <a:latin typeface="Times New Roman" pitchFamily="18" charset="0"/>
                <a:cs typeface="Times New Roman" pitchFamily="18" charset="0"/>
              </a:rPr>
              <a:t> </a:t>
            </a:r>
            <a:r>
              <a:rPr lang="ru-RU" sz="1900" dirty="0" err="1" smtClean="0">
                <a:solidFill>
                  <a:srgbClr val="002060"/>
                </a:solidFill>
                <a:latin typeface="Times New Roman" pitchFamily="18" charset="0"/>
                <a:cs typeface="Times New Roman" pitchFamily="18" charset="0"/>
              </a:rPr>
              <a:t>тұжырымға келдік</a:t>
            </a:r>
            <a:r>
              <a:rPr lang="ru-RU" sz="1900" dirty="0" smtClean="0">
                <a:solidFill>
                  <a:srgbClr val="002060"/>
                </a:solidFill>
                <a:latin typeface="Times New Roman" pitchFamily="18" charset="0"/>
                <a:cs typeface="Times New Roman" pitchFamily="18" charset="0"/>
              </a:rPr>
              <a:t>. </a:t>
            </a:r>
            <a:r>
              <a:rPr lang="ru-RU" sz="1900" dirty="0" err="1" smtClean="0">
                <a:solidFill>
                  <a:srgbClr val="002060"/>
                </a:solidFill>
                <a:latin typeface="Times New Roman" pitchFamily="18" charset="0"/>
                <a:cs typeface="Times New Roman" pitchFamily="18" charset="0"/>
              </a:rPr>
              <a:t>Екіншіден</a:t>
            </a:r>
            <a:r>
              <a:rPr lang="ru-RU" sz="1900" dirty="0" smtClean="0">
                <a:solidFill>
                  <a:srgbClr val="002060"/>
                </a:solidFill>
                <a:latin typeface="Times New Roman" pitchFamily="18" charset="0"/>
                <a:cs typeface="Times New Roman" pitchFamily="18" charset="0"/>
              </a:rPr>
              <a:t> </a:t>
            </a:r>
            <a:r>
              <a:rPr lang="ru-RU" sz="1900" dirty="0" err="1" smtClean="0">
                <a:solidFill>
                  <a:srgbClr val="002060"/>
                </a:solidFill>
                <a:latin typeface="Times New Roman" pitchFamily="18" charset="0"/>
                <a:cs typeface="Times New Roman" pitchFamily="18" charset="0"/>
              </a:rPr>
              <a:t>баламалы</a:t>
            </a:r>
            <a:r>
              <a:rPr lang="ru-RU" sz="1900" dirty="0" smtClean="0">
                <a:solidFill>
                  <a:srgbClr val="002060"/>
                </a:solidFill>
                <a:latin typeface="Times New Roman" pitchFamily="18" charset="0"/>
                <a:cs typeface="Times New Roman" pitchFamily="18" charset="0"/>
              </a:rPr>
              <a:t> </a:t>
            </a:r>
            <a:r>
              <a:rPr lang="ru-RU" sz="1900" dirty="0" err="1" smtClean="0">
                <a:solidFill>
                  <a:srgbClr val="002060"/>
                </a:solidFill>
                <a:latin typeface="Times New Roman" pitchFamily="18" charset="0"/>
                <a:cs typeface="Times New Roman" pitchFamily="18" charset="0"/>
              </a:rPr>
              <a:t>арзан</a:t>
            </a:r>
            <a:r>
              <a:rPr lang="ru-RU" sz="1900" dirty="0" smtClean="0">
                <a:solidFill>
                  <a:srgbClr val="002060"/>
                </a:solidFill>
                <a:latin typeface="Times New Roman" pitchFamily="18" charset="0"/>
                <a:cs typeface="Times New Roman" pitchFamily="18" charset="0"/>
              </a:rPr>
              <a:t> </a:t>
            </a:r>
            <a:r>
              <a:rPr lang="ru-RU" sz="1900" dirty="0" err="1" smtClean="0">
                <a:solidFill>
                  <a:srgbClr val="002060"/>
                </a:solidFill>
                <a:latin typeface="Times New Roman" pitchFamily="18" charset="0"/>
                <a:cs typeface="Times New Roman" pitchFamily="18" charset="0"/>
              </a:rPr>
              <a:t>қуат көздерін алуға болады</a:t>
            </a:r>
            <a:r>
              <a:rPr lang="ru-RU" sz="1900" dirty="0" smtClean="0">
                <a:solidFill>
                  <a:srgbClr val="002060"/>
                </a:solidFill>
                <a:latin typeface="Times New Roman" pitchFamily="18" charset="0"/>
                <a:cs typeface="Times New Roman" pitchFamily="18" charset="0"/>
              </a:rPr>
              <a:t>. </a:t>
            </a:r>
            <a:r>
              <a:rPr lang="ru-RU" sz="1900" dirty="0" err="1" smtClean="0">
                <a:solidFill>
                  <a:srgbClr val="002060"/>
                </a:solidFill>
                <a:latin typeface="Times New Roman" pitchFamily="18" charset="0"/>
                <a:cs typeface="Times New Roman" pitchFamily="18" charset="0"/>
              </a:rPr>
              <a:t>Бұл жобаның оң нәтиже береріне</a:t>
            </a:r>
            <a:r>
              <a:rPr lang="ru-RU" sz="1900" dirty="0" smtClean="0">
                <a:solidFill>
                  <a:srgbClr val="002060"/>
                </a:solidFill>
                <a:latin typeface="Times New Roman" pitchFamily="18" charset="0"/>
                <a:cs typeface="Times New Roman" pitchFamily="18" charset="0"/>
              </a:rPr>
              <a:t> </a:t>
            </a:r>
            <a:r>
              <a:rPr lang="ru-RU" sz="1900" dirty="0" err="1" smtClean="0">
                <a:solidFill>
                  <a:srgbClr val="002060"/>
                </a:solidFill>
                <a:latin typeface="Times New Roman" pitchFamily="18" charset="0"/>
                <a:cs typeface="Times New Roman" pitchFamily="18" charset="0"/>
              </a:rPr>
              <a:t>сенеміз</a:t>
            </a:r>
            <a:r>
              <a:rPr lang="ru-RU" sz="1900" dirty="0" smtClean="0">
                <a:solidFill>
                  <a:srgbClr val="002060"/>
                </a:solidFill>
                <a:latin typeface="Times New Roman" pitchFamily="18" charset="0"/>
                <a:cs typeface="Times New Roman" pitchFamily="18" charset="0"/>
              </a:rPr>
              <a:t>.</a:t>
            </a:r>
          </a:p>
          <a:p>
            <a:pPr algn="just">
              <a:buFont typeface="Wingdings 2" pitchFamily="18" charset="2"/>
              <a:buNone/>
            </a:pPr>
            <a:endParaRPr lang="kk-KZ" sz="2000" dirty="0" smtClean="0">
              <a:solidFill>
                <a:srgbClr val="002060"/>
              </a:solidFill>
              <a:latin typeface="Times New Roman" pitchFamily="18" charset="0"/>
              <a:cs typeface="Times New Roman" pitchFamily="18" charset="0"/>
            </a:endParaRPr>
          </a:p>
          <a:p>
            <a:pPr algn="just">
              <a:buFont typeface="Wingdings 2" pitchFamily="18" charset="2"/>
              <a:buNone/>
            </a:pPr>
            <a:r>
              <a:rPr lang="kk-KZ" sz="2000" dirty="0" smtClean="0">
                <a:solidFill>
                  <a:srgbClr val="002060"/>
                </a:solidFill>
                <a:latin typeface="Times New Roman" pitchFamily="18" charset="0"/>
                <a:cs typeface="Times New Roman" pitchFamily="18" charset="0"/>
              </a:rPr>
              <a:t>                                  Мектеп директоры:                Е. Ж. Супугалиев</a:t>
            </a:r>
          </a:p>
          <a:p>
            <a:pPr algn="just">
              <a:buFont typeface="Wingdings 2" pitchFamily="18" charset="2"/>
              <a:buNone/>
            </a:pPr>
            <a:r>
              <a:rPr lang="kk-KZ" sz="2000" dirty="0" smtClean="0">
                <a:solidFill>
                  <a:srgbClr val="002060"/>
                </a:solidFill>
                <a:latin typeface="Times New Roman" pitchFamily="18" charset="0"/>
                <a:cs typeface="Times New Roman" pitchFamily="18" charset="0"/>
              </a:rPr>
              <a:t>                                  Ғылыми жетекшісі:                М. Ж. Уалиева</a:t>
            </a:r>
          </a:p>
          <a:p>
            <a:pPr algn="ctr" eaLnBrk="0" hangingPunct="0">
              <a:tabLst>
                <a:tab pos="2593975" algn="l"/>
              </a:tabLst>
            </a:pPr>
            <a:endParaRPr lang="kk-KZ" sz="2000" b="1" i="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Picture 2" descr="C:\Users\asusi\Desktop\ЖОБА\klassienergeticheskoyeffektivnostiofisno_6BB4CDB9.jpg"/>
          <p:cNvPicPr>
            <a:picLocks noGrp="1" noChangeAspect="1" noChangeArrowheads="1"/>
          </p:cNvPicPr>
          <p:nvPr>
            <p:ph idx="1"/>
          </p:nvPr>
        </p:nvPicPr>
        <p:blipFill>
          <a:blip r:embed="rId2" cstate="print">
            <a:lum bright="30000" contrast="12000"/>
          </a:blip>
          <a:srcRect/>
          <a:stretch>
            <a:fillRect/>
          </a:stretch>
        </p:blipFill>
        <p:spPr bwMode="auto">
          <a:xfrm>
            <a:off x="0" y="0"/>
            <a:ext cx="9144001" cy="6858000"/>
          </a:xfrm>
          <a:prstGeom prst="rect">
            <a:avLst/>
          </a:prstGeom>
          <a:noFill/>
        </p:spPr>
      </p:pic>
      <p:sp>
        <p:nvSpPr>
          <p:cNvPr id="5" name="Прямоугольник 4"/>
          <p:cNvSpPr/>
          <p:nvPr/>
        </p:nvSpPr>
        <p:spPr>
          <a:xfrm>
            <a:off x="457200" y="533400"/>
            <a:ext cx="8382000" cy="5324535"/>
          </a:xfrm>
          <a:prstGeom prst="rect">
            <a:avLst/>
          </a:prstGeom>
        </p:spPr>
        <p:txBody>
          <a:bodyPr wrap="square">
            <a:spAutoFit/>
          </a:bodyPr>
          <a:lstStyle/>
          <a:p>
            <a:r>
              <a:rPr lang="en-US" sz="2000" b="1" i="1" dirty="0" smtClean="0">
                <a:solidFill>
                  <a:srgbClr val="007EEA"/>
                </a:solidFill>
                <a:effectLst>
                  <a:outerShdw blurRad="38100" dist="38100" dir="2700000" algn="tl">
                    <a:srgbClr val="C0C0C0"/>
                  </a:outerShdw>
                </a:effectLst>
                <a:latin typeface="Times New Roman" pitchFamily="18" charset="0"/>
                <a:cs typeface="Times New Roman" pitchFamily="18" charset="0"/>
              </a:rPr>
              <a:t> </a:t>
            </a:r>
            <a:r>
              <a:rPr lang="kk-KZ" sz="2000" b="1" i="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Зерттеу мақсаты: </a:t>
            </a:r>
            <a:r>
              <a:rPr lang="ru-RU" sz="2000" dirty="0" err="1" smtClean="0">
                <a:solidFill>
                  <a:srgbClr val="002060"/>
                </a:solidFill>
                <a:latin typeface="Times New Roman" pitchFamily="18" charset="0"/>
                <a:cs typeface="Times New Roman" pitchFamily="18" charset="0"/>
              </a:rPr>
              <a:t>Туындаған проблеманы</a:t>
            </a:r>
            <a:r>
              <a:rPr lang="ru-RU" sz="2000" dirty="0" smtClean="0">
                <a:solidFill>
                  <a:srgbClr val="002060"/>
                </a:solidFill>
                <a:latin typeface="Times New Roman" pitchFamily="18" charset="0"/>
                <a:cs typeface="Times New Roman" pitchFamily="18" charset="0"/>
              </a:rPr>
              <a:t> </a:t>
            </a:r>
            <a:r>
              <a:rPr lang="ru-RU" sz="2000" dirty="0" err="1" smtClean="0">
                <a:solidFill>
                  <a:srgbClr val="002060"/>
                </a:solidFill>
                <a:latin typeface="Times New Roman" pitchFamily="18" charset="0"/>
                <a:cs typeface="Times New Roman" pitchFamily="18" charset="0"/>
              </a:rPr>
              <a:t>шешудегі</a:t>
            </a:r>
            <a:r>
              <a:rPr lang="ru-RU" sz="2000" dirty="0" smtClean="0">
                <a:solidFill>
                  <a:srgbClr val="002060"/>
                </a:solidFill>
                <a:latin typeface="Times New Roman" pitchFamily="18" charset="0"/>
                <a:cs typeface="Times New Roman" pitchFamily="18" charset="0"/>
              </a:rPr>
              <a:t> </a:t>
            </a:r>
            <a:r>
              <a:rPr lang="ru-RU" sz="2000" dirty="0" err="1" smtClean="0">
                <a:solidFill>
                  <a:srgbClr val="002060"/>
                </a:solidFill>
                <a:latin typeface="Times New Roman" pitchFamily="18" charset="0"/>
                <a:cs typeface="Times New Roman" pitchFamily="18" charset="0"/>
              </a:rPr>
              <a:t>энергетикалық сұранысты қанағаттандыра алатын</a:t>
            </a:r>
            <a:r>
              <a:rPr lang="ru-RU" sz="2000" dirty="0" smtClean="0">
                <a:solidFill>
                  <a:srgbClr val="002060"/>
                </a:solidFill>
                <a:latin typeface="Times New Roman" pitchFamily="18" charset="0"/>
                <a:cs typeface="Times New Roman" pitchFamily="18" charset="0"/>
              </a:rPr>
              <a:t> энергия </a:t>
            </a:r>
            <a:r>
              <a:rPr lang="ru-RU" sz="2000" dirty="0" err="1" smtClean="0">
                <a:solidFill>
                  <a:srgbClr val="002060"/>
                </a:solidFill>
                <a:latin typeface="Times New Roman" pitchFamily="18" charset="0"/>
                <a:cs typeface="Times New Roman" pitchFamily="18" charset="0"/>
              </a:rPr>
              <a:t>көзі</a:t>
            </a:r>
            <a:r>
              <a:rPr lang="ru-RU" sz="2000" dirty="0" smtClean="0">
                <a:solidFill>
                  <a:srgbClr val="002060"/>
                </a:solidFill>
                <a:latin typeface="Times New Roman" pitchFamily="18" charset="0"/>
                <a:cs typeface="Times New Roman" pitchFamily="18" charset="0"/>
              </a:rPr>
              <a:t> – </a:t>
            </a:r>
            <a:r>
              <a:rPr lang="ru-RU" sz="2000" dirty="0" err="1" smtClean="0">
                <a:solidFill>
                  <a:srgbClr val="002060"/>
                </a:solidFill>
                <a:latin typeface="Times New Roman" pitchFamily="18" charset="0"/>
                <a:cs typeface="Times New Roman" pitchFamily="18" charset="0"/>
              </a:rPr>
              <a:t>жел</a:t>
            </a:r>
            <a:r>
              <a:rPr lang="ru-RU" sz="2000" dirty="0" smtClean="0">
                <a:solidFill>
                  <a:srgbClr val="002060"/>
                </a:solidFill>
                <a:latin typeface="Times New Roman" pitchFamily="18" charset="0"/>
                <a:cs typeface="Times New Roman" pitchFamily="18" charset="0"/>
              </a:rPr>
              <a:t>, </a:t>
            </a:r>
            <a:r>
              <a:rPr lang="ru-RU" sz="2000" dirty="0" err="1" smtClean="0">
                <a:solidFill>
                  <a:srgbClr val="002060"/>
                </a:solidFill>
                <a:latin typeface="Times New Roman" pitchFamily="18" charset="0"/>
                <a:cs typeface="Times New Roman" pitchFamily="18" charset="0"/>
              </a:rPr>
              <a:t>күн</a:t>
            </a:r>
            <a:r>
              <a:rPr lang="ru-RU" sz="2000" dirty="0" smtClean="0">
                <a:solidFill>
                  <a:srgbClr val="002060"/>
                </a:solidFill>
                <a:latin typeface="Times New Roman" pitchFamily="18" charset="0"/>
                <a:cs typeface="Times New Roman" pitchFamily="18" charset="0"/>
              </a:rPr>
              <a:t>  </a:t>
            </a:r>
            <a:r>
              <a:rPr lang="ru-RU" sz="2000" dirty="0" err="1" smtClean="0">
                <a:solidFill>
                  <a:srgbClr val="002060"/>
                </a:solidFill>
                <a:latin typeface="Times New Roman" pitchFamily="18" charset="0"/>
                <a:cs typeface="Times New Roman" pitchFamily="18" charset="0"/>
              </a:rPr>
              <a:t>энергияларын</a:t>
            </a:r>
            <a:r>
              <a:rPr lang="ru-RU" sz="2000" dirty="0" smtClean="0">
                <a:solidFill>
                  <a:srgbClr val="002060"/>
                </a:solidFill>
                <a:latin typeface="Times New Roman" pitchFamily="18" charset="0"/>
                <a:cs typeface="Times New Roman" pitchFamily="18" charset="0"/>
              </a:rPr>
              <a:t> </a:t>
            </a:r>
            <a:r>
              <a:rPr lang="ru-RU" sz="2000" dirty="0" err="1" smtClean="0">
                <a:solidFill>
                  <a:srgbClr val="002060"/>
                </a:solidFill>
                <a:latin typeface="Times New Roman" pitchFamily="18" charset="0"/>
                <a:cs typeface="Times New Roman" pitchFamily="18" charset="0"/>
              </a:rPr>
              <a:t>пайдалану</a:t>
            </a:r>
            <a:endParaRPr lang="kk-KZ" sz="20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a:p>
            <a:r>
              <a:rPr lang="kk-KZ" sz="2000" b="1" i="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Зерттеу  міндеті: </a:t>
            </a:r>
            <a:r>
              <a:rPr lang="ru-RU" sz="2000" dirty="0" smtClean="0">
                <a:solidFill>
                  <a:srgbClr val="002060"/>
                </a:solidFill>
                <a:latin typeface="Times New Roman" pitchFamily="18" charset="0"/>
                <a:cs typeface="Times New Roman" pitchFamily="18" charset="0"/>
              </a:rPr>
              <a:t>Осы </a:t>
            </a:r>
            <a:r>
              <a:rPr lang="ru-RU" sz="2000" dirty="0" err="1" smtClean="0">
                <a:solidFill>
                  <a:srgbClr val="002060"/>
                </a:solidFill>
                <a:latin typeface="Times New Roman" pitchFamily="18" charset="0"/>
                <a:cs typeface="Times New Roman" pitchFamily="18" charset="0"/>
              </a:rPr>
              <a:t>күнгі жұмыс істеп</a:t>
            </a:r>
            <a:r>
              <a:rPr lang="ru-RU" sz="2000" dirty="0" smtClean="0">
                <a:solidFill>
                  <a:srgbClr val="002060"/>
                </a:solidFill>
                <a:latin typeface="Times New Roman" pitchFamily="18" charset="0"/>
                <a:cs typeface="Times New Roman" pitchFamily="18" charset="0"/>
              </a:rPr>
              <a:t> </a:t>
            </a:r>
            <a:r>
              <a:rPr lang="ru-RU" sz="2000" dirty="0" err="1" smtClean="0">
                <a:solidFill>
                  <a:srgbClr val="002060"/>
                </a:solidFill>
                <a:latin typeface="Times New Roman" pitchFamily="18" charset="0"/>
                <a:cs typeface="Times New Roman" pitchFamily="18" charset="0"/>
              </a:rPr>
              <a:t>тұрған электр</a:t>
            </a:r>
            <a:r>
              <a:rPr lang="ru-RU" sz="2000" dirty="0" smtClean="0">
                <a:solidFill>
                  <a:srgbClr val="002060"/>
                </a:solidFill>
                <a:latin typeface="Times New Roman" pitchFamily="18" charset="0"/>
                <a:cs typeface="Times New Roman" pitchFamily="18" charset="0"/>
              </a:rPr>
              <a:t> </a:t>
            </a:r>
            <a:r>
              <a:rPr lang="ru-RU" sz="2000" dirty="0" err="1" smtClean="0">
                <a:solidFill>
                  <a:srgbClr val="002060"/>
                </a:solidFill>
                <a:latin typeface="Times New Roman" pitchFamily="18" charset="0"/>
                <a:cs typeface="Times New Roman" pitchFamily="18" charset="0"/>
              </a:rPr>
              <a:t>станцияларының артықшылығы </a:t>
            </a:r>
            <a:r>
              <a:rPr lang="ru-RU" sz="2000" dirty="0" smtClean="0">
                <a:solidFill>
                  <a:srgbClr val="002060"/>
                </a:solidFill>
                <a:latin typeface="Times New Roman" pitchFamily="18" charset="0"/>
                <a:cs typeface="Times New Roman" pitchFamily="18" charset="0"/>
              </a:rPr>
              <a:t>мен </a:t>
            </a:r>
            <a:r>
              <a:rPr lang="ru-RU" sz="2000" dirty="0" err="1" smtClean="0">
                <a:solidFill>
                  <a:srgbClr val="002060"/>
                </a:solidFill>
                <a:latin typeface="Times New Roman" pitchFamily="18" charset="0"/>
                <a:cs typeface="Times New Roman" pitchFamily="18" charset="0"/>
              </a:rPr>
              <a:t>кемшіліктерін</a:t>
            </a:r>
            <a:r>
              <a:rPr lang="ru-RU" sz="2000" dirty="0" smtClean="0">
                <a:solidFill>
                  <a:srgbClr val="002060"/>
                </a:solidFill>
                <a:latin typeface="Times New Roman" pitchFamily="18" charset="0"/>
                <a:cs typeface="Times New Roman" pitchFamily="18" charset="0"/>
              </a:rPr>
              <a:t> </a:t>
            </a:r>
            <a:r>
              <a:rPr lang="ru-RU" sz="2000" dirty="0" err="1" smtClean="0">
                <a:solidFill>
                  <a:srgbClr val="002060"/>
                </a:solidFill>
                <a:latin typeface="Times New Roman" pitchFamily="18" charset="0"/>
                <a:cs typeface="Times New Roman" pitchFamily="18" charset="0"/>
              </a:rPr>
              <a:t>анықтап</a:t>
            </a:r>
            <a:r>
              <a:rPr lang="ru-RU" sz="2000" dirty="0" smtClean="0">
                <a:solidFill>
                  <a:srgbClr val="002060"/>
                </a:solidFill>
                <a:latin typeface="Times New Roman" pitchFamily="18" charset="0"/>
                <a:cs typeface="Times New Roman" pitchFamily="18" charset="0"/>
              </a:rPr>
              <a:t>, </a:t>
            </a:r>
            <a:r>
              <a:rPr lang="ru-RU" sz="2000" dirty="0" err="1" smtClean="0">
                <a:solidFill>
                  <a:srgbClr val="002060"/>
                </a:solidFill>
                <a:latin typeface="Times New Roman" pitchFamily="18" charset="0"/>
                <a:cs typeface="Times New Roman" pitchFamily="18" charset="0"/>
              </a:rPr>
              <a:t>альтернативті</a:t>
            </a:r>
            <a:r>
              <a:rPr lang="ru-RU" sz="2000" dirty="0" smtClean="0">
                <a:solidFill>
                  <a:srgbClr val="002060"/>
                </a:solidFill>
                <a:latin typeface="Times New Roman" pitchFamily="18" charset="0"/>
                <a:cs typeface="Times New Roman" pitchFamily="18" charset="0"/>
              </a:rPr>
              <a:t> энергия </a:t>
            </a:r>
            <a:r>
              <a:rPr lang="ru-RU" sz="2000" dirty="0" err="1" smtClean="0">
                <a:solidFill>
                  <a:srgbClr val="002060"/>
                </a:solidFill>
                <a:latin typeface="Times New Roman" pitchFamily="18" charset="0"/>
                <a:cs typeface="Times New Roman" pitchFamily="18" charset="0"/>
              </a:rPr>
              <a:t>көздерін анықтау</a:t>
            </a:r>
            <a:r>
              <a:rPr lang="ru-RU" sz="2000" dirty="0" smtClean="0">
                <a:solidFill>
                  <a:srgbClr val="002060"/>
                </a:solidFill>
                <a:latin typeface="Times New Roman" pitchFamily="18" charset="0"/>
                <a:cs typeface="Times New Roman" pitchFamily="18" charset="0"/>
              </a:rPr>
              <a:t>; </a:t>
            </a:r>
            <a:r>
              <a:rPr lang="ru-RU" sz="2000" dirty="0" err="1" smtClean="0">
                <a:solidFill>
                  <a:srgbClr val="002060"/>
                </a:solidFill>
                <a:latin typeface="Times New Roman" pitchFamily="18" charset="0"/>
                <a:cs typeface="Times New Roman" pitchFamily="18" charset="0"/>
              </a:rPr>
              <a:t>Білім</a:t>
            </a:r>
            <a:r>
              <a:rPr lang="ru-RU" sz="2000" dirty="0" smtClean="0">
                <a:solidFill>
                  <a:srgbClr val="002060"/>
                </a:solidFill>
                <a:latin typeface="Times New Roman" pitchFamily="18" charset="0"/>
                <a:cs typeface="Times New Roman" pitchFamily="18" charset="0"/>
              </a:rPr>
              <a:t> беру </a:t>
            </a:r>
            <a:r>
              <a:rPr lang="ru-RU" sz="2000" dirty="0" err="1" smtClean="0">
                <a:solidFill>
                  <a:srgbClr val="002060"/>
                </a:solidFill>
                <a:latin typeface="Times New Roman" pitchFamily="18" charset="0"/>
                <a:cs typeface="Times New Roman" pitchFamily="18" charset="0"/>
              </a:rPr>
              <a:t>үрдісінде мектеп</a:t>
            </a:r>
            <a:r>
              <a:rPr lang="ru-RU" sz="2000" dirty="0" smtClean="0">
                <a:solidFill>
                  <a:srgbClr val="002060"/>
                </a:solidFill>
                <a:latin typeface="Times New Roman" pitchFamily="18" charset="0"/>
                <a:cs typeface="Times New Roman" pitchFamily="18" charset="0"/>
              </a:rPr>
              <a:t> </a:t>
            </a:r>
            <a:r>
              <a:rPr lang="ru-RU" sz="2000" dirty="0" err="1" smtClean="0">
                <a:solidFill>
                  <a:srgbClr val="002060"/>
                </a:solidFill>
                <a:latin typeface="Times New Roman" pitchFamily="18" charset="0"/>
                <a:cs typeface="Times New Roman" pitchFamily="18" charset="0"/>
              </a:rPr>
              <a:t>бағдарламасымен шектеліп</a:t>
            </a:r>
            <a:r>
              <a:rPr lang="ru-RU" sz="2000" dirty="0" smtClean="0">
                <a:solidFill>
                  <a:srgbClr val="002060"/>
                </a:solidFill>
                <a:latin typeface="Times New Roman" pitchFamily="18" charset="0"/>
                <a:cs typeface="Times New Roman" pitchFamily="18" charset="0"/>
              </a:rPr>
              <a:t> </a:t>
            </a:r>
            <a:r>
              <a:rPr lang="ru-RU" sz="2000" dirty="0" err="1" smtClean="0">
                <a:solidFill>
                  <a:srgbClr val="002060"/>
                </a:solidFill>
                <a:latin typeface="Times New Roman" pitchFamily="18" charset="0"/>
                <a:cs typeface="Times New Roman" pitchFamily="18" charset="0"/>
              </a:rPr>
              <a:t>қана қоймай</a:t>
            </a:r>
            <a:r>
              <a:rPr lang="ru-RU" sz="2000" dirty="0" smtClean="0">
                <a:solidFill>
                  <a:srgbClr val="002060"/>
                </a:solidFill>
                <a:latin typeface="Times New Roman" pitchFamily="18" charset="0"/>
                <a:cs typeface="Times New Roman" pitchFamily="18" charset="0"/>
              </a:rPr>
              <a:t>, </a:t>
            </a:r>
            <a:r>
              <a:rPr lang="ru-RU" sz="2000" dirty="0" err="1" smtClean="0">
                <a:solidFill>
                  <a:srgbClr val="002060"/>
                </a:solidFill>
                <a:latin typeface="Times New Roman" pitchFamily="18" charset="0"/>
                <a:cs typeface="Times New Roman" pitchFamily="18" charset="0"/>
              </a:rPr>
              <a:t>жел</a:t>
            </a:r>
            <a:r>
              <a:rPr lang="ru-RU" sz="2000" dirty="0" smtClean="0">
                <a:solidFill>
                  <a:srgbClr val="002060"/>
                </a:solidFill>
                <a:latin typeface="Times New Roman" pitchFamily="18" charset="0"/>
                <a:cs typeface="Times New Roman" pitchFamily="18" charset="0"/>
              </a:rPr>
              <a:t> </a:t>
            </a:r>
            <a:r>
              <a:rPr lang="ru-RU" sz="2000" dirty="0" err="1" smtClean="0">
                <a:solidFill>
                  <a:srgbClr val="002060"/>
                </a:solidFill>
                <a:latin typeface="Times New Roman" pitchFamily="18" charset="0"/>
                <a:cs typeface="Times New Roman" pitchFamily="18" charset="0"/>
              </a:rPr>
              <a:t>энергиясы</a:t>
            </a:r>
            <a:r>
              <a:rPr lang="ru-RU" sz="2000" dirty="0" smtClean="0">
                <a:solidFill>
                  <a:srgbClr val="002060"/>
                </a:solidFill>
                <a:latin typeface="Times New Roman" pitchFamily="18" charset="0"/>
                <a:cs typeface="Times New Roman" pitchFamily="18" charset="0"/>
              </a:rPr>
              <a:t> </a:t>
            </a:r>
            <a:r>
              <a:rPr lang="ru-RU" sz="2000" dirty="0" err="1" smtClean="0">
                <a:solidFill>
                  <a:srgbClr val="002060"/>
                </a:solidFill>
                <a:latin typeface="Times New Roman" pitchFamily="18" charset="0"/>
                <a:cs typeface="Times New Roman" pitchFamily="18" charset="0"/>
              </a:rPr>
              <a:t>туралы</a:t>
            </a:r>
            <a:r>
              <a:rPr lang="ru-RU" sz="2000" dirty="0" smtClean="0">
                <a:solidFill>
                  <a:srgbClr val="002060"/>
                </a:solidFill>
                <a:latin typeface="Times New Roman" pitchFamily="18" charset="0"/>
                <a:cs typeface="Times New Roman" pitchFamily="18" charset="0"/>
              </a:rPr>
              <a:t> </a:t>
            </a:r>
            <a:r>
              <a:rPr lang="ru-RU" sz="2000" dirty="0" err="1" smtClean="0">
                <a:solidFill>
                  <a:srgbClr val="002060"/>
                </a:solidFill>
                <a:latin typeface="Times New Roman" pitchFamily="18" charset="0"/>
                <a:cs typeface="Times New Roman" pitchFamily="18" charset="0"/>
              </a:rPr>
              <a:t>теориялық білімін</a:t>
            </a:r>
            <a:r>
              <a:rPr lang="ru-RU" sz="2000" dirty="0" smtClean="0">
                <a:solidFill>
                  <a:srgbClr val="002060"/>
                </a:solidFill>
                <a:latin typeface="Times New Roman" pitchFamily="18" charset="0"/>
                <a:cs typeface="Times New Roman" pitchFamily="18" charset="0"/>
              </a:rPr>
              <a:t> </a:t>
            </a:r>
            <a:r>
              <a:rPr lang="ru-RU" sz="2000" dirty="0" err="1" smtClean="0">
                <a:solidFill>
                  <a:srgbClr val="002060"/>
                </a:solidFill>
                <a:latin typeface="Times New Roman" pitchFamily="18" charset="0"/>
                <a:cs typeface="Times New Roman" pitchFamily="18" charset="0"/>
              </a:rPr>
              <a:t>жетілдіре</a:t>
            </a:r>
            <a:r>
              <a:rPr lang="ru-RU" sz="2000" dirty="0" smtClean="0">
                <a:solidFill>
                  <a:srgbClr val="002060"/>
                </a:solidFill>
                <a:latin typeface="Times New Roman" pitchFamily="18" charset="0"/>
                <a:cs typeface="Times New Roman" pitchFamily="18" charset="0"/>
              </a:rPr>
              <a:t> </a:t>
            </a:r>
            <a:r>
              <a:rPr lang="ru-RU" sz="2000" dirty="0" err="1" smtClean="0">
                <a:solidFill>
                  <a:srgbClr val="002060"/>
                </a:solidFill>
                <a:latin typeface="Times New Roman" pitchFamily="18" charset="0"/>
                <a:cs typeface="Times New Roman" pitchFamily="18" charset="0"/>
              </a:rPr>
              <a:t>отырып</a:t>
            </a:r>
            <a:r>
              <a:rPr lang="ru-RU" sz="2000" dirty="0" smtClean="0">
                <a:solidFill>
                  <a:srgbClr val="002060"/>
                </a:solidFill>
                <a:latin typeface="Times New Roman" pitchFamily="18" charset="0"/>
                <a:cs typeface="Times New Roman" pitchFamily="18" charset="0"/>
              </a:rPr>
              <a:t>, эксперимент </a:t>
            </a:r>
            <a:r>
              <a:rPr lang="ru-RU" sz="2000" dirty="0" err="1" smtClean="0">
                <a:solidFill>
                  <a:srgbClr val="002060"/>
                </a:solidFill>
                <a:latin typeface="Times New Roman" pitchFamily="18" charset="0"/>
                <a:cs typeface="Times New Roman" pitchFamily="18" charset="0"/>
              </a:rPr>
              <a:t>жүзінде пайдалану</a:t>
            </a:r>
            <a:r>
              <a:rPr lang="ru-RU" sz="2000" dirty="0" smtClean="0">
                <a:solidFill>
                  <a:srgbClr val="002060"/>
                </a:solidFill>
                <a:latin typeface="Times New Roman" pitchFamily="18" charset="0"/>
                <a:cs typeface="Times New Roman" pitchFamily="18" charset="0"/>
              </a:rPr>
              <a:t>.</a:t>
            </a:r>
            <a:endParaRPr lang="kk-KZ" sz="2000" b="1" i="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2000" dirty="0" smtClean="0">
                <a:latin typeface="Times New Roman" pitchFamily="18" charset="0"/>
                <a:cs typeface="Times New Roman" pitchFamily="18" charset="0"/>
              </a:rPr>
              <a:t> </a:t>
            </a:r>
            <a:r>
              <a:rPr lang="kk-KZ" sz="2000" b="1" i="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Зерттеудің ғылыми болжамы: </a:t>
            </a:r>
            <a:r>
              <a:rPr lang="ru-RU" sz="2000" dirty="0" err="1" smtClean="0">
                <a:solidFill>
                  <a:srgbClr val="002060"/>
                </a:solidFill>
                <a:latin typeface="Times New Roman" pitchFamily="18" charset="0"/>
                <a:cs typeface="Times New Roman" pitchFamily="18" charset="0"/>
              </a:rPr>
              <a:t>Желдің қозғалыс жылдамдығымен өндірілетін энергияның арасындағы тәуелділілікті зерттеуге</a:t>
            </a:r>
            <a:r>
              <a:rPr lang="ru-RU" sz="2000" dirty="0" smtClean="0">
                <a:solidFill>
                  <a:srgbClr val="002060"/>
                </a:solidFill>
                <a:latin typeface="Times New Roman" pitchFamily="18" charset="0"/>
                <a:cs typeface="Times New Roman" pitchFamily="18" charset="0"/>
              </a:rPr>
              <a:t> </a:t>
            </a:r>
            <a:r>
              <a:rPr lang="ru-RU" sz="2000" dirty="0" err="1" smtClean="0">
                <a:solidFill>
                  <a:srgbClr val="002060"/>
                </a:solidFill>
                <a:latin typeface="Times New Roman" pitchFamily="18" charset="0"/>
                <a:cs typeface="Times New Roman" pitchFamily="18" charset="0"/>
              </a:rPr>
              <a:t>мүмкіндік алады</a:t>
            </a:r>
            <a:r>
              <a:rPr lang="ru-RU" sz="2000" dirty="0" smtClean="0">
                <a:solidFill>
                  <a:srgbClr val="002060"/>
                </a:solidFill>
                <a:latin typeface="Times New Roman" pitchFamily="18" charset="0"/>
                <a:cs typeface="Times New Roman" pitchFamily="18" charset="0"/>
              </a:rPr>
              <a:t>.</a:t>
            </a:r>
            <a:endParaRPr lang="kk-KZ" sz="2000" b="1" i="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a:p>
            <a:r>
              <a:rPr lang="kk-KZ" sz="2000" b="1" i="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Өзектілігі: </a:t>
            </a:r>
            <a:r>
              <a:rPr lang="ru-RU" sz="2000" dirty="0" err="1" smtClean="0">
                <a:solidFill>
                  <a:srgbClr val="002060"/>
                </a:solidFill>
                <a:latin typeface="Times New Roman" pitchFamily="18" charset="0"/>
                <a:cs typeface="Times New Roman" pitchFamily="18" charset="0"/>
              </a:rPr>
              <a:t>Биіктігі</a:t>
            </a:r>
            <a:r>
              <a:rPr lang="ru-RU" sz="2000" dirty="0" smtClean="0">
                <a:solidFill>
                  <a:srgbClr val="002060"/>
                </a:solidFill>
                <a:latin typeface="Times New Roman" pitchFamily="18" charset="0"/>
                <a:cs typeface="Times New Roman" pitchFamily="18" charset="0"/>
              </a:rPr>
              <a:t> </a:t>
            </a:r>
            <a:r>
              <a:rPr lang="ru-RU" sz="2000" dirty="0" err="1" smtClean="0">
                <a:solidFill>
                  <a:srgbClr val="002060"/>
                </a:solidFill>
                <a:latin typeface="Times New Roman" pitchFamily="18" charset="0"/>
                <a:cs typeface="Times New Roman" pitchFamily="18" charset="0"/>
              </a:rPr>
              <a:t>бірнеше</a:t>
            </a:r>
            <a:r>
              <a:rPr lang="ru-RU" sz="2000" dirty="0" smtClean="0">
                <a:solidFill>
                  <a:srgbClr val="002060"/>
                </a:solidFill>
                <a:latin typeface="Times New Roman" pitchFamily="18" charset="0"/>
                <a:cs typeface="Times New Roman" pitchFamily="18" charset="0"/>
              </a:rPr>
              <a:t> км </a:t>
            </a:r>
            <a:r>
              <a:rPr lang="ru-RU" sz="2000" dirty="0" err="1" smtClean="0">
                <a:solidFill>
                  <a:srgbClr val="002060"/>
                </a:solidFill>
                <a:latin typeface="Times New Roman" pitchFamily="18" charset="0"/>
                <a:cs typeface="Times New Roman" pitchFamily="18" charset="0"/>
              </a:rPr>
              <a:t>болатын</a:t>
            </a:r>
            <a:r>
              <a:rPr lang="ru-RU" sz="2000" dirty="0" smtClean="0">
                <a:solidFill>
                  <a:srgbClr val="002060"/>
                </a:solidFill>
                <a:latin typeface="Times New Roman" pitchFamily="18" charset="0"/>
                <a:cs typeface="Times New Roman" pitchFamily="18" charset="0"/>
              </a:rPr>
              <a:t> </a:t>
            </a:r>
            <a:r>
              <a:rPr lang="ru-RU" sz="2000" dirty="0" err="1" smtClean="0">
                <a:solidFill>
                  <a:srgbClr val="002060"/>
                </a:solidFill>
                <a:latin typeface="Times New Roman" pitchFamily="18" charset="0"/>
                <a:cs typeface="Times New Roman" pitchFamily="18" charset="0"/>
              </a:rPr>
              <a:t>трубиналар</a:t>
            </a:r>
            <a:r>
              <a:rPr lang="ru-RU" sz="2000" dirty="0" smtClean="0">
                <a:solidFill>
                  <a:srgbClr val="002060"/>
                </a:solidFill>
                <a:latin typeface="Times New Roman" pitchFamily="18" charset="0"/>
                <a:cs typeface="Times New Roman" pitchFamily="18" charset="0"/>
              </a:rPr>
              <a:t> </a:t>
            </a:r>
            <a:r>
              <a:rPr lang="ru-RU" sz="2000" dirty="0" err="1" smtClean="0">
                <a:solidFill>
                  <a:srgbClr val="002060"/>
                </a:solidFill>
                <a:latin typeface="Times New Roman" pitchFamily="18" charset="0"/>
                <a:cs typeface="Times New Roman" pitchFamily="18" charset="0"/>
              </a:rPr>
              <a:t>арқылы жел</a:t>
            </a:r>
            <a:r>
              <a:rPr lang="ru-RU" sz="2000" dirty="0" smtClean="0">
                <a:solidFill>
                  <a:srgbClr val="002060"/>
                </a:solidFill>
                <a:latin typeface="Times New Roman" pitchFamily="18" charset="0"/>
                <a:cs typeface="Times New Roman" pitchFamily="18" charset="0"/>
              </a:rPr>
              <a:t> </a:t>
            </a:r>
            <a:r>
              <a:rPr lang="ru-RU" sz="2000" dirty="0" err="1" smtClean="0">
                <a:solidFill>
                  <a:srgbClr val="002060"/>
                </a:solidFill>
                <a:latin typeface="Times New Roman" pitchFamily="18" charset="0"/>
                <a:cs typeface="Times New Roman" pitchFamily="18" charset="0"/>
              </a:rPr>
              <a:t>энергиясын</a:t>
            </a:r>
            <a:r>
              <a:rPr lang="ru-RU" sz="2000" dirty="0" smtClean="0">
                <a:solidFill>
                  <a:srgbClr val="002060"/>
                </a:solidFill>
                <a:latin typeface="Times New Roman" pitchFamily="18" charset="0"/>
                <a:cs typeface="Times New Roman" pitchFamily="18" charset="0"/>
              </a:rPr>
              <a:t> ала </a:t>
            </a:r>
            <a:r>
              <a:rPr lang="ru-RU" sz="2000" dirty="0" err="1" smtClean="0">
                <a:solidFill>
                  <a:srgbClr val="002060"/>
                </a:solidFill>
                <a:latin typeface="Times New Roman" pitchFamily="18" charset="0"/>
                <a:cs typeface="Times New Roman" pitchFamily="18" charset="0"/>
              </a:rPr>
              <a:t>отырып</a:t>
            </a:r>
            <a:r>
              <a:rPr lang="ru-RU" sz="2000" dirty="0" smtClean="0">
                <a:solidFill>
                  <a:srgbClr val="002060"/>
                </a:solidFill>
                <a:latin typeface="Times New Roman" pitchFamily="18" charset="0"/>
                <a:cs typeface="Times New Roman" pitchFamily="18" charset="0"/>
              </a:rPr>
              <a:t> </a:t>
            </a:r>
            <a:r>
              <a:rPr lang="ru-RU" sz="2000" dirty="0" err="1" smtClean="0">
                <a:solidFill>
                  <a:srgbClr val="002060"/>
                </a:solidFill>
                <a:latin typeface="Times New Roman" pitchFamily="18" charset="0"/>
                <a:cs typeface="Times New Roman" pitchFamily="18" charset="0"/>
              </a:rPr>
              <a:t>және ауа</a:t>
            </a:r>
            <a:r>
              <a:rPr lang="ru-RU" sz="2000" dirty="0" smtClean="0">
                <a:solidFill>
                  <a:srgbClr val="002060"/>
                </a:solidFill>
                <a:latin typeface="Times New Roman" pitchFamily="18" charset="0"/>
                <a:cs typeface="Times New Roman" pitchFamily="18" charset="0"/>
              </a:rPr>
              <a:t> </a:t>
            </a:r>
            <a:r>
              <a:rPr lang="ru-RU" sz="2000" dirty="0" err="1" smtClean="0">
                <a:solidFill>
                  <a:srgbClr val="002060"/>
                </a:solidFill>
                <a:latin typeface="Times New Roman" pitchFamily="18" charset="0"/>
                <a:cs typeface="Times New Roman" pitchFamily="18" charset="0"/>
              </a:rPr>
              <a:t>кеңістігін тазартып</a:t>
            </a:r>
            <a:r>
              <a:rPr lang="ru-RU" sz="2000" dirty="0" smtClean="0">
                <a:solidFill>
                  <a:srgbClr val="002060"/>
                </a:solidFill>
                <a:latin typeface="Times New Roman" pitchFamily="18" charset="0"/>
                <a:cs typeface="Times New Roman" pitchFamily="18" charset="0"/>
              </a:rPr>
              <a:t> </a:t>
            </a:r>
            <a:r>
              <a:rPr lang="ru-RU" sz="2000" dirty="0" err="1" smtClean="0">
                <a:solidFill>
                  <a:srgbClr val="002060"/>
                </a:solidFill>
                <a:latin typeface="Times New Roman" pitchFamily="18" charset="0"/>
                <a:cs typeface="Times New Roman" pitchFamily="18" charset="0"/>
              </a:rPr>
              <a:t>тұруға пайдалануға мүмкіндік болатындығы </a:t>
            </a:r>
            <a:r>
              <a:rPr lang="ru-RU" sz="2000" dirty="0" smtClean="0">
                <a:solidFill>
                  <a:srgbClr val="002060"/>
                </a:solidFill>
                <a:latin typeface="Times New Roman" pitchFamily="18" charset="0"/>
                <a:cs typeface="Times New Roman" pitchFamily="18" charset="0"/>
              </a:rPr>
              <a:t>– </a:t>
            </a:r>
            <a:r>
              <a:rPr lang="ru-RU" sz="2000" dirty="0" err="1" smtClean="0">
                <a:solidFill>
                  <a:srgbClr val="002060"/>
                </a:solidFill>
                <a:latin typeface="Times New Roman" pitchFamily="18" charset="0"/>
                <a:cs typeface="Times New Roman" pitchFamily="18" charset="0"/>
              </a:rPr>
              <a:t>басты</a:t>
            </a:r>
            <a:r>
              <a:rPr lang="ru-RU" sz="2000" dirty="0" smtClean="0">
                <a:solidFill>
                  <a:srgbClr val="002060"/>
                </a:solidFill>
                <a:latin typeface="Times New Roman" pitchFamily="18" charset="0"/>
                <a:cs typeface="Times New Roman" pitchFamily="18" charset="0"/>
              </a:rPr>
              <a:t> </a:t>
            </a:r>
            <a:r>
              <a:rPr lang="ru-RU" sz="2000" dirty="0" err="1" smtClean="0">
                <a:solidFill>
                  <a:srgbClr val="002060"/>
                </a:solidFill>
                <a:latin typeface="Times New Roman" pitchFamily="18" charset="0"/>
                <a:cs typeface="Times New Roman" pitchFamily="18" charset="0"/>
              </a:rPr>
              <a:t>жаңалық</a:t>
            </a:r>
            <a:r>
              <a:rPr lang="ru-RU" sz="2000" dirty="0" smtClean="0">
                <a:solidFill>
                  <a:srgbClr val="002060"/>
                </a:solidFill>
                <a:latin typeface="Times New Roman" pitchFamily="18" charset="0"/>
                <a:cs typeface="Times New Roman" pitchFamily="18" charset="0"/>
              </a:rPr>
              <a:t>.</a:t>
            </a:r>
            <a:endParaRPr lang="kk-KZ" sz="2000" b="1" i="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a:p>
            <a:r>
              <a:rPr lang="kk-KZ" sz="2000" b="1" i="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Күтілетін нәтиже:</a:t>
            </a:r>
            <a:r>
              <a:rPr lang="ru-RU" sz="2000" dirty="0" err="1" smtClean="0">
                <a:solidFill>
                  <a:srgbClr val="002060"/>
                </a:solidFill>
                <a:latin typeface="Times New Roman" pitchFamily="18" charset="0"/>
                <a:cs typeface="Times New Roman" pitchFamily="18" charset="0"/>
              </a:rPr>
              <a:t>Жел</a:t>
            </a:r>
            <a:r>
              <a:rPr lang="ru-RU" sz="2000" dirty="0" smtClean="0">
                <a:solidFill>
                  <a:srgbClr val="002060"/>
                </a:solidFill>
                <a:latin typeface="Times New Roman" pitchFamily="18" charset="0"/>
                <a:cs typeface="Times New Roman" pitchFamily="18" charset="0"/>
              </a:rPr>
              <a:t> </a:t>
            </a:r>
            <a:r>
              <a:rPr lang="ru-RU" sz="2000" dirty="0" err="1" smtClean="0">
                <a:solidFill>
                  <a:srgbClr val="002060"/>
                </a:solidFill>
                <a:latin typeface="Times New Roman" pitchFamily="18" charset="0"/>
                <a:cs typeface="Times New Roman" pitchFamily="18" charset="0"/>
              </a:rPr>
              <a:t>энергиясы</a:t>
            </a:r>
            <a:r>
              <a:rPr lang="ru-RU" sz="2000" dirty="0" smtClean="0">
                <a:solidFill>
                  <a:srgbClr val="002060"/>
                </a:solidFill>
                <a:latin typeface="Times New Roman" pitchFamily="18" charset="0"/>
                <a:cs typeface="Times New Roman" pitchFamily="18" charset="0"/>
              </a:rPr>
              <a:t> </a:t>
            </a:r>
            <a:r>
              <a:rPr lang="ru-RU" sz="2000" dirty="0" err="1" smtClean="0">
                <a:solidFill>
                  <a:srgbClr val="002060"/>
                </a:solidFill>
                <a:latin typeface="Times New Roman" pitchFamily="18" charset="0"/>
                <a:cs typeface="Times New Roman" pitchFamily="18" charset="0"/>
              </a:rPr>
              <a:t>туралы</a:t>
            </a:r>
            <a:r>
              <a:rPr lang="ru-RU" sz="2000" dirty="0" smtClean="0">
                <a:solidFill>
                  <a:srgbClr val="002060"/>
                </a:solidFill>
                <a:latin typeface="Times New Roman" pitchFamily="18" charset="0"/>
                <a:cs typeface="Times New Roman" pitchFamily="18" charset="0"/>
              </a:rPr>
              <a:t> </a:t>
            </a:r>
            <a:r>
              <a:rPr lang="ru-RU" sz="2000" dirty="0" err="1" smtClean="0">
                <a:solidFill>
                  <a:srgbClr val="002060"/>
                </a:solidFill>
                <a:latin typeface="Times New Roman" pitchFamily="18" charset="0"/>
                <a:cs typeface="Times New Roman" pitchFamily="18" charset="0"/>
              </a:rPr>
              <a:t>теориялық сауаттылық практикамен</a:t>
            </a:r>
            <a:r>
              <a:rPr lang="ru-RU" sz="2000" dirty="0" smtClean="0">
                <a:solidFill>
                  <a:srgbClr val="002060"/>
                </a:solidFill>
                <a:latin typeface="Times New Roman" pitchFamily="18" charset="0"/>
                <a:cs typeface="Times New Roman" pitchFamily="18" charset="0"/>
              </a:rPr>
              <a:t> </a:t>
            </a:r>
            <a:r>
              <a:rPr lang="ru-RU" sz="2000" dirty="0" err="1" smtClean="0">
                <a:solidFill>
                  <a:srgbClr val="002060"/>
                </a:solidFill>
                <a:latin typeface="Times New Roman" pitchFamily="18" charset="0"/>
                <a:cs typeface="Times New Roman" pitchFamily="18" charset="0"/>
              </a:rPr>
              <a:t>ұштастыра отырып</a:t>
            </a:r>
            <a:r>
              <a:rPr lang="ru-RU" sz="2000" dirty="0" smtClean="0">
                <a:solidFill>
                  <a:srgbClr val="002060"/>
                </a:solidFill>
                <a:latin typeface="Times New Roman" pitchFamily="18" charset="0"/>
                <a:cs typeface="Times New Roman" pitchFamily="18" charset="0"/>
              </a:rPr>
              <a:t>, </a:t>
            </a:r>
            <a:r>
              <a:rPr lang="ru-RU" sz="2000" dirty="0" err="1" smtClean="0">
                <a:solidFill>
                  <a:srgbClr val="002060"/>
                </a:solidFill>
                <a:latin typeface="Times New Roman" pitchFamily="18" charset="0"/>
                <a:cs typeface="Times New Roman" pitchFamily="18" charset="0"/>
              </a:rPr>
              <a:t>табиғатқа және адамға пайдалы</a:t>
            </a:r>
            <a:r>
              <a:rPr lang="ru-RU" sz="2000" dirty="0" smtClean="0">
                <a:solidFill>
                  <a:srgbClr val="002060"/>
                </a:solidFill>
                <a:latin typeface="Times New Roman" pitchFamily="18" charset="0"/>
                <a:cs typeface="Times New Roman" pitchFamily="18" charset="0"/>
              </a:rPr>
              <a:t> </a:t>
            </a:r>
            <a:r>
              <a:rPr lang="ru-RU" sz="2000" dirty="0" err="1" smtClean="0">
                <a:solidFill>
                  <a:srgbClr val="002060"/>
                </a:solidFill>
                <a:latin typeface="Times New Roman" pitchFamily="18" charset="0"/>
                <a:cs typeface="Times New Roman" pitchFamily="18" charset="0"/>
              </a:rPr>
              <a:t>жел</a:t>
            </a:r>
            <a:r>
              <a:rPr lang="ru-RU" sz="2000" dirty="0" smtClean="0">
                <a:solidFill>
                  <a:srgbClr val="002060"/>
                </a:solidFill>
                <a:latin typeface="Times New Roman" pitchFamily="18" charset="0"/>
                <a:cs typeface="Times New Roman" pitchFamily="18" charset="0"/>
              </a:rPr>
              <a:t> </a:t>
            </a:r>
            <a:r>
              <a:rPr lang="ru-RU" sz="2000" dirty="0" err="1" smtClean="0">
                <a:solidFill>
                  <a:srgbClr val="002060"/>
                </a:solidFill>
                <a:latin typeface="Times New Roman" pitchFamily="18" charset="0"/>
                <a:cs typeface="Times New Roman" pitchFamily="18" charset="0"/>
              </a:rPr>
              <a:t>қондырғыларын </a:t>
            </a:r>
            <a:r>
              <a:rPr lang="ru-RU" sz="2000" dirty="0" smtClean="0">
                <a:solidFill>
                  <a:srgbClr val="002060"/>
                </a:solidFill>
                <a:latin typeface="Times New Roman" pitchFamily="18" charset="0"/>
                <a:cs typeface="Times New Roman" pitchFamily="18" charset="0"/>
              </a:rPr>
              <a:t>, </a:t>
            </a:r>
            <a:r>
              <a:rPr lang="ru-RU" sz="2000" dirty="0" err="1" smtClean="0">
                <a:solidFill>
                  <a:srgbClr val="002060"/>
                </a:solidFill>
                <a:latin typeface="Times New Roman" pitchFamily="18" charset="0"/>
                <a:cs typeface="Times New Roman" pitchFamily="18" charset="0"/>
              </a:rPr>
              <a:t>өмірде пайдасы</a:t>
            </a:r>
            <a:r>
              <a:rPr lang="ru-RU" sz="2000" dirty="0" smtClean="0">
                <a:solidFill>
                  <a:srgbClr val="002060"/>
                </a:solidFill>
                <a:latin typeface="Times New Roman" pitchFamily="18" charset="0"/>
                <a:cs typeface="Times New Roman" pitchFamily="18" charset="0"/>
              </a:rPr>
              <a:t> бар </a:t>
            </a:r>
            <a:r>
              <a:rPr lang="ru-RU" sz="2000" dirty="0" err="1" smtClean="0">
                <a:solidFill>
                  <a:srgbClr val="002060"/>
                </a:solidFill>
                <a:latin typeface="Times New Roman" pitchFamily="18" charset="0"/>
                <a:cs typeface="Times New Roman" pitchFamily="18" charset="0"/>
              </a:rPr>
              <a:t>екендігін</a:t>
            </a:r>
            <a:r>
              <a:rPr lang="ru-RU" sz="2000" dirty="0" smtClean="0">
                <a:solidFill>
                  <a:srgbClr val="002060"/>
                </a:solidFill>
                <a:latin typeface="Times New Roman" pitchFamily="18" charset="0"/>
                <a:cs typeface="Times New Roman" pitchFamily="18" charset="0"/>
              </a:rPr>
              <a:t> </a:t>
            </a:r>
            <a:r>
              <a:rPr lang="ru-RU" sz="2000" dirty="0" err="1" smtClean="0">
                <a:solidFill>
                  <a:srgbClr val="002060"/>
                </a:solidFill>
                <a:latin typeface="Times New Roman" pitchFamily="18" charset="0"/>
                <a:cs typeface="Times New Roman" pitchFamily="18" charset="0"/>
              </a:rPr>
              <a:t>дәлелдеу</a:t>
            </a:r>
            <a:r>
              <a:rPr lang="ru-RU" sz="2000" dirty="0" smtClean="0">
                <a:solidFill>
                  <a:srgbClr val="002060"/>
                </a:solidFill>
                <a:latin typeface="Times New Roman" pitchFamily="18" charset="0"/>
                <a:cs typeface="Times New Roman" pitchFamily="18" charset="0"/>
              </a:rPr>
              <a:t>.</a:t>
            </a:r>
            <a:endParaRPr lang="ru-RU" sz="2000"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2" descr="C:\Users\asusi\Desktop\ЖОБА\klassienergeticheskoyeffektivnostiofisno_6BB4CDB9.jpg"/>
          <p:cNvPicPr>
            <a:picLocks noChangeAspect="1" noChangeArrowheads="1"/>
          </p:cNvPicPr>
          <p:nvPr/>
        </p:nvPicPr>
        <p:blipFill>
          <a:blip r:embed="rId2" cstate="print">
            <a:lum bright="30000" contrast="12000"/>
          </a:blip>
          <a:srcRect/>
          <a:stretch>
            <a:fillRect/>
          </a:stretch>
        </p:blipFill>
        <p:spPr bwMode="auto">
          <a:xfrm>
            <a:off x="0" y="0"/>
            <a:ext cx="9144001" cy="6858000"/>
          </a:xfrm>
          <a:prstGeom prst="rect">
            <a:avLst/>
          </a:prstGeom>
          <a:noFill/>
        </p:spPr>
      </p:pic>
      <p:sp>
        <p:nvSpPr>
          <p:cNvPr id="5" name="Содержимое 2"/>
          <p:cNvSpPr txBox="1">
            <a:spLocks/>
          </p:cNvSpPr>
          <p:nvPr/>
        </p:nvSpPr>
        <p:spPr>
          <a:xfrm>
            <a:off x="0" y="1066800"/>
            <a:ext cx="8839200" cy="62484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kk-KZ" sz="2400" b="1" i="0" u="none" strike="noStrike" kern="1200" cap="none" spc="0" normalizeH="0" baseline="0" noProof="0" dirty="0" smtClean="0">
                <a:ln>
                  <a:noFill/>
                </a:ln>
                <a:solidFill>
                  <a:schemeClr val="accent6">
                    <a:lumMod val="75000"/>
                  </a:schemeClr>
                </a:solidFill>
                <a:effectLst/>
                <a:uLnTx/>
                <a:uFillTx/>
                <a:latin typeface="Times New Roman" pitchFamily="18" charset="0"/>
                <a:cs typeface="Times New Roman" pitchFamily="18" charset="0"/>
              </a:rPr>
              <a:t>              </a:t>
            </a:r>
            <a:r>
              <a:rPr kumimoji="0" lang="kk-KZ" sz="2400" b="1" i="0" u="none" strike="noStrike" kern="1200" cap="none" spc="0" normalizeH="0" baseline="0" noProof="0" dirty="0" smtClean="0">
                <a:ln>
                  <a:noFill/>
                </a:ln>
                <a:solidFill>
                  <a:srgbClr val="C00000"/>
                </a:solidFill>
                <a:effectLst/>
                <a:uLnTx/>
                <a:uFillTx/>
                <a:latin typeface="Times New Roman" pitchFamily="18" charset="0"/>
                <a:cs typeface="Times New Roman" pitchFamily="18" charset="0"/>
              </a:rPr>
              <a:t> Жел энергетикасы</a:t>
            </a:r>
            <a:r>
              <a:rPr kumimoji="0" lang="kk-KZ" sz="2400" b="0" i="0" u="none" strike="noStrike" kern="1200" cap="none" spc="0" normalizeH="0" baseline="0" noProof="0" dirty="0" smtClean="0">
                <a:ln>
                  <a:noFill/>
                </a:ln>
                <a:solidFill>
                  <a:srgbClr val="002060"/>
                </a:solidFill>
                <a:effectLst/>
                <a:uLnTx/>
                <a:uFillTx/>
                <a:latin typeface="Times New Roman" pitchFamily="18" charset="0"/>
                <a:cs typeface="Times New Roman" pitchFamily="18" charset="0"/>
              </a:rPr>
              <a:t> — </a:t>
            </a:r>
            <a:r>
              <a:rPr kumimoji="0" lang="kk-KZ" sz="2400" b="0" i="0" strike="noStrike" kern="1200" cap="none" spc="0" normalizeH="0" baseline="0" noProof="0" dirty="0" smtClean="0">
                <a:ln>
                  <a:noFill/>
                </a:ln>
                <a:solidFill>
                  <a:srgbClr val="002060"/>
                </a:solidFill>
                <a:effectLst/>
                <a:uLnTx/>
                <a:uFillTx/>
                <a:latin typeface="Times New Roman" pitchFamily="18" charset="0"/>
                <a:cs typeface="Times New Roman" pitchFamily="18" charset="0"/>
              </a:rPr>
              <a:t>жел энергиясын механикалық, жылу немесе электр</a:t>
            </a:r>
            <a:r>
              <a:rPr lang="kk-KZ" sz="2400" dirty="0" smtClean="0">
                <a:solidFill>
                  <a:srgbClr val="002060"/>
                </a:solidFill>
                <a:latin typeface="Times New Roman" pitchFamily="18" charset="0"/>
                <a:cs typeface="Times New Roman" pitchFamily="18" charset="0"/>
              </a:rPr>
              <a:t> </a:t>
            </a:r>
            <a:r>
              <a:rPr kumimoji="0" lang="kk-KZ" sz="2400" b="0" i="0" strike="noStrike" kern="1200" cap="none" spc="0" normalizeH="0" baseline="0" noProof="0" dirty="0" smtClean="0">
                <a:ln>
                  <a:noFill/>
                </a:ln>
                <a:solidFill>
                  <a:srgbClr val="002060"/>
                </a:solidFill>
                <a:effectLst/>
                <a:uLnTx/>
                <a:uFillTx/>
                <a:latin typeface="Times New Roman" pitchFamily="18" charset="0"/>
                <a:cs typeface="Times New Roman" pitchFamily="18" charset="0"/>
              </a:rPr>
              <a:t>энергиясына түрлендірудің теориялық негіздерін, әдістері мен техникалық құралдарын жасаумен айналысатын жаңартылатын энергетиканың  саласы. Ол жел энергиясын халық шаруашылығына ұтымды пайдалану мүмкіндіктерін қарастырады. Елімізде арзан электр энергия көздерін іздеу мақсатында, “Қазақстанда 2030 жылға дейін электр энергиясын өндіруді дамыту туралы” мемлекеттік бағдарламаға сәйкес, жел күшімен өндіретін электр энергиясы қуатын халық шаруашылығына қолданудың тиімді жолдары қарастырылуда. Қазақстанда жел күшімен алынатын электр энергиясы қуатын кеңінен және мол өндіруге болады.</a:t>
            </a:r>
            <a:endParaRPr kumimoji="0" lang="ru-RU" sz="2400" b="0" i="0" strike="noStrike" kern="1200" cap="none" spc="0" normalizeH="0" baseline="0" noProof="0" dirty="0" smtClean="0">
              <a:ln>
                <a:noFill/>
              </a:ln>
              <a:solidFill>
                <a:srgbClr val="002060"/>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ru-RU" sz="2000" b="0" i="0" u="none" strike="noStrike" kern="1200" cap="none" spc="0" normalizeH="0" baseline="0" noProof="0" dirty="0">
              <a:ln>
                <a:noFill/>
              </a:ln>
              <a:solidFill>
                <a:schemeClr val="accent6">
                  <a:lumMod val="75000"/>
                </a:schemeClr>
              </a:solidFill>
              <a:effectLst/>
              <a:uLnTx/>
              <a:uFillTx/>
              <a:latin typeface="+mn-lt"/>
              <a:ea typeface="+mn-ea"/>
              <a:cs typeface="+mn-cs"/>
            </a:endParaRPr>
          </a:p>
        </p:txBody>
      </p:sp>
      <p:sp>
        <p:nvSpPr>
          <p:cNvPr id="6" name="Прямоугольник 5"/>
          <p:cNvSpPr/>
          <p:nvPr/>
        </p:nvSpPr>
        <p:spPr>
          <a:xfrm>
            <a:off x="3472396" y="228600"/>
            <a:ext cx="1901483" cy="584775"/>
          </a:xfrm>
          <a:prstGeom prst="rect">
            <a:avLst/>
          </a:prstGeom>
        </p:spPr>
        <p:txBody>
          <a:bodyPr wrap="none">
            <a:spAutoFit/>
          </a:bodyPr>
          <a:lstStyle/>
          <a:p>
            <a:pPr algn="ctr" eaLnBrk="0" hangingPunct="0">
              <a:tabLst>
                <a:tab pos="2593975" algn="l"/>
              </a:tabLst>
            </a:pPr>
            <a:r>
              <a:rPr lang="ru-RU" sz="3200" b="1" i="1" dirty="0" smtClean="0">
                <a:solidFill>
                  <a:srgbClr val="FF0000"/>
                </a:solidFill>
                <a:latin typeface="Times New Roman" pitchFamily="18" charset="0"/>
                <a:cs typeface="Times New Roman" pitchFamily="18" charset="0"/>
              </a:rPr>
              <a:t>КІРІСПЕ</a:t>
            </a:r>
            <a:endParaRPr lang="ru-RU" sz="2800" b="1" i="1" dirty="0" smtClean="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2" descr="C:\Users\asusi\Desktop\ЖОБА\klassienergeticheskoyeffektivnostiofisno_6BB4CDB9.jpg"/>
          <p:cNvPicPr>
            <a:picLocks noChangeAspect="1" noChangeArrowheads="1"/>
          </p:cNvPicPr>
          <p:nvPr/>
        </p:nvPicPr>
        <p:blipFill>
          <a:blip r:embed="rId2" cstate="print">
            <a:lum bright="30000" contrast="12000"/>
          </a:blip>
          <a:srcRect/>
          <a:stretch>
            <a:fillRect/>
          </a:stretch>
        </p:blipFill>
        <p:spPr bwMode="auto">
          <a:xfrm>
            <a:off x="-1" y="0"/>
            <a:ext cx="9144001" cy="6858000"/>
          </a:xfrm>
          <a:prstGeom prst="rect">
            <a:avLst/>
          </a:prstGeom>
          <a:noFill/>
        </p:spPr>
      </p:pic>
      <p:sp>
        <p:nvSpPr>
          <p:cNvPr id="5" name="Прямоугольник 4"/>
          <p:cNvSpPr/>
          <p:nvPr/>
        </p:nvSpPr>
        <p:spPr>
          <a:xfrm>
            <a:off x="304800" y="533400"/>
            <a:ext cx="8534400" cy="5940088"/>
          </a:xfrm>
          <a:prstGeom prst="rect">
            <a:avLst/>
          </a:prstGeom>
        </p:spPr>
        <p:txBody>
          <a:bodyPr wrap="square">
            <a:spAutoFit/>
          </a:bodyPr>
          <a:lstStyle/>
          <a:p>
            <a:r>
              <a:rPr lang="ru-RU" sz="2000" dirty="0" smtClean="0">
                <a:solidFill>
                  <a:schemeClr val="tx2">
                    <a:lumMod val="10000"/>
                  </a:schemeClr>
                </a:solidFill>
                <a:latin typeface="Times New Roman" pitchFamily="18" charset="0"/>
                <a:cs typeface="Times New Roman" pitchFamily="18" charset="0"/>
              </a:rPr>
              <a:t>   </a:t>
            </a:r>
            <a:r>
              <a:rPr lang="ru-RU" dirty="0" smtClean="0">
                <a:solidFill>
                  <a:schemeClr val="tx2">
                    <a:lumMod val="10000"/>
                  </a:schemeClr>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Адамзат</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жел</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қуатын ерте</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заманнан</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бері</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пайдаланып</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келеді,желкенді</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қайықтар </a:t>
            </a:r>
            <a:r>
              <a:rPr lang="ru-RU" dirty="0" smtClean="0">
                <a:solidFill>
                  <a:srgbClr val="002060"/>
                </a:solidFill>
                <a:latin typeface="Times New Roman" pitchFamily="18" charset="0"/>
                <a:cs typeface="Times New Roman" pitchFamily="18" charset="0"/>
              </a:rPr>
              <a:t>мен </a:t>
            </a:r>
            <a:r>
              <a:rPr lang="ru-RU" dirty="0" err="1" smtClean="0">
                <a:solidFill>
                  <a:srgbClr val="002060"/>
                </a:solidFill>
                <a:latin typeface="Times New Roman" pitchFamily="18" charset="0"/>
                <a:cs typeface="Times New Roman" pitchFamily="18" charset="0"/>
              </a:rPr>
              <a:t>кемелерді</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есімізге</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түсірейік</a:t>
            </a:r>
            <a:r>
              <a:rPr lang="ru-RU" dirty="0" smtClean="0">
                <a:solidFill>
                  <a:srgbClr val="002060"/>
                </a:solidFill>
                <a:latin typeface="Times New Roman" pitchFamily="18" charset="0"/>
                <a:cs typeface="Times New Roman" pitchFamily="18" charset="0"/>
              </a:rPr>
              <a:t>. Ал </a:t>
            </a:r>
            <a:r>
              <a:rPr lang="ru-RU" dirty="0" err="1" smtClean="0">
                <a:solidFill>
                  <a:srgbClr val="002060"/>
                </a:solidFill>
                <a:latin typeface="Times New Roman" pitchFamily="18" charset="0"/>
                <a:cs typeface="Times New Roman" pitchFamily="18" charset="0"/>
              </a:rPr>
              <a:t>жел</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диірмендерді</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алғаш рет</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біздің дәуірімізге дейінгі</a:t>
            </a:r>
            <a:r>
              <a:rPr lang="ru-RU" dirty="0" smtClean="0">
                <a:solidFill>
                  <a:srgbClr val="002060"/>
                </a:solidFill>
                <a:latin typeface="Times New Roman" pitchFamily="18" charset="0"/>
                <a:cs typeface="Times New Roman" pitchFamily="18" charset="0"/>
              </a:rPr>
              <a:t> 200 </a:t>
            </a:r>
            <a:r>
              <a:rPr lang="ru-RU" dirty="0" err="1" smtClean="0">
                <a:solidFill>
                  <a:srgbClr val="002060"/>
                </a:solidFill>
                <a:latin typeface="Times New Roman" pitchFamily="18" charset="0"/>
                <a:cs typeface="Times New Roman" pitchFamily="18" charset="0"/>
              </a:rPr>
              <a:t>жылдары</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Персияда</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астық тарту</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үшін пайдаланған</a:t>
            </a:r>
            <a:r>
              <a:rPr lang="ru-RU" dirty="0" smtClean="0">
                <a:solidFill>
                  <a:srgbClr val="002060"/>
                </a:solidFill>
                <a:latin typeface="Times New Roman" pitchFamily="18" charset="0"/>
                <a:cs typeface="Times New Roman" pitchFamily="18" charset="0"/>
              </a:rPr>
              <a:t>. Ислам </a:t>
            </a:r>
            <a:r>
              <a:rPr lang="ru-RU" dirty="0" err="1" smtClean="0">
                <a:solidFill>
                  <a:srgbClr val="002060"/>
                </a:solidFill>
                <a:latin typeface="Times New Roman" pitchFamily="18" charset="0"/>
                <a:cs typeface="Times New Roman" pitchFamily="18" charset="0"/>
              </a:rPr>
              <a:t>әлемінде кең тараған диірмендерді</a:t>
            </a:r>
            <a:r>
              <a:rPr lang="ru-RU" dirty="0" smtClean="0">
                <a:solidFill>
                  <a:srgbClr val="002060"/>
                </a:solidFill>
                <a:latin typeface="Times New Roman" pitchFamily="18" charset="0"/>
                <a:cs typeface="Times New Roman" pitchFamily="18" charset="0"/>
              </a:rPr>
              <a:t> 13 </a:t>
            </a:r>
            <a:r>
              <a:rPr lang="ru-RU" dirty="0" err="1" smtClean="0">
                <a:solidFill>
                  <a:srgbClr val="002060"/>
                </a:solidFill>
                <a:latin typeface="Times New Roman" pitchFamily="18" charset="0"/>
                <a:cs typeface="Times New Roman" pitchFamily="18" charset="0"/>
              </a:rPr>
              <a:t>ғасырда </a:t>
            </a:r>
            <a:r>
              <a:rPr lang="ru-RU" dirty="0" smtClean="0">
                <a:solidFill>
                  <a:srgbClr val="002060"/>
                </a:solidFill>
                <a:latin typeface="Times New Roman" pitchFamily="18" charset="0"/>
                <a:cs typeface="Times New Roman" pitchFamily="18" charset="0"/>
              </a:rPr>
              <a:t>крест </a:t>
            </a:r>
            <a:r>
              <a:rPr lang="ru-RU" dirty="0" err="1" smtClean="0">
                <a:solidFill>
                  <a:srgbClr val="002060"/>
                </a:solidFill>
                <a:latin typeface="Times New Roman" pitchFamily="18" charset="0"/>
                <a:cs typeface="Times New Roman" pitchFamily="18" charset="0"/>
              </a:rPr>
              <a:t>жорықшылары Еуропаға алып</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келеді</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Жел</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айналдыратын</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алғашқы диірмен</a:t>
            </a:r>
            <a:r>
              <a:rPr lang="ru-RU" dirty="0" smtClean="0">
                <a:solidFill>
                  <a:srgbClr val="002060"/>
                </a:solidFill>
                <a:latin typeface="Times New Roman" pitchFamily="18" charset="0"/>
                <a:cs typeface="Times New Roman" pitchFamily="18" charset="0"/>
              </a:rPr>
              <a:t> </a:t>
            </a:r>
            <a:r>
              <a:rPr lang="en-US" dirty="0" smtClean="0">
                <a:solidFill>
                  <a:srgbClr val="002060"/>
                </a:solidFill>
                <a:latin typeface="Times New Roman" pitchFamily="18" charset="0"/>
                <a:cs typeface="Times New Roman" pitchFamily="18" charset="0"/>
              </a:rPr>
              <a:t>XVI </a:t>
            </a:r>
            <a:r>
              <a:rPr lang="ru-RU" dirty="0" err="1" smtClean="0">
                <a:solidFill>
                  <a:srgbClr val="002060"/>
                </a:solidFill>
                <a:latin typeface="Times New Roman" pitchFamily="18" charset="0"/>
                <a:cs typeface="Times New Roman" pitchFamily="18" charset="0"/>
              </a:rPr>
              <a:t>ғасырда Данияда</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ойлап</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табылып</a:t>
            </a:r>
            <a:r>
              <a:rPr lang="ru-RU" dirty="0" smtClean="0">
                <a:solidFill>
                  <a:srgbClr val="002060"/>
                </a:solidFill>
                <a:latin typeface="Times New Roman" pitchFamily="18" charset="0"/>
                <a:cs typeface="Times New Roman" pitchFamily="18" charset="0"/>
              </a:rPr>
              <a:t>, оны </a:t>
            </a:r>
            <a:r>
              <a:rPr lang="ru-RU" dirty="0" err="1" smtClean="0">
                <a:solidFill>
                  <a:srgbClr val="002060"/>
                </a:solidFill>
                <a:latin typeface="Times New Roman" pitchFamily="18" charset="0"/>
                <a:cs typeface="Times New Roman" pitchFamily="18" charset="0"/>
              </a:rPr>
              <a:t>ұн тартуға</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батпақты жердің суын</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құрғату үшін пайдаланды</a:t>
            </a:r>
            <a:r>
              <a:rPr lang="ru-RU" dirty="0" smtClean="0">
                <a:solidFill>
                  <a:srgbClr val="002060"/>
                </a:solidFill>
                <a:latin typeface="Times New Roman" pitchFamily="18" charset="0"/>
                <a:cs typeface="Times New Roman" pitchFamily="18" charset="0"/>
              </a:rPr>
              <a:t>. 1890 </a:t>
            </a:r>
            <a:r>
              <a:rPr lang="ru-RU" dirty="0" err="1" smtClean="0">
                <a:solidFill>
                  <a:srgbClr val="002060"/>
                </a:solidFill>
                <a:latin typeface="Times New Roman" pitchFamily="18" charset="0"/>
                <a:cs typeface="Times New Roman" pitchFamily="18" charset="0"/>
              </a:rPr>
              <a:t>жылы</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тұңғыш жел</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электр</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стансасы</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іске</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қосылды</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Одан</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бері</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Еуропа</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елдерімен</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қоса, Қытай, Жапония</a:t>
            </a:r>
            <a:r>
              <a:rPr lang="ru-RU" dirty="0" smtClean="0">
                <a:solidFill>
                  <a:srgbClr val="002060"/>
                </a:solidFill>
                <a:latin typeface="Times New Roman" pitchFamily="18" charset="0"/>
                <a:cs typeface="Times New Roman" pitchFamily="18" charset="0"/>
              </a:rPr>
              <a:t>, Египет, </a:t>
            </a:r>
            <a:r>
              <a:rPr lang="ru-RU" dirty="0" err="1" smtClean="0">
                <a:solidFill>
                  <a:srgbClr val="002060"/>
                </a:solidFill>
                <a:latin typeface="Times New Roman" pitchFamily="18" charset="0"/>
                <a:cs typeface="Times New Roman" pitchFamily="18" charset="0"/>
              </a:rPr>
              <a:t>Үндістан секілді</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елдер</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өз өндірісінде қолданып келеді</a:t>
            </a:r>
            <a:r>
              <a:rPr lang="ru-RU" dirty="0" smtClean="0">
                <a:solidFill>
                  <a:srgbClr val="002060"/>
                </a:solidFill>
                <a:latin typeface="Times New Roman" pitchFamily="18" charset="0"/>
                <a:cs typeface="Times New Roman" pitchFamily="18" charset="0"/>
              </a:rPr>
              <a:t>. АҚШ </a:t>
            </a:r>
            <a:r>
              <a:rPr lang="ru-RU" dirty="0" err="1" smtClean="0">
                <a:solidFill>
                  <a:srgbClr val="002060"/>
                </a:solidFill>
                <a:latin typeface="Times New Roman" pitchFamily="18" charset="0"/>
                <a:cs typeface="Times New Roman" pitchFamily="18" charset="0"/>
              </a:rPr>
              <a:t>күштілігі </a:t>
            </a:r>
            <a:r>
              <a:rPr lang="ru-RU" dirty="0" smtClean="0">
                <a:solidFill>
                  <a:srgbClr val="002060"/>
                </a:solidFill>
                <a:latin typeface="Times New Roman" pitchFamily="18" charset="0"/>
                <a:cs typeface="Times New Roman" pitchFamily="18" charset="0"/>
              </a:rPr>
              <a:t>35161 </a:t>
            </a:r>
            <a:r>
              <a:rPr lang="ru-RU" dirty="0" err="1" smtClean="0">
                <a:solidFill>
                  <a:srgbClr val="002060"/>
                </a:solidFill>
                <a:latin typeface="Times New Roman" pitchFamily="18" charset="0"/>
                <a:cs typeface="Times New Roman" pitchFamily="18" charset="0"/>
              </a:rPr>
              <a:t>Мвт</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жел</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электр</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стансаларын</a:t>
            </a:r>
            <a:r>
              <a:rPr lang="ru-RU" dirty="0" smtClean="0">
                <a:solidFill>
                  <a:srgbClr val="002060"/>
                </a:solidFill>
                <a:latin typeface="Times New Roman" pitchFamily="18" charset="0"/>
                <a:cs typeface="Times New Roman" pitchFamily="18" charset="0"/>
              </a:rPr>
              <a:t> салу </a:t>
            </a:r>
            <a:r>
              <a:rPr lang="ru-RU" dirty="0" err="1" smtClean="0">
                <a:solidFill>
                  <a:srgbClr val="002060"/>
                </a:solidFill>
                <a:latin typeface="Times New Roman" pitchFamily="18" charset="0"/>
                <a:cs typeface="Times New Roman" pitchFamily="18" charset="0"/>
              </a:rPr>
              <a:t>арқылы әлемнің көшбасшылығына шықты</a:t>
            </a:r>
            <a:r>
              <a:rPr lang="ru-RU" dirty="0" smtClean="0">
                <a:solidFill>
                  <a:srgbClr val="002060"/>
                </a:solidFill>
                <a:latin typeface="Times New Roman" pitchFamily="18" charset="0"/>
                <a:cs typeface="Times New Roman" pitchFamily="18" charset="0"/>
              </a:rPr>
              <a:t>, Дания </a:t>
            </a:r>
            <a:r>
              <a:rPr lang="ru-RU" dirty="0" err="1" smtClean="0">
                <a:solidFill>
                  <a:srgbClr val="002060"/>
                </a:solidFill>
                <a:latin typeface="Times New Roman" pitchFamily="18" charset="0"/>
                <a:cs typeface="Times New Roman" pitchFamily="18" charset="0"/>
              </a:rPr>
              <a:t>тұтынушыларын электр</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энергиясымен</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қамтамасыз етуде</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алдыңғы орында</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тұр</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Қозғалатын ауаның-желдің- энергиясын</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пайдалануға арналған құрылысты жел</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двигательдер</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деп</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атайды</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Желдің энергиясы</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кейде</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«көгілдір көмір» энергиясы</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деп</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аталады</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Энергияның бұл түрінің ауыл</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шаруашылығында үлкен маңызы </a:t>
            </a:r>
            <a:r>
              <a:rPr lang="ru-RU" dirty="0" smtClean="0">
                <a:solidFill>
                  <a:srgbClr val="002060"/>
                </a:solidFill>
                <a:latin typeface="Times New Roman" pitchFamily="18" charset="0"/>
                <a:cs typeface="Times New Roman" pitchFamily="18" charset="0"/>
              </a:rPr>
              <a:t>бар, </a:t>
            </a:r>
            <a:r>
              <a:rPr lang="ru-RU" dirty="0" err="1" smtClean="0">
                <a:solidFill>
                  <a:srgbClr val="002060"/>
                </a:solidFill>
                <a:latin typeface="Times New Roman" pitchFamily="18" charset="0"/>
                <a:cs typeface="Times New Roman" pitchFamily="18" charset="0"/>
              </a:rPr>
              <a:t>онда</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жел</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двигательдер</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көптеген түрлі жұмыстарды (ұн тарту</a:t>
            </a:r>
            <a:r>
              <a:rPr lang="ru-RU" dirty="0" smtClean="0">
                <a:solidFill>
                  <a:srgbClr val="002060"/>
                </a:solidFill>
                <a:latin typeface="Times New Roman" pitchFamily="18" charset="0"/>
                <a:cs typeface="Times New Roman" pitchFamily="18" charset="0"/>
              </a:rPr>
              <a:t>, су </a:t>
            </a:r>
            <a:r>
              <a:rPr lang="ru-RU" dirty="0" err="1" smtClean="0">
                <a:solidFill>
                  <a:srgbClr val="002060"/>
                </a:solidFill>
                <a:latin typeface="Times New Roman" pitchFamily="18" charset="0"/>
                <a:cs typeface="Times New Roman" pitchFamily="18" charset="0"/>
              </a:rPr>
              <a:t>шығару</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балшық илеу</a:t>
            </a:r>
            <a:r>
              <a:rPr lang="ru-RU" dirty="0" smtClean="0">
                <a:solidFill>
                  <a:srgbClr val="002060"/>
                </a:solidFill>
                <a:latin typeface="Times New Roman" pitchFamily="18" charset="0"/>
                <a:cs typeface="Times New Roman" pitchFamily="18" charset="0"/>
              </a:rPr>
              <a:t> т.с.с) </a:t>
            </a:r>
            <a:r>
              <a:rPr lang="ru-RU" dirty="0" err="1" smtClean="0">
                <a:solidFill>
                  <a:srgbClr val="002060"/>
                </a:solidFill>
                <a:latin typeface="Times New Roman" pitchFamily="18" charset="0"/>
                <a:cs typeface="Times New Roman" pitchFamily="18" charset="0"/>
              </a:rPr>
              <a:t>орындай</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алады</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Жел</a:t>
            </a:r>
            <a:r>
              <a:rPr lang="ru-RU" dirty="0" smtClean="0">
                <a:solidFill>
                  <a:srgbClr val="002060"/>
                </a:solidFill>
                <a:latin typeface="Times New Roman" pitchFamily="18" charset="0"/>
                <a:cs typeface="Times New Roman" pitchFamily="18" charset="0"/>
              </a:rPr>
              <a:t> – </a:t>
            </a:r>
            <a:r>
              <a:rPr lang="ru-RU" dirty="0" err="1" smtClean="0">
                <a:solidFill>
                  <a:srgbClr val="002060"/>
                </a:solidFill>
                <a:latin typeface="Times New Roman" pitchFamily="18" charset="0"/>
                <a:cs typeface="Times New Roman" pitchFamily="18" charset="0"/>
              </a:rPr>
              <a:t>энергияның арзан</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бірақ өте тұрақсыз көзі, сондықтан жел</a:t>
            </a:r>
            <a:r>
              <a:rPr lang="ru-RU" dirty="0" smtClean="0">
                <a:solidFill>
                  <a:srgbClr val="002060"/>
                </a:solidFill>
                <a:latin typeface="Times New Roman" pitchFamily="18" charset="0"/>
                <a:cs typeface="Times New Roman" pitchFamily="18" charset="0"/>
              </a:rPr>
              <a:t> осы </a:t>
            </a:r>
            <a:r>
              <a:rPr lang="ru-RU" dirty="0" err="1" smtClean="0">
                <a:solidFill>
                  <a:srgbClr val="002060"/>
                </a:solidFill>
                <a:latin typeface="Times New Roman" pitchFamily="18" charset="0"/>
                <a:cs typeface="Times New Roman" pitchFamily="18" charset="0"/>
              </a:rPr>
              <a:t>уақытқа дейін</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жөнді пайдаланылмай</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келеді</a:t>
            </a:r>
            <a:r>
              <a:rPr lang="ru-RU" dirty="0" smtClean="0">
                <a:solidFill>
                  <a:srgbClr val="002060"/>
                </a:solidFill>
                <a:latin typeface="Times New Roman" pitchFamily="18" charset="0"/>
                <a:cs typeface="Times New Roman" pitchFamily="18" charset="0"/>
              </a:rPr>
              <a:t>. </a:t>
            </a:r>
          </a:p>
          <a:p>
            <a:r>
              <a:rPr lang="ru-RU" dirty="0" err="1" smtClean="0">
                <a:solidFill>
                  <a:schemeClr val="bg2"/>
                </a:solidFill>
                <a:latin typeface="Times New Roman" pitchFamily="18" charset="0"/>
                <a:cs typeface="Times New Roman" pitchFamily="18" charset="0"/>
              </a:rPr>
              <a:t>Қазіргі таңда, қазақстанда жел</a:t>
            </a:r>
            <a:r>
              <a:rPr lang="ru-RU" dirty="0" smtClean="0">
                <a:solidFill>
                  <a:schemeClr val="bg2"/>
                </a:solidFill>
                <a:latin typeface="Times New Roman" pitchFamily="18" charset="0"/>
                <a:cs typeface="Times New Roman" pitchFamily="18" charset="0"/>
              </a:rPr>
              <a:t> </a:t>
            </a:r>
            <a:r>
              <a:rPr lang="ru-RU" dirty="0" err="1" smtClean="0">
                <a:solidFill>
                  <a:schemeClr val="bg2"/>
                </a:solidFill>
                <a:latin typeface="Times New Roman" pitchFamily="18" charset="0"/>
                <a:cs typeface="Times New Roman" pitchFamily="18" charset="0"/>
              </a:rPr>
              <a:t>күшімен алынатын</a:t>
            </a:r>
            <a:r>
              <a:rPr lang="ru-RU" dirty="0" smtClean="0">
                <a:solidFill>
                  <a:schemeClr val="bg2"/>
                </a:solidFill>
                <a:latin typeface="Times New Roman" pitchFamily="18" charset="0"/>
                <a:cs typeface="Times New Roman" pitchFamily="18" charset="0"/>
              </a:rPr>
              <a:t> </a:t>
            </a:r>
            <a:r>
              <a:rPr lang="ru-RU" dirty="0" err="1" smtClean="0">
                <a:solidFill>
                  <a:schemeClr val="bg2"/>
                </a:solidFill>
                <a:latin typeface="Times New Roman" pitchFamily="18" charset="0"/>
                <a:cs typeface="Times New Roman" pitchFamily="18" charset="0"/>
              </a:rPr>
              <a:t>электр</a:t>
            </a:r>
            <a:r>
              <a:rPr lang="ru-RU" dirty="0" smtClean="0">
                <a:solidFill>
                  <a:schemeClr val="bg2"/>
                </a:solidFill>
                <a:latin typeface="Times New Roman" pitchFamily="18" charset="0"/>
                <a:cs typeface="Times New Roman" pitchFamily="18" charset="0"/>
              </a:rPr>
              <a:t> </a:t>
            </a:r>
            <a:r>
              <a:rPr lang="ru-RU" dirty="0" err="1" smtClean="0">
                <a:solidFill>
                  <a:schemeClr val="bg2"/>
                </a:solidFill>
                <a:latin typeface="Times New Roman" pitchFamily="18" charset="0"/>
                <a:cs typeface="Times New Roman" pitchFamily="18" charset="0"/>
              </a:rPr>
              <a:t>энергиясы</a:t>
            </a:r>
            <a:r>
              <a:rPr lang="ru-RU" dirty="0" smtClean="0">
                <a:solidFill>
                  <a:schemeClr val="bg2"/>
                </a:solidFill>
                <a:latin typeface="Times New Roman" pitchFamily="18" charset="0"/>
                <a:cs typeface="Times New Roman" pitchFamily="18" charset="0"/>
              </a:rPr>
              <a:t> </a:t>
            </a:r>
            <a:r>
              <a:rPr lang="ru-RU" dirty="0" err="1" smtClean="0">
                <a:solidFill>
                  <a:schemeClr val="bg2"/>
                </a:solidFill>
                <a:latin typeface="Times New Roman" pitchFamily="18" charset="0"/>
                <a:cs typeface="Times New Roman" pitchFamily="18" charset="0"/>
              </a:rPr>
              <a:t>қуатын кеңінен және </a:t>
            </a:r>
            <a:r>
              <a:rPr lang="ru-RU" dirty="0" smtClean="0">
                <a:solidFill>
                  <a:schemeClr val="bg2"/>
                </a:solidFill>
                <a:latin typeface="Times New Roman" pitchFamily="18" charset="0"/>
                <a:cs typeface="Times New Roman" pitchFamily="18" charset="0"/>
              </a:rPr>
              <a:t>мол </a:t>
            </a:r>
            <a:r>
              <a:rPr lang="ru-RU" dirty="0" err="1" smtClean="0">
                <a:solidFill>
                  <a:schemeClr val="bg2"/>
                </a:solidFill>
                <a:latin typeface="Times New Roman" pitchFamily="18" charset="0"/>
                <a:cs typeface="Times New Roman" pitchFamily="18" charset="0"/>
              </a:rPr>
              <a:t>өндіруге болады</a:t>
            </a:r>
            <a:r>
              <a:rPr lang="ru-RU" dirty="0" smtClean="0">
                <a:solidFill>
                  <a:schemeClr val="bg2"/>
                </a:solidFill>
                <a:latin typeface="Times New Roman" pitchFamily="18" charset="0"/>
                <a:cs typeface="Times New Roman" pitchFamily="18" charset="0"/>
              </a:rPr>
              <a:t>. </a:t>
            </a:r>
            <a:r>
              <a:rPr lang="ru-RU" dirty="0" err="1" smtClean="0">
                <a:solidFill>
                  <a:schemeClr val="bg2"/>
                </a:solidFill>
                <a:latin typeface="Times New Roman" pitchFamily="18" charset="0"/>
                <a:cs typeface="Times New Roman" pitchFamily="18" charset="0"/>
              </a:rPr>
              <a:t>Республикамыздың барлық өңірлерінде жел</a:t>
            </a:r>
            <a:r>
              <a:rPr lang="ru-RU" dirty="0" smtClean="0">
                <a:solidFill>
                  <a:schemeClr val="bg2"/>
                </a:solidFill>
                <a:latin typeface="Times New Roman" pitchFamily="18" charset="0"/>
                <a:cs typeface="Times New Roman" pitchFamily="18" charset="0"/>
              </a:rPr>
              <a:t> </a:t>
            </a:r>
            <a:r>
              <a:rPr lang="ru-RU" dirty="0" err="1" smtClean="0">
                <a:solidFill>
                  <a:schemeClr val="bg2"/>
                </a:solidFill>
                <a:latin typeface="Times New Roman" pitchFamily="18" charset="0"/>
                <a:cs typeface="Times New Roman" pitchFamily="18" charset="0"/>
              </a:rPr>
              <a:t>қуаты жеткілікті</a:t>
            </a:r>
            <a:r>
              <a:rPr lang="ru-RU" dirty="0" smtClean="0">
                <a:solidFill>
                  <a:schemeClr val="bg2"/>
                </a:solidFill>
                <a:latin typeface="Times New Roman" pitchFamily="18" charset="0"/>
                <a:cs typeface="Times New Roman" pitchFamily="18" charset="0"/>
              </a:rPr>
              <a:t>.</a:t>
            </a:r>
          </a:p>
          <a:p>
            <a:r>
              <a:rPr lang="ru-RU" dirty="0" smtClean="0">
                <a:solidFill>
                  <a:srgbClr val="002060"/>
                </a:solidFill>
              </a:rPr>
              <a:t/>
            </a:r>
            <a:br>
              <a:rPr lang="ru-RU" dirty="0" smtClean="0">
                <a:solidFill>
                  <a:srgbClr val="002060"/>
                </a:solidFill>
              </a:rPr>
            </a:br>
            <a:endParaRPr lang="ru-RU" dirty="0">
              <a:solidFill>
                <a:srgbClr val="002060"/>
              </a:solidFill>
            </a:endParaRPr>
          </a:p>
        </p:txBody>
      </p:sp>
      <p:sp>
        <p:nvSpPr>
          <p:cNvPr id="7" name="Прямоугольник 6"/>
          <p:cNvSpPr/>
          <p:nvPr/>
        </p:nvSpPr>
        <p:spPr>
          <a:xfrm>
            <a:off x="838200" y="152400"/>
            <a:ext cx="7620000" cy="461665"/>
          </a:xfrm>
          <a:prstGeom prst="rect">
            <a:avLst/>
          </a:prstGeom>
        </p:spPr>
        <p:txBody>
          <a:bodyPr wrap="square">
            <a:spAutoFit/>
          </a:bodyPr>
          <a:lstStyle/>
          <a:p>
            <a:pPr>
              <a:tabLst>
                <a:tab pos="5422900" algn="l"/>
              </a:tabLst>
            </a:pPr>
            <a:r>
              <a:rPr lang="ru-RU" sz="2400" b="1" i="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2.1. </a:t>
            </a:r>
            <a:r>
              <a:rPr lang="ru-RU" sz="2400" b="1" i="1" dirty="0" err="1"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Жел</a:t>
            </a:r>
            <a:r>
              <a:rPr lang="ru-RU" sz="2400" b="1" i="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400" b="1" i="1" dirty="0" err="1"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энергетикасының тарихына</a:t>
            </a:r>
            <a:r>
              <a:rPr lang="ru-RU" sz="2400" b="1" i="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400" b="1" i="1" dirty="0" err="1"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қысқаша шолу</a:t>
            </a:r>
            <a:r>
              <a:rPr lang="ru-RU" b="1" i="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2" descr="C:\Users\asusi\Desktop\ЖОБА\klassienergeticheskoyeffektivnostiofisno_6BB4CDB9.jpg"/>
          <p:cNvPicPr>
            <a:picLocks noChangeAspect="1" noChangeArrowheads="1"/>
          </p:cNvPicPr>
          <p:nvPr/>
        </p:nvPicPr>
        <p:blipFill>
          <a:blip r:embed="rId2" cstate="print">
            <a:lum bright="30000" contrast="12000"/>
          </a:blip>
          <a:srcRect/>
          <a:stretch>
            <a:fillRect/>
          </a:stretch>
        </p:blipFill>
        <p:spPr bwMode="auto">
          <a:xfrm>
            <a:off x="-1" y="0"/>
            <a:ext cx="9144001" cy="6858000"/>
          </a:xfrm>
          <a:prstGeom prst="rect">
            <a:avLst/>
          </a:prstGeom>
          <a:noFill/>
        </p:spPr>
      </p:pic>
      <p:sp>
        <p:nvSpPr>
          <p:cNvPr id="6" name="Прямоугольник 5"/>
          <p:cNvSpPr/>
          <p:nvPr/>
        </p:nvSpPr>
        <p:spPr>
          <a:xfrm>
            <a:off x="1295400" y="0"/>
            <a:ext cx="6688562" cy="523220"/>
          </a:xfrm>
          <a:prstGeom prst="rect">
            <a:avLst/>
          </a:prstGeom>
        </p:spPr>
        <p:txBody>
          <a:bodyPr wrap="none">
            <a:spAutoFit/>
          </a:bodyPr>
          <a:lstStyle/>
          <a:p>
            <a:pPr>
              <a:tabLst>
                <a:tab pos="5422900" algn="l"/>
              </a:tabLst>
            </a:pPr>
            <a:r>
              <a:rPr lang="ru-RU" sz="2400" b="1" i="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2.2</a:t>
            </a:r>
            <a:r>
              <a:rPr lang="ru-RU" sz="2800" b="1" i="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a:t>
            </a:r>
            <a:r>
              <a:rPr lang="en-US" sz="2800" b="1" i="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800" b="1" i="1" dirty="0" err="1" smtClean="0">
                <a:solidFill>
                  <a:srgbClr val="FF0000"/>
                </a:solidFill>
                <a:latin typeface="Times New Roman" pitchFamily="18" charset="0"/>
                <a:cs typeface="Times New Roman" pitchFamily="18" charset="0"/>
              </a:rPr>
              <a:t>Жел</a:t>
            </a:r>
            <a:r>
              <a:rPr lang="ru-RU" sz="2800" b="1" i="1" dirty="0" smtClean="0">
                <a:solidFill>
                  <a:srgbClr val="FF0000"/>
                </a:solidFill>
                <a:latin typeface="Times New Roman" pitchFamily="18" charset="0"/>
                <a:cs typeface="Times New Roman" pitchFamily="18" charset="0"/>
              </a:rPr>
              <a:t> </a:t>
            </a:r>
            <a:r>
              <a:rPr lang="ru-RU" sz="2800" b="1" i="1" dirty="0" err="1" smtClean="0">
                <a:solidFill>
                  <a:srgbClr val="FF0000"/>
                </a:solidFill>
                <a:latin typeface="Times New Roman" pitchFamily="18" charset="0"/>
                <a:cs typeface="Times New Roman" pitchFamily="18" charset="0"/>
              </a:rPr>
              <a:t>энергиясын</a:t>
            </a:r>
            <a:r>
              <a:rPr lang="ru-RU" sz="2800" b="1" i="1" dirty="0" smtClean="0">
                <a:solidFill>
                  <a:srgbClr val="FF0000"/>
                </a:solidFill>
                <a:latin typeface="Times New Roman" pitchFamily="18" charset="0"/>
                <a:cs typeface="Times New Roman" pitchFamily="18" charset="0"/>
              </a:rPr>
              <a:t> </a:t>
            </a:r>
            <a:r>
              <a:rPr lang="ru-RU" sz="2800" b="1" i="1" dirty="0" err="1" smtClean="0">
                <a:solidFill>
                  <a:srgbClr val="FF0000"/>
                </a:solidFill>
                <a:latin typeface="Times New Roman" pitchFamily="18" charset="0"/>
                <a:cs typeface="Times New Roman" pitchFamily="18" charset="0"/>
              </a:rPr>
              <a:t>пайдалану</a:t>
            </a:r>
            <a:r>
              <a:rPr lang="ru-RU" sz="2800" b="1" i="1" dirty="0" smtClean="0">
                <a:solidFill>
                  <a:srgbClr val="FF0000"/>
                </a:solidFill>
                <a:latin typeface="Times New Roman" pitchFamily="18" charset="0"/>
                <a:cs typeface="Times New Roman" pitchFamily="18" charset="0"/>
              </a:rPr>
              <a:t> </a:t>
            </a:r>
            <a:r>
              <a:rPr lang="ru-RU" sz="2800" b="1" i="1" dirty="0" err="1" smtClean="0">
                <a:solidFill>
                  <a:srgbClr val="FF0000"/>
                </a:solidFill>
                <a:latin typeface="Times New Roman" pitchFamily="18" charset="0"/>
                <a:cs typeface="Times New Roman" pitchFamily="18" charset="0"/>
              </a:rPr>
              <a:t>жолдары</a:t>
            </a:r>
            <a:endParaRPr lang="kk-KZ" sz="2800" b="1" i="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Прямоугольник 6"/>
          <p:cNvSpPr/>
          <p:nvPr/>
        </p:nvSpPr>
        <p:spPr>
          <a:xfrm>
            <a:off x="381000" y="394692"/>
            <a:ext cx="8458200" cy="6186309"/>
          </a:xfrm>
          <a:prstGeom prst="rect">
            <a:avLst/>
          </a:prstGeom>
        </p:spPr>
        <p:txBody>
          <a:bodyPr wrap="square">
            <a:spAutoFit/>
          </a:bodyPr>
          <a:lstStyle/>
          <a:p>
            <a:r>
              <a:rPr lang="ru-RU" b="1" i="1" dirty="0" err="1" smtClean="0">
                <a:solidFill>
                  <a:srgbClr val="002060"/>
                </a:solidFill>
                <a:latin typeface="Times New Roman" pitchFamily="18" charset="0"/>
                <a:cs typeface="Times New Roman" pitchFamily="18" charset="0"/>
              </a:rPr>
              <a:t>Жел</a:t>
            </a:r>
            <a:r>
              <a:rPr lang="ru-RU" b="1" i="1" dirty="0" smtClean="0">
                <a:solidFill>
                  <a:srgbClr val="002060"/>
                </a:solidFill>
                <a:latin typeface="Times New Roman" pitchFamily="18" charset="0"/>
                <a:cs typeface="Times New Roman" pitchFamily="18" charset="0"/>
              </a:rPr>
              <a:t> </a:t>
            </a:r>
            <a:r>
              <a:rPr lang="ru-RU" b="1" i="1" dirty="0" err="1" smtClean="0">
                <a:solidFill>
                  <a:srgbClr val="002060"/>
                </a:solidFill>
                <a:latin typeface="Times New Roman" pitchFamily="18" charset="0"/>
                <a:cs typeface="Times New Roman" pitchFamily="18" charset="0"/>
              </a:rPr>
              <a:t>энергиясының пайдаланылуы</a:t>
            </a:r>
            <a:r>
              <a:rPr lang="ru-RU" dirty="0" smtClean="0">
                <a:solidFill>
                  <a:srgbClr val="002060"/>
                </a:solidFill>
                <a:latin typeface="Times New Roman" pitchFamily="18" charset="0"/>
                <a:cs typeface="Times New Roman" pitchFamily="18" charset="0"/>
              </a:rPr>
              <a:t> — </a:t>
            </a:r>
            <a:r>
              <a:rPr lang="ru-RU" dirty="0" err="1" smtClean="0">
                <a:solidFill>
                  <a:srgbClr val="002060"/>
                </a:solidFill>
                <a:latin typeface="Times New Roman" pitchFamily="18" charset="0"/>
                <a:cs typeface="Times New Roman" pitchFamily="18" charset="0"/>
              </a:rPr>
              <a:t>электр</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энергиясын</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өндіру үшін және әр түрлі механизмдерді</a:t>
            </a:r>
            <a:r>
              <a:rPr lang="ru-RU" dirty="0" smtClean="0">
                <a:solidFill>
                  <a:srgbClr val="002060"/>
                </a:solidFill>
                <a:latin typeface="Times New Roman" pitchFamily="18" charset="0"/>
                <a:cs typeface="Times New Roman" pitchFamily="18" charset="0"/>
              </a:rPr>
              <a:t> (су </a:t>
            </a:r>
            <a:r>
              <a:rPr lang="ru-RU" dirty="0" err="1" smtClean="0">
                <a:solidFill>
                  <a:srgbClr val="002060"/>
                </a:solidFill>
                <a:latin typeface="Times New Roman" pitchFamily="18" charset="0"/>
                <a:cs typeface="Times New Roman" pitchFamily="18" charset="0"/>
              </a:rPr>
              <a:t>сорғысы</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ұн тартатын</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диірмен</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және </a:t>
            </a:r>
            <a:r>
              <a:rPr lang="ru-RU" dirty="0" smtClean="0">
                <a:solidFill>
                  <a:srgbClr val="002060"/>
                </a:solidFill>
                <a:latin typeface="Times New Roman" pitchFamily="18" charset="0"/>
                <a:cs typeface="Times New Roman" pitchFamily="18" charset="0"/>
              </a:rPr>
              <a:t>т.б.) </a:t>
            </a:r>
            <a:r>
              <a:rPr lang="ru-RU" dirty="0" err="1" smtClean="0">
                <a:solidFill>
                  <a:srgbClr val="002060"/>
                </a:solidFill>
                <a:latin typeface="Times New Roman" pitchFamily="18" charset="0"/>
                <a:cs typeface="Times New Roman" pitchFamily="18" charset="0"/>
              </a:rPr>
              <a:t>әрекетке келтіру</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үшін желдің механикалық энергиясын</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жел</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электр</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станциясы</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арқылы пайдалану</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Энергияның қалпына келетін</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көзіне жатады</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Қуаты </a:t>
            </a:r>
            <a:r>
              <a:rPr lang="ru-RU" dirty="0" smtClean="0">
                <a:solidFill>
                  <a:srgbClr val="002060"/>
                </a:solidFill>
                <a:latin typeface="Times New Roman" pitchFamily="18" charset="0"/>
                <a:cs typeface="Times New Roman" pitchFamily="18" charset="0"/>
              </a:rPr>
              <a:t>50—100 </a:t>
            </a:r>
            <a:r>
              <a:rPr lang="ru-RU" u="sng" dirty="0" smtClean="0">
                <a:solidFill>
                  <a:srgbClr val="002060"/>
                </a:solidFill>
                <a:latin typeface="Times New Roman" pitchFamily="18" charset="0"/>
                <a:cs typeface="Times New Roman" pitchFamily="18" charset="0"/>
              </a:rPr>
              <a:t>киловатт</a:t>
            </a:r>
            <a:r>
              <a:rPr lang="ru-RU" dirty="0" smtClean="0">
                <a:solidFill>
                  <a:srgbClr val="002060"/>
                </a:solidFill>
                <a:latin typeface="Times New Roman" pitchFamily="18" charset="0"/>
                <a:cs typeface="Times New Roman" pitchFamily="18" charset="0"/>
              </a:rPr>
              <a:t>(</a:t>
            </a:r>
            <a:r>
              <a:rPr lang="ru-RU" dirty="0" err="1" smtClean="0">
                <a:solidFill>
                  <a:srgbClr val="002060"/>
                </a:solidFill>
                <a:latin typeface="Times New Roman" pitchFamily="18" charset="0"/>
                <a:cs typeface="Times New Roman" pitchFamily="18" charset="0"/>
              </a:rPr>
              <a:t>мұнарасының биіктігі</a:t>
            </a:r>
            <a:r>
              <a:rPr lang="ru-RU" dirty="0" smtClean="0">
                <a:solidFill>
                  <a:srgbClr val="002060"/>
                </a:solidFill>
                <a:latin typeface="Times New Roman" pitchFamily="18" charset="0"/>
                <a:cs typeface="Times New Roman" pitchFamily="18" charset="0"/>
              </a:rPr>
              <a:t> 15—25 м) </a:t>
            </a:r>
            <a:r>
              <a:rPr lang="ru-RU" dirty="0" err="1" smtClean="0">
                <a:solidFill>
                  <a:srgbClr val="002060"/>
                </a:solidFill>
                <a:latin typeface="Times New Roman" pitchFamily="18" charset="0"/>
                <a:cs typeface="Times New Roman" pitchFamily="18" charset="0"/>
              </a:rPr>
              <a:t>электр</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станциялары</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едәуір сенімді</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және тиімді</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болып</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саналады</a:t>
            </a:r>
            <a:r>
              <a:rPr lang="ru-RU" dirty="0" smtClean="0">
                <a:solidFill>
                  <a:srgbClr val="002060"/>
                </a:solidFill>
                <a:latin typeface="Times New Roman" pitchFamily="18" charset="0"/>
                <a:cs typeface="Times New Roman" pitchFamily="18" charset="0"/>
              </a:rPr>
              <a:t>. АҚШ, Дания, Голландия, Германия </a:t>
            </a:r>
            <a:r>
              <a:rPr lang="ru-RU" dirty="0" err="1" smtClean="0">
                <a:solidFill>
                  <a:srgbClr val="002060"/>
                </a:solidFill>
                <a:latin typeface="Times New Roman" pitchFamily="18" charset="0"/>
                <a:cs typeface="Times New Roman" pitchFamily="18" charset="0"/>
              </a:rPr>
              <a:t>және </a:t>
            </a:r>
            <a:r>
              <a:rPr lang="ru-RU" dirty="0" smtClean="0">
                <a:solidFill>
                  <a:srgbClr val="002060"/>
                </a:solidFill>
                <a:latin typeface="Times New Roman" pitchFamily="18" charset="0"/>
                <a:cs typeface="Times New Roman" pitchFamily="18" charset="0"/>
              </a:rPr>
              <a:t>т.б. </a:t>
            </a:r>
            <a:r>
              <a:rPr lang="ru-RU" dirty="0" err="1" smtClean="0">
                <a:solidFill>
                  <a:srgbClr val="002060"/>
                </a:solidFill>
                <a:latin typeface="Times New Roman" pitchFamily="18" charset="0"/>
                <a:cs typeface="Times New Roman" pitchFamily="18" charset="0"/>
              </a:rPr>
              <a:t>елдерде</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едәуір арзан</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электр</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энергиясын</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өндіретін көп жел</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қондырғылары жұмыс істейді</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Қытайда жел</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энергиясын</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пайдаланатын</a:t>
            </a:r>
            <a:r>
              <a:rPr lang="ru-RU" dirty="0" smtClean="0">
                <a:solidFill>
                  <a:srgbClr val="002060"/>
                </a:solidFill>
                <a:latin typeface="Times New Roman" pitchFamily="18" charset="0"/>
                <a:cs typeface="Times New Roman" pitchFamily="18" charset="0"/>
              </a:rPr>
              <a:t> 120 </a:t>
            </a:r>
            <a:r>
              <a:rPr lang="ru-RU" dirty="0" err="1" smtClean="0">
                <a:solidFill>
                  <a:srgbClr val="002060"/>
                </a:solidFill>
                <a:latin typeface="Times New Roman" pitchFamily="18" charset="0"/>
                <a:cs typeface="Times New Roman" pitchFamily="18" charset="0"/>
              </a:rPr>
              <a:t>мыңнан астам</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шағын жел</a:t>
            </a:r>
            <a:r>
              <a:rPr lang="ru-RU" dirty="0" smtClean="0">
                <a:solidFill>
                  <a:srgbClr val="002060"/>
                </a:solidFill>
                <a:latin typeface="Times New Roman" pitchFamily="18" charset="0"/>
                <a:cs typeface="Times New Roman" pitchFamily="18" charset="0"/>
              </a:rPr>
              <a:t> генераторы </a:t>
            </a:r>
            <a:r>
              <a:rPr lang="ru-RU" dirty="0" err="1" smtClean="0">
                <a:solidFill>
                  <a:srgbClr val="002060"/>
                </a:solidFill>
                <a:latin typeface="Times New Roman" pitchFamily="18" charset="0"/>
                <a:cs typeface="Times New Roman" pitchFamily="18" charset="0"/>
              </a:rPr>
              <a:t>және </a:t>
            </a:r>
            <a:r>
              <a:rPr lang="ru-RU" dirty="0" smtClean="0">
                <a:solidFill>
                  <a:srgbClr val="002060"/>
                </a:solidFill>
                <a:latin typeface="Times New Roman" pitchFamily="18" charset="0"/>
                <a:cs typeface="Times New Roman" pitchFamily="18" charset="0"/>
              </a:rPr>
              <a:t>1600 </a:t>
            </a:r>
            <a:r>
              <a:rPr lang="ru-RU" dirty="0" err="1" smtClean="0">
                <a:solidFill>
                  <a:srgbClr val="002060"/>
                </a:solidFill>
                <a:latin typeface="Times New Roman" pitchFamily="18" charset="0"/>
                <a:cs typeface="Times New Roman" pitchFamily="18" charset="0"/>
              </a:rPr>
              <a:t>сорғы жұмыс істейді</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Осыған ұқсас жұмыстар біздің елімізде</a:t>
            </a:r>
            <a:r>
              <a:rPr lang="ru-RU" dirty="0" smtClean="0">
                <a:solidFill>
                  <a:srgbClr val="002060"/>
                </a:solidFill>
                <a:latin typeface="Times New Roman" pitchFamily="18" charset="0"/>
                <a:cs typeface="Times New Roman" pitchFamily="18" charset="0"/>
              </a:rPr>
              <a:t> де </a:t>
            </a:r>
            <a:r>
              <a:rPr lang="ru-RU" dirty="0" err="1" smtClean="0">
                <a:solidFill>
                  <a:srgbClr val="002060"/>
                </a:solidFill>
                <a:latin typeface="Times New Roman" pitchFamily="18" charset="0"/>
                <a:cs typeface="Times New Roman" pitchFamily="18" charset="0"/>
              </a:rPr>
              <a:t>басталды</a:t>
            </a:r>
            <a:r>
              <a:rPr lang="ru-RU" dirty="0" smtClean="0">
                <a:solidFill>
                  <a:srgbClr val="002060"/>
                </a:solidFill>
                <a:latin typeface="Times New Roman" pitchFamily="18" charset="0"/>
                <a:cs typeface="Times New Roman" pitchFamily="18" charset="0"/>
              </a:rPr>
              <a:t>. </a:t>
            </a:r>
            <a:r>
              <a:rPr lang="ru-RU" u="sng" dirty="0" err="1" smtClean="0">
                <a:solidFill>
                  <a:srgbClr val="002060"/>
                </a:solidFill>
                <a:latin typeface="Times New Roman" pitchFamily="18" charset="0"/>
                <a:cs typeface="Times New Roman" pitchFamily="18" charset="0"/>
              </a:rPr>
              <a:t>Қазақстанда</a:t>
            </a:r>
            <a:r>
              <a:rPr lang="ru-RU" dirty="0" err="1" smtClean="0">
                <a:solidFill>
                  <a:srgbClr val="002060"/>
                </a:solidFill>
                <a:latin typeface="Times New Roman" pitchFamily="18" charset="0"/>
                <a:cs typeface="Times New Roman" pitchFamily="18" charset="0"/>
              </a:rPr>
              <a:t> негізінен</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жел</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көздері жеткілікті</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Олар</a:t>
            </a:r>
            <a:r>
              <a:rPr lang="ru-RU" dirty="0" smtClean="0">
                <a:solidFill>
                  <a:srgbClr val="002060"/>
                </a:solidFill>
                <a:latin typeface="Times New Roman" pitchFamily="18" charset="0"/>
                <a:cs typeface="Times New Roman" pitchFamily="18" charset="0"/>
              </a:rPr>
              <a:t>: </a:t>
            </a:r>
            <a:r>
              <a:rPr lang="ru-RU" u="sng" dirty="0" err="1" smtClean="0">
                <a:solidFill>
                  <a:srgbClr val="002060"/>
                </a:solidFill>
                <a:latin typeface="Times New Roman" pitchFamily="18" charset="0"/>
                <a:cs typeface="Times New Roman" pitchFamily="18" charset="0"/>
              </a:rPr>
              <a:t>Жетісу</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a:t>
            </a:r>
            <a:r>
              <a:rPr lang="ru-RU" u="sng" dirty="0" err="1" smtClean="0">
                <a:solidFill>
                  <a:srgbClr val="002060"/>
                </a:solidFill>
                <a:latin typeface="Times New Roman" pitchFamily="18" charset="0"/>
                <a:cs typeface="Times New Roman" pitchFamily="18" charset="0"/>
              </a:rPr>
              <a:t>Жоңғар</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қақпасы, </a:t>
            </a:r>
            <a:r>
              <a:rPr lang="ru-RU" u="sng" dirty="0" err="1" smtClean="0">
                <a:solidFill>
                  <a:srgbClr val="002060"/>
                </a:solidFill>
                <a:latin typeface="Times New Roman" pitchFamily="18" charset="0"/>
                <a:cs typeface="Times New Roman" pitchFamily="18" charset="0"/>
              </a:rPr>
              <a:t>Сөгеті жазығы</a:t>
            </a:r>
            <a:r>
              <a:rPr lang="ru-RU" dirty="0" err="1" smtClean="0">
                <a:solidFill>
                  <a:srgbClr val="002060"/>
                </a:solidFill>
                <a:latin typeface="Times New Roman" pitchFamily="18" charset="0"/>
                <a:cs typeface="Times New Roman" pitchFamily="18" charset="0"/>
              </a:rPr>
              <a:t> </a:t>
            </a:r>
            <a:r>
              <a:rPr lang="ru-RU" dirty="0" smtClean="0">
                <a:solidFill>
                  <a:srgbClr val="002060"/>
                </a:solidFill>
                <a:latin typeface="Times New Roman" pitchFamily="18" charset="0"/>
                <a:cs typeface="Times New Roman" pitchFamily="18" charset="0"/>
              </a:rPr>
              <a:t>(</a:t>
            </a:r>
            <a:r>
              <a:rPr lang="ru-RU" dirty="0" err="1" smtClean="0">
                <a:solidFill>
                  <a:srgbClr val="002060"/>
                </a:solidFill>
                <a:latin typeface="Times New Roman" pitchFamily="18" charset="0"/>
                <a:cs typeface="Times New Roman" pitchFamily="18" charset="0"/>
              </a:rPr>
              <a:t>Алматы</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облысы</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Қордай </a:t>
            </a:r>
            <a:r>
              <a:rPr lang="ru-RU" dirty="0" smtClean="0">
                <a:solidFill>
                  <a:srgbClr val="002060"/>
                </a:solidFill>
                <a:latin typeface="Times New Roman" pitchFamily="18" charset="0"/>
                <a:cs typeface="Times New Roman" pitchFamily="18" charset="0"/>
              </a:rPr>
              <a:t>(Жамбыл </a:t>
            </a:r>
            <a:r>
              <a:rPr lang="ru-RU" dirty="0" err="1" smtClean="0">
                <a:solidFill>
                  <a:srgbClr val="002060"/>
                </a:solidFill>
                <a:latin typeface="Times New Roman" pitchFamily="18" charset="0"/>
                <a:cs typeface="Times New Roman" pitchFamily="18" charset="0"/>
              </a:rPr>
              <a:t>облысы</a:t>
            </a:r>
            <a:r>
              <a:rPr lang="ru-RU" dirty="0" smtClean="0">
                <a:solidFill>
                  <a:srgbClr val="002060"/>
                </a:solidFill>
                <a:latin typeface="Times New Roman" pitchFamily="18" charset="0"/>
                <a:cs typeface="Times New Roman" pitchFamily="18" charset="0"/>
              </a:rPr>
              <a:t>), Бейнеу, </a:t>
            </a:r>
            <a:r>
              <a:rPr lang="ru-RU" dirty="0" err="1" smtClean="0">
                <a:solidFill>
                  <a:srgbClr val="002060"/>
                </a:solidFill>
                <a:latin typeface="Times New Roman" pitchFamily="18" charset="0"/>
                <a:cs typeface="Times New Roman" pitchFamily="18" charset="0"/>
              </a:rPr>
              <a:t>Жетібай</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(Маңғыстау облысы</a:t>
            </a:r>
            <a:r>
              <a:rPr lang="ru-RU" dirty="0" smtClean="0">
                <a:solidFill>
                  <a:srgbClr val="002060"/>
                </a:solidFill>
                <a:latin typeface="Times New Roman" pitchFamily="18" charset="0"/>
                <a:cs typeface="Times New Roman" pitchFamily="18" charset="0"/>
              </a:rPr>
              <a:t>), Атырау, </a:t>
            </a:r>
            <a:r>
              <a:rPr lang="ru-RU" u="sng" dirty="0" err="1" smtClean="0">
                <a:solidFill>
                  <a:srgbClr val="002060"/>
                </a:solidFill>
                <a:latin typeface="Times New Roman" pitchFamily="18" charset="0"/>
                <a:cs typeface="Times New Roman" pitchFamily="18" charset="0"/>
              </a:rPr>
              <a:t>Индер</a:t>
            </a:r>
            <a:r>
              <a:rPr lang="ru-RU" dirty="0" smtClean="0">
                <a:solidFill>
                  <a:srgbClr val="002060"/>
                </a:solidFill>
                <a:latin typeface="Times New Roman" pitchFamily="18" charset="0"/>
                <a:cs typeface="Times New Roman" pitchFamily="18" charset="0"/>
              </a:rPr>
              <a:t>, </a:t>
            </a:r>
            <a:r>
              <a:rPr lang="ru-RU" u="sng" dirty="0" err="1" smtClean="0">
                <a:solidFill>
                  <a:srgbClr val="002060"/>
                </a:solidFill>
                <a:latin typeface="Times New Roman" pitchFamily="18" charset="0"/>
                <a:cs typeface="Times New Roman" pitchFamily="18" charset="0"/>
              </a:rPr>
              <a:t>Мұғалжар</a:t>
            </a:r>
            <a:r>
              <a:rPr lang="ru-RU" dirty="0" err="1" smtClean="0">
                <a:solidFill>
                  <a:srgbClr val="002060"/>
                </a:solidFill>
                <a:latin typeface="Times New Roman" pitchFamily="18" charset="0"/>
                <a:cs typeface="Times New Roman" pitchFamily="18" charset="0"/>
              </a:rPr>
              <a:t> өңірлері, </a:t>
            </a:r>
            <a:r>
              <a:rPr lang="ru-RU" u="sng" dirty="0" err="1" smtClean="0">
                <a:solidFill>
                  <a:srgbClr val="002060"/>
                </a:solidFill>
                <a:latin typeface="Times New Roman" pitchFamily="18" charset="0"/>
                <a:cs typeface="Times New Roman" pitchFamily="18" charset="0"/>
              </a:rPr>
              <a:t>Ерейментау</a:t>
            </a:r>
            <a:r>
              <a:rPr lang="ru-RU" dirty="0" smtClean="0">
                <a:solidFill>
                  <a:srgbClr val="002060"/>
                </a:solidFill>
                <a:latin typeface="Times New Roman" pitchFamily="18" charset="0"/>
                <a:cs typeface="Times New Roman" pitchFamily="18" charset="0"/>
              </a:rPr>
              <a:t> , </a:t>
            </a:r>
            <a:r>
              <a:rPr lang="ru-RU" u="sng" dirty="0" err="1" smtClean="0">
                <a:solidFill>
                  <a:srgbClr val="002060"/>
                </a:solidFill>
                <a:latin typeface="Times New Roman" pitchFamily="18" charset="0"/>
                <a:cs typeface="Times New Roman" pitchFamily="18" charset="0"/>
              </a:rPr>
              <a:t>Сілеті</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a:t>
            </a:r>
            <a:r>
              <a:rPr lang="ru-RU" u="sng" dirty="0" err="1" smtClean="0">
                <a:solidFill>
                  <a:srgbClr val="002060"/>
                </a:solidFill>
                <a:latin typeface="Times New Roman" pitchFamily="18" charset="0"/>
                <a:cs typeface="Times New Roman" pitchFamily="18" charset="0"/>
              </a:rPr>
              <a:t>Ақмола облысы</a:t>
            </a:r>
            <a:r>
              <a:rPr lang="ru-RU" dirty="0" smtClean="0">
                <a:solidFill>
                  <a:srgbClr val="002060"/>
                </a:solidFill>
                <a:latin typeface="Times New Roman" pitchFamily="18" charset="0"/>
                <a:cs typeface="Times New Roman" pitchFamily="18" charset="0"/>
              </a:rPr>
              <a:t>), </a:t>
            </a:r>
            <a:r>
              <a:rPr lang="ru-RU" u="sng" dirty="0" err="1" smtClean="0">
                <a:solidFill>
                  <a:srgbClr val="002060"/>
                </a:solidFill>
                <a:latin typeface="Times New Roman" pitchFamily="18" charset="0"/>
                <a:cs typeface="Times New Roman" pitchFamily="18" charset="0"/>
              </a:rPr>
              <a:t>Балқаш</a:t>
            </a:r>
            <a:r>
              <a:rPr lang="ru-RU" dirty="0" err="1" smtClean="0">
                <a:solidFill>
                  <a:srgbClr val="002060"/>
                </a:solidFill>
                <a:latin typeface="Times New Roman" pitchFamily="18" charset="0"/>
                <a:cs typeface="Times New Roman" pitchFamily="18" charset="0"/>
              </a:rPr>
              <a:t>, </a:t>
            </a:r>
            <a:r>
              <a:rPr lang="ru-RU" u="sng" dirty="0" err="1" smtClean="0">
                <a:solidFill>
                  <a:srgbClr val="002060"/>
                </a:solidFill>
                <a:latin typeface="Times New Roman" pitchFamily="18" charset="0"/>
                <a:cs typeface="Times New Roman" pitchFamily="18" charset="0"/>
              </a:rPr>
              <a:t>Топар</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a:t>
            </a:r>
            <a:r>
              <a:rPr lang="ru-RU" u="sng" dirty="0" err="1" smtClean="0">
                <a:solidFill>
                  <a:srgbClr val="002060"/>
                </a:solidFill>
                <a:latin typeface="Times New Roman" pitchFamily="18" charset="0"/>
                <a:cs typeface="Times New Roman" pitchFamily="18" charset="0"/>
              </a:rPr>
              <a:t>Қарағанды</a:t>
            </a:r>
            <a:r>
              <a:rPr lang="ru-RU" dirty="0" smtClean="0">
                <a:solidFill>
                  <a:srgbClr val="002060"/>
                </a:solidFill>
                <a:latin typeface="Times New Roman" pitchFamily="18" charset="0"/>
                <a:cs typeface="Times New Roman" pitchFamily="18" charset="0"/>
              </a:rPr>
              <a:t>), </a:t>
            </a:r>
            <a:r>
              <a:rPr lang="ru-RU" u="sng" dirty="0" err="1" smtClean="0">
                <a:solidFill>
                  <a:srgbClr val="002060"/>
                </a:solidFill>
                <a:latin typeface="Times New Roman" pitchFamily="18" charset="0"/>
                <a:cs typeface="Times New Roman" pitchFamily="18" charset="0"/>
              </a:rPr>
              <a:t>Жоталы</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a:t>
            </a:r>
            <a:r>
              <a:rPr lang="ru-RU" u="sng" dirty="0" err="1" smtClean="0">
                <a:solidFill>
                  <a:srgbClr val="002060"/>
                </a:solidFill>
                <a:latin typeface="Times New Roman" pitchFamily="18" charset="0"/>
                <a:cs typeface="Times New Roman" pitchFamily="18" charset="0"/>
              </a:rPr>
              <a:t>Қызылорда облысы</a:t>
            </a:r>
            <a:r>
              <a:rPr lang="ru-RU" dirty="0" smtClean="0">
                <a:solidFill>
                  <a:srgbClr val="002060"/>
                </a:solidFill>
                <a:latin typeface="Times New Roman" pitchFamily="18" charset="0"/>
                <a:cs typeface="Times New Roman" pitchFamily="18" charset="0"/>
              </a:rPr>
              <a:t>), </a:t>
            </a:r>
            <a:r>
              <a:rPr lang="ru-RU" u="sng" dirty="0" err="1" smtClean="0">
                <a:solidFill>
                  <a:srgbClr val="002060"/>
                </a:solidFill>
                <a:latin typeface="Times New Roman" pitchFamily="18" charset="0"/>
                <a:cs typeface="Times New Roman" pitchFamily="18" charset="0"/>
              </a:rPr>
              <a:t>Жалпақтау</a:t>
            </a:r>
            <a:r>
              <a:rPr lang="ru-RU" dirty="0" err="1" smtClean="0">
                <a:solidFill>
                  <a:srgbClr val="002060"/>
                </a:solidFill>
                <a:latin typeface="Times New Roman" pitchFamily="18" charset="0"/>
                <a:cs typeface="Times New Roman" pitchFamily="18" charset="0"/>
              </a:rPr>
              <a:t> </a:t>
            </a:r>
            <a:r>
              <a:rPr lang="ru-RU" dirty="0" smtClean="0">
                <a:solidFill>
                  <a:srgbClr val="002060"/>
                </a:solidFill>
                <a:latin typeface="Times New Roman" pitchFamily="18" charset="0"/>
                <a:cs typeface="Times New Roman" pitchFamily="18" charset="0"/>
              </a:rPr>
              <a:t>(</a:t>
            </a:r>
            <a:r>
              <a:rPr lang="ru-RU" u="sng" dirty="0" err="1" smtClean="0">
                <a:solidFill>
                  <a:srgbClr val="002060"/>
                </a:solidFill>
                <a:latin typeface="Times New Roman" pitchFamily="18" charset="0"/>
                <a:cs typeface="Times New Roman" pitchFamily="18" charset="0"/>
              </a:rPr>
              <a:t>Батыс</a:t>
            </a:r>
            <a:r>
              <a:rPr lang="ru-RU" u="sng" dirty="0" smtClean="0">
                <a:solidFill>
                  <a:srgbClr val="002060"/>
                </a:solidFill>
                <a:latin typeface="Times New Roman" pitchFamily="18" charset="0"/>
                <a:cs typeface="Times New Roman" pitchFamily="18" charset="0"/>
              </a:rPr>
              <a:t> </a:t>
            </a:r>
            <a:r>
              <a:rPr lang="ru-RU" u="sng" dirty="0" err="1" smtClean="0">
                <a:solidFill>
                  <a:srgbClr val="002060"/>
                </a:solidFill>
                <a:latin typeface="Times New Roman" pitchFamily="18" charset="0"/>
                <a:cs typeface="Times New Roman" pitchFamily="18" charset="0"/>
              </a:rPr>
              <a:t>Қазақстан облысы</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және </a:t>
            </a:r>
            <a:r>
              <a:rPr lang="ru-RU" dirty="0" smtClean="0">
                <a:solidFill>
                  <a:srgbClr val="002060"/>
                </a:solidFill>
                <a:latin typeface="Times New Roman" pitchFamily="18" charset="0"/>
                <a:cs typeface="Times New Roman" pitchFamily="18" charset="0"/>
              </a:rPr>
              <a:t>т.б. </a:t>
            </a:r>
            <a:r>
              <a:rPr lang="ru-RU" u="sng" dirty="0" err="1" smtClean="0">
                <a:solidFill>
                  <a:srgbClr val="002060"/>
                </a:solidFill>
                <a:latin typeface="Times New Roman" pitchFamily="18" charset="0"/>
                <a:cs typeface="Times New Roman" pitchFamily="18" charset="0"/>
              </a:rPr>
              <a:t>Форт-Шевченкода</a:t>
            </a:r>
            <a:r>
              <a:rPr lang="ru-RU" dirty="0" smtClean="0">
                <a:solidFill>
                  <a:srgbClr val="002060"/>
                </a:solidFill>
                <a:latin typeface="Times New Roman" pitchFamily="18" charset="0"/>
                <a:cs typeface="Times New Roman" pitchFamily="18" charset="0"/>
              </a:rPr>
              <a:t> 45 </a:t>
            </a:r>
            <a:r>
              <a:rPr lang="ru-RU" dirty="0" err="1" smtClean="0">
                <a:solidFill>
                  <a:srgbClr val="002060"/>
                </a:solidFill>
                <a:latin typeface="Times New Roman" pitchFamily="18" charset="0"/>
                <a:cs typeface="Times New Roman" pitchFamily="18" charset="0"/>
              </a:rPr>
              <a:t>күн жылдамдығы </a:t>
            </a:r>
            <a:r>
              <a:rPr lang="ru-RU" dirty="0" smtClean="0">
                <a:solidFill>
                  <a:srgbClr val="002060"/>
                </a:solidFill>
                <a:latin typeface="Times New Roman" pitchFamily="18" charset="0"/>
                <a:cs typeface="Times New Roman" pitchFamily="18" charset="0"/>
              </a:rPr>
              <a:t>15 м/</a:t>
            </a:r>
            <a:r>
              <a:rPr lang="ru-RU" dirty="0" err="1" smtClean="0">
                <a:solidFill>
                  <a:srgbClr val="002060"/>
                </a:solidFill>
                <a:latin typeface="Times New Roman" pitchFamily="18" charset="0"/>
                <a:cs typeface="Times New Roman" pitchFamily="18" charset="0"/>
              </a:rPr>
              <a:t>с-тан</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асатын</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күшті жел</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соғады</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Бүл өте </a:t>
            </a:r>
            <a:r>
              <a:rPr lang="ru-RU" dirty="0" smtClean="0">
                <a:solidFill>
                  <a:srgbClr val="002060"/>
                </a:solidFill>
                <a:latin typeface="Times New Roman" pitchFamily="18" charset="0"/>
                <a:cs typeface="Times New Roman" pitchFamily="18" charset="0"/>
              </a:rPr>
              <a:t>мол энергия </a:t>
            </a:r>
            <a:r>
              <a:rPr lang="ru-RU" dirty="0" err="1" smtClean="0">
                <a:solidFill>
                  <a:srgbClr val="002060"/>
                </a:solidFill>
                <a:latin typeface="Times New Roman" pitchFamily="18" charset="0"/>
                <a:cs typeface="Times New Roman" pitchFamily="18" charset="0"/>
              </a:rPr>
              <a:t>көзі</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Сондықтан жел</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күшін тиімді</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пайдалану</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өте маңызды.</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Географиялық және метеорологиялық ерекшеліктеріне</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қарай, жыл</a:t>
            </a:r>
            <a:r>
              <a:rPr lang="ru-RU" dirty="0" smtClean="0">
                <a:solidFill>
                  <a:srgbClr val="002060"/>
                </a:solidFill>
                <a:latin typeface="Times New Roman" pitchFamily="18" charset="0"/>
                <a:cs typeface="Times New Roman" pitchFamily="18" charset="0"/>
              </a:rPr>
              <a:t> он </a:t>
            </a:r>
            <a:r>
              <a:rPr lang="ru-RU" dirty="0" err="1" smtClean="0">
                <a:solidFill>
                  <a:srgbClr val="002060"/>
                </a:solidFill>
                <a:latin typeface="Times New Roman" pitchFamily="18" charset="0"/>
                <a:cs typeface="Times New Roman" pitchFamily="18" charset="0"/>
              </a:rPr>
              <a:t>екі</a:t>
            </a:r>
            <a:r>
              <a:rPr lang="ru-RU" dirty="0" smtClean="0">
                <a:solidFill>
                  <a:srgbClr val="002060"/>
                </a:solidFill>
                <a:latin typeface="Times New Roman" pitchFamily="18" charset="0"/>
                <a:cs typeface="Times New Roman" pitchFamily="18" charset="0"/>
              </a:rPr>
              <a:t> ай </a:t>
            </a:r>
            <a:r>
              <a:rPr lang="ru-RU" dirty="0" err="1" smtClean="0">
                <a:solidFill>
                  <a:srgbClr val="002060"/>
                </a:solidFill>
                <a:latin typeface="Times New Roman" pitchFamily="18" charset="0"/>
                <a:cs typeface="Times New Roman" pitchFamily="18" charset="0"/>
              </a:rPr>
              <a:t>тынбастан</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соғып тұратын жел</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ағыны табиғаттың жаратылысы</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Көкте күн көзі шығып, жер</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өз кіндігінен</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айналып</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тұрғанда бұл құбылыс өзгеріске түседі деуге</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болмайды</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Және жел</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қуатын пайдалану</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жел</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соғуының бағыты </a:t>
            </a:r>
            <a:r>
              <a:rPr lang="ru-RU" dirty="0" smtClean="0">
                <a:solidFill>
                  <a:srgbClr val="002060"/>
                </a:solidFill>
                <a:latin typeface="Times New Roman" pitchFamily="18" charset="0"/>
                <a:cs typeface="Times New Roman" pitchFamily="18" charset="0"/>
              </a:rPr>
              <a:t>мен </a:t>
            </a:r>
            <a:r>
              <a:rPr lang="ru-RU" dirty="0" err="1" smtClean="0">
                <a:solidFill>
                  <a:srgbClr val="002060"/>
                </a:solidFill>
                <a:latin typeface="Times New Roman" pitchFamily="18" charset="0"/>
                <a:cs typeface="Times New Roman" pitchFamily="18" charset="0"/>
              </a:rPr>
              <a:t>күшіне ешқандай әсер етпейді</a:t>
            </a:r>
            <a:r>
              <a:rPr lang="ru-RU" dirty="0" smtClean="0">
                <a:solidFill>
                  <a:srgbClr val="002060"/>
                </a:solidFill>
                <a:latin typeface="Times New Roman" pitchFamily="18" charset="0"/>
                <a:cs typeface="Times New Roman" pitchFamily="18" charset="0"/>
              </a:rPr>
              <a:t>, ал </a:t>
            </a:r>
            <a:r>
              <a:rPr lang="ru-RU" dirty="0" err="1" smtClean="0">
                <a:solidFill>
                  <a:srgbClr val="002060"/>
                </a:solidFill>
                <a:latin typeface="Times New Roman" pitchFamily="18" charset="0"/>
                <a:cs typeface="Times New Roman" pitchFamily="18" charset="0"/>
              </a:rPr>
              <a:t>егер</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механикалық әсері болса</a:t>
            </a:r>
            <a:r>
              <a:rPr lang="ru-RU" dirty="0" smtClean="0">
                <a:solidFill>
                  <a:srgbClr val="002060"/>
                </a:solidFill>
                <a:latin typeface="Times New Roman" pitchFamily="18" charset="0"/>
                <a:cs typeface="Times New Roman" pitchFamily="18" charset="0"/>
              </a:rPr>
              <a:t>, оны </a:t>
            </a:r>
            <a:r>
              <a:rPr lang="ru-RU" dirty="0" err="1" smtClean="0">
                <a:solidFill>
                  <a:srgbClr val="002060"/>
                </a:solidFill>
                <a:latin typeface="Times New Roman" pitchFamily="18" charset="0"/>
                <a:cs typeface="Times New Roman" pitchFamily="18" charset="0"/>
              </a:rPr>
              <a:t>шешу</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технологияның үлесінде</a:t>
            </a:r>
            <a:r>
              <a:rPr lang="ru-RU" dirty="0" smtClean="0">
                <a:solidFill>
                  <a:srgbClr val="002060"/>
                </a:solidFill>
                <a:latin typeface="Times New Roman" pitchFamily="18" charset="0"/>
                <a:cs typeface="Times New Roman" pitchFamily="18" charset="0"/>
              </a:rPr>
              <a:t>.</a:t>
            </a:r>
            <a:endParaRPr lang="ru-RU"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Users\asusi\Desktop\ЖОБА\img5 (2).jpg"/>
          <p:cNvPicPr>
            <a:picLocks noChangeAspect="1" noChangeArrowheads="1"/>
          </p:cNvPicPr>
          <p:nvPr/>
        </p:nvPicPr>
        <p:blipFill>
          <a:blip r:embed="rId2" cstate="print"/>
          <a:srcRect l="16783" r="17133" b="12676"/>
          <a:stretch>
            <a:fillRect/>
          </a:stretch>
        </p:blipFill>
        <p:spPr bwMode="auto">
          <a:xfrm>
            <a:off x="457200" y="228600"/>
            <a:ext cx="3484306" cy="3429000"/>
          </a:xfrm>
          <a:prstGeom prst="rect">
            <a:avLst/>
          </a:prstGeom>
          <a:ln>
            <a:noFill/>
          </a:ln>
          <a:effectLst>
            <a:outerShdw blurRad="292100" dist="139700" dir="2700000" algn="tl" rotWithShape="0">
              <a:srgbClr val="333333">
                <a:alpha val="65000"/>
              </a:srgbClr>
            </a:outerShdw>
          </a:effectLst>
        </p:spPr>
      </p:pic>
      <p:pic>
        <p:nvPicPr>
          <p:cNvPr id="41987" name="Picture 3" descr="C:\Users\asusi\Desktop\ЖОБА\img4 (1).jpg"/>
          <p:cNvPicPr>
            <a:picLocks noChangeAspect="1" noChangeArrowheads="1"/>
          </p:cNvPicPr>
          <p:nvPr/>
        </p:nvPicPr>
        <p:blipFill>
          <a:blip r:embed="rId3" cstate="print"/>
          <a:srcRect l="9687" t="8750" r="9688" b="25000"/>
          <a:stretch>
            <a:fillRect/>
          </a:stretch>
        </p:blipFill>
        <p:spPr bwMode="auto">
          <a:xfrm>
            <a:off x="4191000" y="381000"/>
            <a:ext cx="4419600" cy="27237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1989" name="Picture 5" descr="C:\Users\asusi\Desktop\ЖОБА\img14.jpg"/>
          <p:cNvPicPr>
            <a:picLocks noChangeAspect="1" noChangeArrowheads="1"/>
          </p:cNvPicPr>
          <p:nvPr/>
        </p:nvPicPr>
        <p:blipFill>
          <a:blip r:embed="rId4" cstate="print"/>
          <a:srcRect l="5938" t="6250" r="6875" b="11250"/>
          <a:stretch>
            <a:fillRect/>
          </a:stretch>
        </p:blipFill>
        <p:spPr bwMode="auto">
          <a:xfrm>
            <a:off x="381000" y="3886200"/>
            <a:ext cx="3650673" cy="2590800"/>
          </a:xfrm>
          <a:prstGeom prst="rect">
            <a:avLst/>
          </a:prstGeom>
          <a:ln>
            <a:noFill/>
          </a:ln>
          <a:effectLst>
            <a:outerShdw blurRad="292100" dist="139700" dir="2700000" algn="tl" rotWithShape="0">
              <a:srgbClr val="333333">
                <a:alpha val="65000"/>
              </a:srgbClr>
            </a:outerShdw>
          </a:effectLst>
        </p:spPr>
      </p:pic>
      <p:pic>
        <p:nvPicPr>
          <p:cNvPr id="41990" name="Picture 6" descr="C:\Users\asusi\Desktop\ЖОБА\img12.jpg"/>
          <p:cNvPicPr>
            <a:picLocks noChangeAspect="1" noChangeArrowheads="1"/>
          </p:cNvPicPr>
          <p:nvPr/>
        </p:nvPicPr>
        <p:blipFill>
          <a:blip r:embed="rId5" cstate="print"/>
          <a:srcRect l="3751" t="3750" r="3437" b="11250"/>
          <a:stretch>
            <a:fillRect/>
          </a:stretch>
        </p:blipFill>
        <p:spPr bwMode="auto">
          <a:xfrm>
            <a:off x="4267200" y="3657600"/>
            <a:ext cx="4038600" cy="2773988"/>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2" descr="C:\Users\asusi\Desktop\ЖОБА\klassienergeticheskoyeffektivnostiofisno_6BB4CDB9.jpg"/>
          <p:cNvPicPr>
            <a:picLocks noChangeAspect="1" noChangeArrowheads="1"/>
          </p:cNvPicPr>
          <p:nvPr/>
        </p:nvPicPr>
        <p:blipFill>
          <a:blip r:embed="rId2" cstate="print">
            <a:lum bright="30000" contrast="12000"/>
          </a:blip>
          <a:srcRect/>
          <a:stretch>
            <a:fillRect/>
          </a:stretch>
        </p:blipFill>
        <p:spPr bwMode="auto">
          <a:xfrm>
            <a:off x="-1" y="0"/>
            <a:ext cx="9144001" cy="6858000"/>
          </a:xfrm>
          <a:prstGeom prst="rect">
            <a:avLst/>
          </a:prstGeom>
          <a:noFill/>
        </p:spPr>
      </p:pic>
      <p:sp>
        <p:nvSpPr>
          <p:cNvPr id="5" name="Прямоугольник 4"/>
          <p:cNvSpPr/>
          <p:nvPr/>
        </p:nvSpPr>
        <p:spPr>
          <a:xfrm>
            <a:off x="0" y="152400"/>
            <a:ext cx="8839200" cy="461665"/>
          </a:xfrm>
          <a:prstGeom prst="rect">
            <a:avLst/>
          </a:prstGeom>
        </p:spPr>
        <p:txBody>
          <a:bodyPr wrap="square">
            <a:spAutoFit/>
          </a:bodyPr>
          <a:lstStyle/>
          <a:p>
            <a:pPr>
              <a:tabLst>
                <a:tab pos="5422900" algn="l"/>
              </a:tabLst>
            </a:pPr>
            <a:r>
              <a:rPr lang="kk-KZ" sz="2400" b="1" i="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2.3.</a:t>
            </a:r>
            <a:r>
              <a:rPr lang="en-US" sz="2400" b="1" i="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400" b="1" i="1" dirty="0" err="1" smtClean="0">
                <a:solidFill>
                  <a:srgbClr val="FF0000"/>
                </a:solidFill>
                <a:latin typeface="Times New Roman" pitchFamily="18" charset="0"/>
                <a:cs typeface="Times New Roman" pitchFamily="18" charset="0"/>
              </a:rPr>
              <a:t>Жел</a:t>
            </a:r>
            <a:r>
              <a:rPr lang="ru-RU" sz="2400" b="1" i="1" dirty="0" smtClean="0">
                <a:solidFill>
                  <a:srgbClr val="FF0000"/>
                </a:solidFill>
                <a:latin typeface="Times New Roman" pitchFamily="18" charset="0"/>
                <a:cs typeface="Times New Roman" pitchFamily="18" charset="0"/>
              </a:rPr>
              <a:t> </a:t>
            </a:r>
            <a:r>
              <a:rPr lang="ru-RU" sz="2400" b="1" i="1" dirty="0" err="1" smtClean="0">
                <a:solidFill>
                  <a:srgbClr val="FF0000"/>
                </a:solidFill>
                <a:latin typeface="Times New Roman" pitchFamily="18" charset="0"/>
                <a:cs typeface="Times New Roman" pitchFamily="18" charset="0"/>
              </a:rPr>
              <a:t>энергиясын</a:t>
            </a:r>
            <a:r>
              <a:rPr lang="ru-RU" sz="2400" b="1" i="1" dirty="0" smtClean="0">
                <a:solidFill>
                  <a:srgbClr val="FF0000"/>
                </a:solidFill>
                <a:latin typeface="Times New Roman" pitchFamily="18" charset="0"/>
                <a:cs typeface="Times New Roman" pitchFamily="18" charset="0"/>
              </a:rPr>
              <a:t> </a:t>
            </a:r>
            <a:r>
              <a:rPr lang="ru-RU" sz="2400" b="1" i="1" dirty="0" err="1" smtClean="0">
                <a:solidFill>
                  <a:srgbClr val="FF0000"/>
                </a:solidFill>
                <a:latin typeface="Times New Roman" pitchFamily="18" charset="0"/>
                <a:cs typeface="Times New Roman" pitchFamily="18" charset="0"/>
              </a:rPr>
              <a:t>дамытудағы проблемалар</a:t>
            </a:r>
            <a:r>
              <a:rPr lang="ru-RU" sz="2400" b="1" i="1" dirty="0" smtClean="0">
                <a:solidFill>
                  <a:srgbClr val="FF0000"/>
                </a:solidFill>
                <a:latin typeface="Times New Roman" pitchFamily="18" charset="0"/>
                <a:cs typeface="Times New Roman" pitchFamily="18" charset="0"/>
              </a:rPr>
              <a:t> мен </a:t>
            </a:r>
            <a:r>
              <a:rPr lang="kk-KZ" sz="2400" b="1" i="1" dirty="0" smtClean="0">
                <a:solidFill>
                  <a:srgbClr val="FF0000"/>
                </a:solidFill>
                <a:latin typeface="Times New Roman" pitchFamily="18" charset="0"/>
                <a:cs typeface="Times New Roman" pitchFamily="18" charset="0"/>
              </a:rPr>
              <a:t>өндірулер</a:t>
            </a:r>
            <a:endParaRPr lang="en-US" sz="2400" b="1" i="1" dirty="0" smtClean="0">
              <a:solidFill>
                <a:srgbClr val="FF0000"/>
              </a:solidFill>
              <a:latin typeface="Times New Roman" pitchFamily="18" charset="0"/>
              <a:cs typeface="Times New Roman" pitchFamily="18" charset="0"/>
            </a:endParaRPr>
          </a:p>
        </p:txBody>
      </p:sp>
      <p:sp>
        <p:nvSpPr>
          <p:cNvPr id="6" name="Прямоугольник 5"/>
          <p:cNvSpPr/>
          <p:nvPr/>
        </p:nvSpPr>
        <p:spPr>
          <a:xfrm>
            <a:off x="381000" y="762000"/>
            <a:ext cx="8382000" cy="5293757"/>
          </a:xfrm>
          <a:prstGeom prst="rect">
            <a:avLst/>
          </a:prstGeom>
        </p:spPr>
        <p:txBody>
          <a:bodyPr wrap="square">
            <a:spAutoFit/>
          </a:bodyPr>
          <a:lstStyle/>
          <a:p>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Қазақ даласында</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қысы-жазы тоқтаусыз соғып тұратын желінің қуаттылығы жағынан Солтүстік аудандар</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алдыңғы орында</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Ондағы соғатын желдің жылдық орташа</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жылдамдығы </a:t>
            </a:r>
            <a:r>
              <a:rPr lang="ru-RU" sz="2000" dirty="0" smtClean="0">
                <a:solidFill>
                  <a:schemeClr val="bg1"/>
                </a:solidFill>
                <a:latin typeface="Times New Roman" pitchFamily="18" charset="0"/>
                <a:cs typeface="Times New Roman" pitchFamily="18" charset="0"/>
              </a:rPr>
              <a:t>9,68 м/с </a:t>
            </a:r>
            <a:r>
              <a:rPr lang="ru-RU" sz="2000" dirty="0" err="1" smtClean="0">
                <a:solidFill>
                  <a:schemeClr val="bg1"/>
                </a:solidFill>
                <a:latin typeface="Times New Roman" pitchFamily="18" charset="0"/>
                <a:cs typeface="Times New Roman" pitchFamily="18" charset="0"/>
              </a:rPr>
              <a:t>құрайды</a:t>
            </a:r>
            <a:r>
              <a:rPr lang="ru-RU" sz="2000" dirty="0" smtClean="0">
                <a:solidFill>
                  <a:schemeClr val="bg1"/>
                </a:solidFill>
                <a:latin typeface="Times New Roman" pitchFamily="18" charset="0"/>
                <a:cs typeface="Times New Roman" pitchFamily="18" charset="0"/>
              </a:rPr>
              <a:t>. Ел </a:t>
            </a:r>
            <a:r>
              <a:rPr lang="ru-RU" sz="2000" dirty="0" err="1" smtClean="0">
                <a:solidFill>
                  <a:schemeClr val="bg1"/>
                </a:solidFill>
                <a:latin typeface="Times New Roman" pitchFamily="18" charset="0"/>
                <a:cs typeface="Times New Roman" pitchFamily="18" charset="0"/>
              </a:rPr>
              <a:t>аузында</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Ебінің желі</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деп</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аталатын</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осынау</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қақпадан соғатын алапат</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жел</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өндіріс қуатын жылына</a:t>
            </a:r>
            <a:r>
              <a:rPr lang="ru-RU" sz="2000" dirty="0" smtClean="0">
                <a:solidFill>
                  <a:schemeClr val="bg1"/>
                </a:solidFill>
                <a:latin typeface="Times New Roman" pitchFamily="18" charset="0"/>
                <a:cs typeface="Times New Roman" pitchFamily="18" charset="0"/>
              </a:rPr>
              <a:t> 5 </a:t>
            </a:r>
            <a:r>
              <a:rPr lang="ru-RU" sz="2000" dirty="0" err="1" smtClean="0">
                <a:solidFill>
                  <a:schemeClr val="bg1"/>
                </a:solidFill>
                <a:latin typeface="Times New Roman" pitchFamily="18" charset="0"/>
                <a:cs typeface="Times New Roman" pitchFamily="18" charset="0"/>
              </a:rPr>
              <a:t>мың </a:t>
            </a:r>
            <a:r>
              <a:rPr lang="ru-RU" sz="2000" dirty="0" smtClean="0">
                <a:solidFill>
                  <a:schemeClr val="bg1"/>
                </a:solidFill>
                <a:latin typeface="Times New Roman" pitchFamily="18" charset="0"/>
                <a:cs typeface="Times New Roman" pitchFamily="18" charset="0"/>
              </a:rPr>
              <a:t>МВт/</a:t>
            </a:r>
            <a:r>
              <a:rPr lang="ru-RU" sz="2000" dirty="0" err="1" smtClean="0">
                <a:solidFill>
                  <a:schemeClr val="bg1"/>
                </a:solidFill>
                <a:latin typeface="Times New Roman" pitchFamily="18" charset="0"/>
                <a:cs typeface="Times New Roman" pitchFamily="18" charset="0"/>
              </a:rPr>
              <a:t>секундқа дейін</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арттыруға мүмкіндік бермек</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Сондай-ақ, желдің соғу жылдамдығы Ақтау-портында </a:t>
            </a:r>
            <a:r>
              <a:rPr lang="ru-RU" sz="2000" dirty="0" smtClean="0">
                <a:solidFill>
                  <a:schemeClr val="bg1"/>
                </a:solidFill>
                <a:latin typeface="Times New Roman" pitchFamily="18" charset="0"/>
                <a:cs typeface="Times New Roman" pitchFamily="18" charset="0"/>
              </a:rPr>
              <a:t>7,83 м/с, </a:t>
            </a:r>
            <a:r>
              <a:rPr lang="ru-RU" sz="2000" dirty="0" err="1" smtClean="0">
                <a:solidFill>
                  <a:schemeClr val="bg1"/>
                </a:solidFill>
                <a:latin typeface="Times New Roman" pitchFamily="18" charset="0"/>
                <a:cs typeface="Times New Roman" pitchFamily="18" charset="0"/>
              </a:rPr>
              <a:t>Елорданың маңайында </a:t>
            </a:r>
            <a:r>
              <a:rPr lang="ru-RU" sz="2000" dirty="0" smtClean="0">
                <a:solidFill>
                  <a:schemeClr val="bg1"/>
                </a:solidFill>
                <a:latin typeface="Times New Roman" pitchFamily="18" charset="0"/>
                <a:cs typeface="Times New Roman" pitchFamily="18" charset="0"/>
              </a:rPr>
              <a:t>6,8 м/с, ОҚО мен Атырау </a:t>
            </a:r>
            <a:r>
              <a:rPr lang="ru-RU" sz="2000" dirty="0" err="1" smtClean="0">
                <a:solidFill>
                  <a:schemeClr val="bg1"/>
                </a:solidFill>
                <a:latin typeface="Times New Roman" pitchFamily="18" charset="0"/>
                <a:cs typeface="Times New Roman" pitchFamily="18" charset="0"/>
              </a:rPr>
              <a:t>аумағында </a:t>
            </a:r>
            <a:r>
              <a:rPr lang="ru-RU" sz="2000" dirty="0" smtClean="0">
                <a:solidFill>
                  <a:schemeClr val="bg1"/>
                </a:solidFill>
                <a:latin typeface="Times New Roman" pitchFamily="18" charset="0"/>
                <a:cs typeface="Times New Roman" pitchFamily="18" charset="0"/>
              </a:rPr>
              <a:t>7,5 м/с </a:t>
            </a:r>
            <a:r>
              <a:rPr lang="ru-RU" sz="2000" dirty="0" err="1" smtClean="0">
                <a:solidFill>
                  <a:schemeClr val="bg1"/>
                </a:solidFill>
                <a:latin typeface="Times New Roman" pitchFamily="18" charset="0"/>
                <a:cs typeface="Times New Roman" pitchFamily="18" charset="0"/>
              </a:rPr>
              <a:t>құрайды</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Қазақстанның </a:t>
            </a:r>
            <a:r>
              <a:rPr lang="ru-RU" sz="2000" dirty="0" smtClean="0">
                <a:solidFill>
                  <a:schemeClr val="bg1"/>
                </a:solidFill>
                <a:latin typeface="Times New Roman" pitchFamily="18" charset="0"/>
                <a:cs typeface="Times New Roman" pitchFamily="18" charset="0"/>
              </a:rPr>
              <a:t>50 000 </a:t>
            </a:r>
            <a:r>
              <a:rPr lang="ru-RU" sz="2000" dirty="0" err="1" smtClean="0">
                <a:solidFill>
                  <a:schemeClr val="bg1"/>
                </a:solidFill>
                <a:latin typeface="Times New Roman" pitchFamily="18" charset="0"/>
                <a:cs typeface="Times New Roman" pitchFamily="18" charset="0"/>
              </a:rPr>
              <a:t>шақырымнан астам</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аумағында жылына</a:t>
            </a:r>
            <a:r>
              <a:rPr lang="ru-RU" sz="2000" dirty="0" smtClean="0">
                <a:solidFill>
                  <a:schemeClr val="bg1"/>
                </a:solidFill>
                <a:latin typeface="Times New Roman" pitchFamily="18" charset="0"/>
                <a:cs typeface="Times New Roman" pitchFamily="18" charset="0"/>
              </a:rPr>
              <a:t> 900 000 </a:t>
            </a:r>
            <a:r>
              <a:rPr lang="ru-RU" sz="2000" dirty="0" err="1" smtClean="0">
                <a:solidFill>
                  <a:schemeClr val="bg1"/>
                </a:solidFill>
                <a:latin typeface="Times New Roman" pitchFamily="18" charset="0"/>
                <a:cs typeface="Times New Roman" pitchFamily="18" charset="0"/>
              </a:rPr>
              <a:t>гигаватт-сағат электр</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энергиясын</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өндіре алады.Тек</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бізде</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ғана емес</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жалпы</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кеңестер елінде</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кешеуілдеп</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қалған бұл саланы</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қолға алуға енді</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кіріскенде</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бүкіл Еуропа</a:t>
            </a:r>
            <a:r>
              <a:rPr lang="ru-RU" sz="2000" dirty="0" smtClean="0">
                <a:solidFill>
                  <a:schemeClr val="bg1"/>
                </a:solidFill>
                <a:latin typeface="Times New Roman" pitchFamily="18" charset="0"/>
                <a:cs typeface="Times New Roman" pitchFamily="18" charset="0"/>
              </a:rPr>
              <a:t>, Америка </a:t>
            </a:r>
            <a:r>
              <a:rPr lang="ru-RU" sz="2000" dirty="0" err="1" smtClean="0">
                <a:solidFill>
                  <a:schemeClr val="bg1"/>
                </a:solidFill>
                <a:latin typeface="Times New Roman" pitchFamily="18" charset="0"/>
                <a:cs typeface="Times New Roman" pitchFamily="18" charset="0"/>
              </a:rPr>
              <a:t>жел</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стансалары</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парктерін</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орнатып</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қалақтары шыр</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айналған жел</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диірмендерін</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әлдеқашан тұрғызып қойды</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Әрине, жаңа, экологиялық </a:t>
            </a:r>
            <a:r>
              <a:rPr lang="ru-RU" sz="2000" dirty="0" smtClean="0">
                <a:solidFill>
                  <a:schemeClr val="bg1"/>
                </a:solidFill>
                <a:latin typeface="Times New Roman" pitchFamily="18" charset="0"/>
                <a:cs typeface="Times New Roman" pitchFamily="18" charset="0"/>
              </a:rPr>
              <a:t>таза </a:t>
            </a:r>
            <a:r>
              <a:rPr lang="ru-RU" sz="2000" dirty="0" err="1" smtClean="0">
                <a:solidFill>
                  <a:schemeClr val="bg1"/>
                </a:solidFill>
                <a:latin typeface="Times New Roman" pitchFamily="18" charset="0"/>
                <a:cs typeface="Times New Roman" pitchFamily="18" charset="0"/>
              </a:rPr>
              <a:t>қуат көздеріне үкімет тарапынан</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қызығушылықты айтпағанда</a:t>
            </a:r>
            <a:r>
              <a:rPr lang="ru-RU" sz="2000" dirty="0" smtClean="0">
                <a:solidFill>
                  <a:schemeClr val="bg1"/>
                </a:solidFill>
                <a:latin typeface="Times New Roman" pitchFamily="18" charset="0"/>
                <a:cs typeface="Times New Roman" pitchFamily="18" charset="0"/>
              </a:rPr>
              <a:t>, 70-жылдардағы </a:t>
            </a:r>
            <a:r>
              <a:rPr lang="ru-RU" sz="2000" dirty="0" err="1" smtClean="0">
                <a:solidFill>
                  <a:schemeClr val="bg1"/>
                </a:solidFill>
                <a:latin typeface="Times New Roman" pitchFamily="18" charset="0"/>
                <a:cs typeface="Times New Roman" pitchFamily="18" charset="0"/>
              </a:rPr>
              <a:t>мұнай дағдарысы</a:t>
            </a:r>
            <a:r>
              <a:rPr lang="ru-RU" sz="2000" dirty="0" smtClean="0">
                <a:solidFill>
                  <a:schemeClr val="bg1"/>
                </a:solidFill>
                <a:latin typeface="Times New Roman" pitchFamily="18" charset="0"/>
                <a:cs typeface="Times New Roman" pitchFamily="18" charset="0"/>
              </a:rPr>
              <a:t>, Чернобыль атом энергия </a:t>
            </a:r>
            <a:r>
              <a:rPr lang="ru-RU" sz="2000" dirty="0" err="1" smtClean="0">
                <a:solidFill>
                  <a:schemeClr val="bg1"/>
                </a:solidFill>
                <a:latin typeface="Times New Roman" pitchFamily="18" charset="0"/>
                <a:cs typeface="Times New Roman" pitchFamily="18" charset="0"/>
              </a:rPr>
              <a:t>стансасы</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апаты</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дәстүрлі </a:t>
            </a:r>
            <a:r>
              <a:rPr lang="ru-RU" sz="2000" dirty="0" smtClean="0">
                <a:solidFill>
                  <a:schemeClr val="bg1"/>
                </a:solidFill>
                <a:latin typeface="Times New Roman" pitchFamily="18" charset="0"/>
                <a:cs typeface="Times New Roman" pitchFamily="18" charset="0"/>
              </a:rPr>
              <a:t>энергетика </a:t>
            </a:r>
            <a:r>
              <a:rPr lang="ru-RU" sz="2000" dirty="0" err="1" smtClean="0">
                <a:solidFill>
                  <a:schemeClr val="bg1"/>
                </a:solidFill>
                <a:latin typeface="Times New Roman" pitchFamily="18" charset="0"/>
                <a:cs typeface="Times New Roman" pitchFamily="18" charset="0"/>
              </a:rPr>
              <a:t>саласы</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болашағына </a:t>
            </a:r>
            <a:r>
              <a:rPr lang="ru-RU" sz="2000" dirty="0" smtClean="0">
                <a:solidFill>
                  <a:schemeClr val="bg1"/>
                </a:solidFill>
                <a:latin typeface="Times New Roman" pitchFamily="18" charset="0"/>
                <a:cs typeface="Times New Roman" pitchFamily="18" charset="0"/>
              </a:rPr>
              <a:t>сын </a:t>
            </a:r>
            <a:r>
              <a:rPr lang="ru-RU" sz="2000" dirty="0" err="1" smtClean="0">
                <a:solidFill>
                  <a:schemeClr val="bg1"/>
                </a:solidFill>
                <a:latin typeface="Times New Roman" pitchFamily="18" charset="0"/>
                <a:cs typeface="Times New Roman" pitchFamily="18" charset="0"/>
              </a:rPr>
              <a:t>көзбен қарауға алып</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келді</a:t>
            </a:r>
            <a:r>
              <a:rPr lang="ru-RU" sz="2000" dirty="0" smtClean="0">
                <a:solidFill>
                  <a:schemeClr val="bg1"/>
                </a:solidFill>
                <a:latin typeface="Times New Roman" pitchFamily="18" charset="0"/>
                <a:cs typeface="Times New Roman" pitchFamily="18" charset="0"/>
              </a:rPr>
              <a:t>.</a:t>
            </a:r>
          </a:p>
          <a:p>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dirty="0"/>
          </a:p>
        </p:txBody>
      </p:sp>
      <p:pic>
        <p:nvPicPr>
          <p:cNvPr id="1027" name="Picture 3" descr="C:\Users\asusi\Desktop\ЖОБА\THJ9hlnZFlmzkj56ihj8rkulc71KxQ.jpg"/>
          <p:cNvPicPr>
            <a:picLocks noChangeAspect="1" noChangeArrowheads="1"/>
          </p:cNvPicPr>
          <p:nvPr/>
        </p:nvPicPr>
        <p:blipFill>
          <a:blip r:embed="rId2" cstate="print"/>
          <a:srcRect/>
          <a:stretch>
            <a:fillRect/>
          </a:stretch>
        </p:blipFill>
        <p:spPr bwMode="auto">
          <a:xfrm>
            <a:off x="-1" y="0"/>
            <a:ext cx="9175369" cy="68580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3010" name="Picture 2" descr="C:\Users\asusi\Desktop\ЖОБА\d4b4e9434c96fad35b925357054980b0_XL (1).jpg"/>
          <p:cNvPicPr>
            <a:picLocks noChangeAspect="1" noChangeArrowheads="1"/>
          </p:cNvPicPr>
          <p:nvPr/>
        </p:nvPicPr>
        <p:blipFill>
          <a:blip r:embed="rId2" cstate="print">
            <a:lum bright="30000" contrast="12000"/>
          </a:blip>
          <a:srcRect/>
          <a:stretch>
            <a:fillRect/>
          </a:stretch>
        </p:blipFill>
        <p:spPr bwMode="auto">
          <a:xfrm>
            <a:off x="0" y="0"/>
            <a:ext cx="9144000" cy="6838950"/>
          </a:xfrm>
          <a:prstGeom prst="rect">
            <a:avLst/>
          </a:prstGeom>
          <a:noFill/>
        </p:spPr>
      </p:pic>
      <p:sp>
        <p:nvSpPr>
          <p:cNvPr id="6" name="Прямоугольник 5"/>
          <p:cNvSpPr/>
          <p:nvPr/>
        </p:nvSpPr>
        <p:spPr>
          <a:xfrm>
            <a:off x="304800" y="228600"/>
            <a:ext cx="8305800" cy="3139321"/>
          </a:xfrm>
          <a:prstGeom prst="rect">
            <a:avLst/>
          </a:prstGeom>
        </p:spPr>
        <p:txBody>
          <a:bodyPr wrap="square">
            <a:spAutoFit/>
          </a:bodyPr>
          <a:lstStyle/>
          <a:p>
            <a:r>
              <a:rPr lang="ru-RU" sz="2200" dirty="0" smtClean="0">
                <a:solidFill>
                  <a:schemeClr val="tx2">
                    <a:lumMod val="10000"/>
                  </a:schemeClr>
                </a:solidFill>
                <a:latin typeface="Times New Roman" pitchFamily="18" charset="0"/>
                <a:cs typeface="Times New Roman" pitchFamily="18" charset="0"/>
              </a:rPr>
              <a:t>– </a:t>
            </a:r>
            <a:r>
              <a:rPr lang="ru-RU" sz="2200" dirty="0" err="1" smtClean="0">
                <a:solidFill>
                  <a:schemeClr val="tx2">
                    <a:lumMod val="10000"/>
                  </a:schemeClr>
                </a:solidFill>
                <a:latin typeface="Times New Roman" pitchFamily="18" charset="0"/>
                <a:cs typeface="Times New Roman" pitchFamily="18" charset="0"/>
              </a:rPr>
              <a:t>Елестетіп</a:t>
            </a:r>
            <a:r>
              <a:rPr lang="ru-RU" sz="2200" dirty="0" smtClean="0">
                <a:solidFill>
                  <a:schemeClr val="tx2">
                    <a:lumMod val="10000"/>
                  </a:schemeClr>
                </a:solidFill>
                <a:latin typeface="Times New Roman" pitchFamily="18" charset="0"/>
                <a:cs typeface="Times New Roman" pitchFamily="18" charset="0"/>
              </a:rPr>
              <a:t> </a:t>
            </a:r>
            <a:r>
              <a:rPr lang="ru-RU" sz="2200" dirty="0" err="1" smtClean="0">
                <a:solidFill>
                  <a:schemeClr val="tx2">
                    <a:lumMod val="10000"/>
                  </a:schemeClr>
                </a:solidFill>
                <a:latin typeface="Times New Roman" pitchFamily="18" charset="0"/>
                <a:cs typeface="Times New Roman" pitchFamily="18" charset="0"/>
              </a:rPr>
              <a:t>көрейік ,бүкіл әлемнің жер</a:t>
            </a:r>
            <a:r>
              <a:rPr lang="ru-RU" sz="2200" dirty="0" smtClean="0">
                <a:solidFill>
                  <a:schemeClr val="tx2">
                    <a:lumMod val="10000"/>
                  </a:schemeClr>
                </a:solidFill>
                <a:latin typeface="Times New Roman" pitchFamily="18" charset="0"/>
                <a:cs typeface="Times New Roman" pitchFamily="18" charset="0"/>
              </a:rPr>
              <a:t> </a:t>
            </a:r>
            <a:r>
              <a:rPr lang="ru-RU" sz="2200" dirty="0" err="1" smtClean="0">
                <a:solidFill>
                  <a:schemeClr val="tx2">
                    <a:lumMod val="10000"/>
                  </a:schemeClr>
                </a:solidFill>
                <a:latin typeface="Times New Roman" pitchFamily="18" charset="0"/>
                <a:cs typeface="Times New Roman" pitchFamily="18" charset="0"/>
              </a:rPr>
              <a:t>астындағы көмірі қазылып алынып</a:t>
            </a:r>
            <a:r>
              <a:rPr lang="ru-RU" sz="2200" dirty="0" smtClean="0">
                <a:solidFill>
                  <a:schemeClr val="tx2">
                    <a:lumMod val="10000"/>
                  </a:schemeClr>
                </a:solidFill>
                <a:latin typeface="Times New Roman" pitchFamily="18" charset="0"/>
                <a:cs typeface="Times New Roman" pitchFamily="18" charset="0"/>
              </a:rPr>
              <a:t>, </a:t>
            </a:r>
            <a:r>
              <a:rPr lang="ru-RU" sz="2200" dirty="0" err="1" smtClean="0">
                <a:solidFill>
                  <a:schemeClr val="tx2">
                    <a:lumMod val="10000"/>
                  </a:schemeClr>
                </a:solidFill>
                <a:latin typeface="Times New Roman" pitchFamily="18" charset="0"/>
                <a:cs typeface="Times New Roman" pitchFamily="18" charset="0"/>
              </a:rPr>
              <a:t>ол</a:t>
            </a:r>
            <a:r>
              <a:rPr lang="ru-RU" sz="2200" dirty="0" smtClean="0">
                <a:solidFill>
                  <a:schemeClr val="tx2">
                    <a:lumMod val="10000"/>
                  </a:schemeClr>
                </a:solidFill>
                <a:latin typeface="Times New Roman" pitchFamily="18" charset="0"/>
                <a:cs typeface="Times New Roman" pitchFamily="18" charset="0"/>
              </a:rPr>
              <a:t> </a:t>
            </a:r>
            <a:r>
              <a:rPr lang="ru-RU" sz="2200" dirty="0" err="1" smtClean="0">
                <a:solidFill>
                  <a:schemeClr val="tx2">
                    <a:lumMod val="10000"/>
                  </a:schemeClr>
                </a:solidFill>
                <a:latin typeface="Times New Roman" pitchFamily="18" charset="0"/>
                <a:cs typeface="Times New Roman" pitchFamily="18" charset="0"/>
              </a:rPr>
              <a:t>жағылса.</a:t>
            </a:r>
            <a:r>
              <a:rPr lang="ru-RU" sz="2200" dirty="0" smtClean="0">
                <a:solidFill>
                  <a:schemeClr val="tx2">
                    <a:lumMod val="10000"/>
                  </a:schemeClr>
                </a:solidFill>
                <a:latin typeface="Times New Roman" pitchFamily="18" charset="0"/>
                <a:cs typeface="Times New Roman" pitchFamily="18" charset="0"/>
              </a:rPr>
              <a:t> </a:t>
            </a:r>
            <a:r>
              <a:rPr lang="ru-RU" sz="2200" dirty="0" err="1" smtClean="0">
                <a:solidFill>
                  <a:schemeClr val="tx2">
                    <a:lumMod val="10000"/>
                  </a:schemeClr>
                </a:solidFill>
                <a:latin typeface="Times New Roman" pitchFamily="18" charset="0"/>
                <a:cs typeface="Times New Roman" pitchFamily="18" charset="0"/>
              </a:rPr>
              <a:t>Қоқысы ғаламшарымызды басып</a:t>
            </a:r>
            <a:r>
              <a:rPr lang="ru-RU" sz="2200" dirty="0" smtClean="0">
                <a:solidFill>
                  <a:schemeClr val="tx2">
                    <a:lumMod val="10000"/>
                  </a:schemeClr>
                </a:solidFill>
                <a:latin typeface="Times New Roman" pitchFamily="18" charset="0"/>
                <a:cs typeface="Times New Roman" pitchFamily="18" charset="0"/>
              </a:rPr>
              <a:t>, </a:t>
            </a:r>
            <a:r>
              <a:rPr lang="ru-RU" sz="2200" dirty="0" err="1" smtClean="0">
                <a:solidFill>
                  <a:schemeClr val="tx2">
                    <a:lumMod val="10000"/>
                  </a:schemeClr>
                </a:solidFill>
                <a:latin typeface="Times New Roman" pitchFamily="18" charset="0"/>
                <a:cs typeface="Times New Roman" pitchFamily="18" charset="0"/>
              </a:rPr>
              <a:t>түтіні ауаны</a:t>
            </a:r>
            <a:r>
              <a:rPr lang="ru-RU" sz="2200" dirty="0" smtClean="0">
                <a:solidFill>
                  <a:schemeClr val="tx2">
                    <a:lumMod val="10000"/>
                  </a:schemeClr>
                </a:solidFill>
                <a:latin typeface="Times New Roman" pitchFamily="18" charset="0"/>
                <a:cs typeface="Times New Roman" pitchFamily="18" charset="0"/>
              </a:rPr>
              <a:t> </a:t>
            </a:r>
            <a:r>
              <a:rPr lang="ru-RU" sz="2200" dirty="0" err="1" smtClean="0">
                <a:solidFill>
                  <a:schemeClr val="tx2">
                    <a:lumMod val="10000"/>
                  </a:schemeClr>
                </a:solidFill>
                <a:latin typeface="Times New Roman" pitchFamily="18" charset="0"/>
                <a:cs typeface="Times New Roman" pitchFamily="18" charset="0"/>
              </a:rPr>
              <a:t>ластап</a:t>
            </a:r>
            <a:r>
              <a:rPr lang="ru-RU" sz="2200" dirty="0" smtClean="0">
                <a:solidFill>
                  <a:schemeClr val="tx2">
                    <a:lumMod val="10000"/>
                  </a:schemeClr>
                </a:solidFill>
                <a:latin typeface="Times New Roman" pitchFamily="18" charset="0"/>
                <a:cs typeface="Times New Roman" pitchFamily="18" charset="0"/>
              </a:rPr>
              <a:t>, </a:t>
            </a:r>
            <a:r>
              <a:rPr lang="ru-RU" sz="2200" dirty="0" err="1" smtClean="0">
                <a:solidFill>
                  <a:schemeClr val="tx2">
                    <a:lumMod val="10000"/>
                  </a:schemeClr>
                </a:solidFill>
                <a:latin typeface="Times New Roman" pitchFamily="18" charset="0"/>
                <a:cs typeface="Times New Roman" pitchFamily="18" charset="0"/>
              </a:rPr>
              <a:t>жер</a:t>
            </a:r>
            <a:r>
              <a:rPr lang="ru-RU" sz="2200" dirty="0" smtClean="0">
                <a:solidFill>
                  <a:schemeClr val="tx2">
                    <a:lumMod val="10000"/>
                  </a:schemeClr>
                </a:solidFill>
                <a:latin typeface="Times New Roman" pitchFamily="18" charset="0"/>
                <a:cs typeface="Times New Roman" pitchFamily="18" charset="0"/>
              </a:rPr>
              <a:t> </a:t>
            </a:r>
            <a:r>
              <a:rPr lang="ru-RU" sz="2200" dirty="0" err="1" smtClean="0">
                <a:solidFill>
                  <a:schemeClr val="tx2">
                    <a:lumMod val="10000"/>
                  </a:schemeClr>
                </a:solidFill>
                <a:latin typeface="Times New Roman" pitchFamily="18" charset="0"/>
                <a:cs typeface="Times New Roman" pitchFamily="18" charset="0"/>
              </a:rPr>
              <a:t>шарының келбеті</a:t>
            </a:r>
            <a:r>
              <a:rPr lang="ru-RU" sz="2200" dirty="0" smtClean="0">
                <a:solidFill>
                  <a:schemeClr val="tx2">
                    <a:lumMod val="10000"/>
                  </a:schemeClr>
                </a:solidFill>
                <a:latin typeface="Times New Roman" pitchFamily="18" charset="0"/>
                <a:cs typeface="Times New Roman" pitchFamily="18" charset="0"/>
              </a:rPr>
              <a:t> </a:t>
            </a:r>
            <a:r>
              <a:rPr lang="ru-RU" sz="2200" dirty="0" err="1" smtClean="0">
                <a:solidFill>
                  <a:schemeClr val="tx2">
                    <a:lumMod val="10000"/>
                  </a:schemeClr>
                </a:solidFill>
                <a:latin typeface="Times New Roman" pitchFamily="18" charset="0"/>
                <a:cs typeface="Times New Roman" pitchFamily="18" charset="0"/>
              </a:rPr>
              <a:t>адам</a:t>
            </a:r>
            <a:r>
              <a:rPr lang="ru-RU" sz="2200" dirty="0" smtClean="0">
                <a:solidFill>
                  <a:schemeClr val="tx2">
                    <a:lumMod val="10000"/>
                  </a:schemeClr>
                </a:solidFill>
                <a:latin typeface="Times New Roman" pitchFamily="18" charset="0"/>
                <a:cs typeface="Times New Roman" pitchFamily="18" charset="0"/>
              </a:rPr>
              <a:t> </a:t>
            </a:r>
            <a:r>
              <a:rPr lang="ru-RU" sz="2200" dirty="0" err="1" smtClean="0">
                <a:solidFill>
                  <a:schemeClr val="tx2">
                    <a:lumMod val="10000"/>
                  </a:schemeClr>
                </a:solidFill>
                <a:latin typeface="Times New Roman" pitchFamily="18" charset="0"/>
                <a:cs typeface="Times New Roman" pitchFamily="18" charset="0"/>
              </a:rPr>
              <a:t>шошырлық халге</a:t>
            </a:r>
            <a:r>
              <a:rPr lang="ru-RU" sz="2200" dirty="0" smtClean="0">
                <a:solidFill>
                  <a:schemeClr val="tx2">
                    <a:lumMod val="10000"/>
                  </a:schemeClr>
                </a:solidFill>
                <a:latin typeface="Times New Roman" pitchFamily="18" charset="0"/>
                <a:cs typeface="Times New Roman" pitchFamily="18" charset="0"/>
              </a:rPr>
              <a:t> </a:t>
            </a:r>
            <a:r>
              <a:rPr lang="ru-RU" sz="2200" dirty="0" err="1" smtClean="0">
                <a:solidFill>
                  <a:schemeClr val="tx2">
                    <a:lumMod val="10000"/>
                  </a:schemeClr>
                </a:solidFill>
                <a:latin typeface="Times New Roman" pitchFamily="18" charset="0"/>
                <a:cs typeface="Times New Roman" pitchFamily="18" charset="0"/>
              </a:rPr>
              <a:t>түсері анық.</a:t>
            </a:r>
            <a:r>
              <a:rPr lang="ru-RU" sz="2200" dirty="0" smtClean="0">
                <a:solidFill>
                  <a:schemeClr val="tx2">
                    <a:lumMod val="10000"/>
                  </a:schemeClr>
                </a:solidFill>
                <a:latin typeface="Times New Roman" pitchFamily="18" charset="0"/>
                <a:cs typeface="Times New Roman" pitchFamily="18" charset="0"/>
              </a:rPr>
              <a:t> </a:t>
            </a:r>
            <a:r>
              <a:rPr lang="ru-RU" sz="2200" dirty="0" err="1" smtClean="0">
                <a:solidFill>
                  <a:schemeClr val="tx2">
                    <a:lumMod val="10000"/>
                  </a:schemeClr>
                </a:solidFill>
                <a:latin typeface="Times New Roman" pitchFamily="18" charset="0"/>
                <a:cs typeface="Times New Roman" pitchFamily="18" charset="0"/>
              </a:rPr>
              <a:t>Жер</a:t>
            </a:r>
            <a:r>
              <a:rPr lang="ru-RU" sz="2200" dirty="0" smtClean="0">
                <a:solidFill>
                  <a:schemeClr val="tx2">
                    <a:lumMod val="10000"/>
                  </a:schemeClr>
                </a:solidFill>
                <a:latin typeface="Times New Roman" pitchFamily="18" charset="0"/>
                <a:cs typeface="Times New Roman" pitchFamily="18" charset="0"/>
              </a:rPr>
              <a:t> </a:t>
            </a:r>
            <a:r>
              <a:rPr lang="ru-RU" sz="2200" dirty="0" err="1" smtClean="0">
                <a:solidFill>
                  <a:schemeClr val="tx2">
                    <a:lumMod val="10000"/>
                  </a:schemeClr>
                </a:solidFill>
                <a:latin typeface="Times New Roman" pitchFamily="18" charset="0"/>
                <a:cs typeface="Times New Roman" pitchFamily="18" charset="0"/>
              </a:rPr>
              <a:t>астының үңірейіп қалған кеніш</a:t>
            </a:r>
            <a:r>
              <a:rPr lang="ru-RU" sz="2200" dirty="0" smtClean="0">
                <a:solidFill>
                  <a:schemeClr val="tx2">
                    <a:lumMod val="10000"/>
                  </a:schemeClr>
                </a:solidFill>
                <a:latin typeface="Times New Roman" pitchFamily="18" charset="0"/>
                <a:cs typeface="Times New Roman" pitchFamily="18" charset="0"/>
              </a:rPr>
              <a:t> </a:t>
            </a:r>
            <a:r>
              <a:rPr lang="ru-RU" sz="2200" dirty="0" err="1" smtClean="0">
                <a:solidFill>
                  <a:schemeClr val="tx2">
                    <a:lumMod val="10000"/>
                  </a:schemeClr>
                </a:solidFill>
                <a:latin typeface="Times New Roman" pitchFamily="18" charset="0"/>
                <a:cs typeface="Times New Roman" pitchFamily="18" charset="0"/>
              </a:rPr>
              <a:t>орындары</a:t>
            </a:r>
            <a:r>
              <a:rPr lang="ru-RU" sz="2200" dirty="0" smtClean="0">
                <a:solidFill>
                  <a:schemeClr val="tx2">
                    <a:lumMod val="10000"/>
                  </a:schemeClr>
                </a:solidFill>
                <a:latin typeface="Times New Roman" pitchFamily="18" charset="0"/>
                <a:cs typeface="Times New Roman" pitchFamily="18" charset="0"/>
              </a:rPr>
              <a:t> </a:t>
            </a:r>
            <a:r>
              <a:rPr lang="ru-RU" sz="2200" dirty="0" err="1" smtClean="0">
                <a:solidFill>
                  <a:schemeClr val="tx2">
                    <a:lumMod val="10000"/>
                  </a:schemeClr>
                </a:solidFill>
                <a:latin typeface="Times New Roman" pitchFamily="18" charset="0"/>
                <a:cs typeface="Times New Roman" pitchFamily="18" charset="0"/>
              </a:rPr>
              <a:t>ше</a:t>
            </a:r>
            <a:r>
              <a:rPr lang="ru-RU" sz="2200" dirty="0" smtClean="0">
                <a:solidFill>
                  <a:schemeClr val="tx2">
                    <a:lumMod val="10000"/>
                  </a:schemeClr>
                </a:solidFill>
                <a:latin typeface="Times New Roman" pitchFamily="18" charset="0"/>
                <a:cs typeface="Times New Roman" pitchFamily="18" charset="0"/>
              </a:rPr>
              <a:t>?! </a:t>
            </a:r>
            <a:r>
              <a:rPr lang="ru-RU" sz="2200" dirty="0" err="1" smtClean="0">
                <a:solidFill>
                  <a:schemeClr val="tx2">
                    <a:lumMod val="10000"/>
                  </a:schemeClr>
                </a:solidFill>
                <a:latin typeface="Times New Roman" pitchFamily="18" charset="0"/>
                <a:cs typeface="Times New Roman" pitchFamily="18" charset="0"/>
              </a:rPr>
              <a:t>Сол</a:t>
            </a:r>
            <a:r>
              <a:rPr lang="ru-RU" sz="2200" dirty="0" smtClean="0">
                <a:solidFill>
                  <a:schemeClr val="tx2">
                    <a:lumMod val="10000"/>
                  </a:schemeClr>
                </a:solidFill>
                <a:latin typeface="Times New Roman" pitchFamily="18" charset="0"/>
                <a:cs typeface="Times New Roman" pitchFamily="18" charset="0"/>
              </a:rPr>
              <a:t> </a:t>
            </a:r>
            <a:r>
              <a:rPr lang="ru-RU" sz="2200" dirty="0" err="1" smtClean="0">
                <a:solidFill>
                  <a:schemeClr val="tx2">
                    <a:lumMod val="10000"/>
                  </a:schemeClr>
                </a:solidFill>
                <a:latin typeface="Times New Roman" pitchFamily="18" charset="0"/>
                <a:cs typeface="Times New Roman" pitchFamily="18" charset="0"/>
              </a:rPr>
              <a:t>себепті</a:t>
            </a:r>
            <a:r>
              <a:rPr lang="ru-RU" sz="2200" dirty="0" smtClean="0">
                <a:solidFill>
                  <a:schemeClr val="tx2">
                    <a:lumMod val="10000"/>
                  </a:schemeClr>
                </a:solidFill>
                <a:latin typeface="Times New Roman" pitchFamily="18" charset="0"/>
                <a:cs typeface="Times New Roman" pitchFamily="18" charset="0"/>
              </a:rPr>
              <a:t> </a:t>
            </a:r>
            <a:r>
              <a:rPr lang="ru-RU" sz="2200" dirty="0" err="1" smtClean="0">
                <a:solidFill>
                  <a:schemeClr val="tx2">
                    <a:lumMod val="10000"/>
                  </a:schemeClr>
                </a:solidFill>
                <a:latin typeface="Times New Roman" pitchFamily="18" charset="0"/>
                <a:cs typeface="Times New Roman" pitchFamily="18" charset="0"/>
              </a:rPr>
              <a:t>адамзат</a:t>
            </a:r>
            <a:r>
              <a:rPr lang="ru-RU" sz="2200" dirty="0" smtClean="0">
                <a:solidFill>
                  <a:schemeClr val="tx2">
                    <a:lumMod val="10000"/>
                  </a:schemeClr>
                </a:solidFill>
                <a:latin typeface="Times New Roman" pitchFamily="18" charset="0"/>
                <a:cs typeface="Times New Roman" pitchFamily="18" charset="0"/>
              </a:rPr>
              <a:t> </a:t>
            </a:r>
            <a:r>
              <a:rPr lang="ru-RU" sz="2200" dirty="0" err="1" smtClean="0">
                <a:solidFill>
                  <a:schemeClr val="tx2">
                    <a:lumMod val="10000"/>
                  </a:schemeClr>
                </a:solidFill>
                <a:latin typeface="Times New Roman" pitchFamily="18" charset="0"/>
                <a:cs typeface="Times New Roman" pitchFamily="18" charset="0"/>
              </a:rPr>
              <a:t>алдында</a:t>
            </a:r>
            <a:r>
              <a:rPr lang="ru-RU" sz="2200" dirty="0" smtClean="0">
                <a:solidFill>
                  <a:schemeClr val="tx2">
                    <a:lumMod val="10000"/>
                  </a:schemeClr>
                </a:solidFill>
                <a:latin typeface="Times New Roman" pitchFamily="18" charset="0"/>
                <a:cs typeface="Times New Roman" pitchFamily="18" charset="0"/>
              </a:rPr>
              <a:t> </a:t>
            </a:r>
            <a:r>
              <a:rPr lang="ru-RU" sz="2200" dirty="0" err="1" smtClean="0">
                <a:solidFill>
                  <a:schemeClr val="tx2">
                    <a:lumMod val="10000"/>
                  </a:schemeClr>
                </a:solidFill>
                <a:latin typeface="Times New Roman" pitchFamily="18" charset="0"/>
                <a:cs typeface="Times New Roman" pitchFamily="18" charset="0"/>
              </a:rPr>
              <a:t>зор</a:t>
            </a:r>
            <a:r>
              <a:rPr lang="ru-RU" sz="2200" dirty="0" smtClean="0">
                <a:solidFill>
                  <a:schemeClr val="tx2">
                    <a:lumMod val="10000"/>
                  </a:schemeClr>
                </a:solidFill>
                <a:latin typeface="Times New Roman" pitchFamily="18" charset="0"/>
                <a:cs typeface="Times New Roman" pitchFamily="18" charset="0"/>
              </a:rPr>
              <a:t> </a:t>
            </a:r>
            <a:r>
              <a:rPr lang="ru-RU" sz="2200" dirty="0" err="1" smtClean="0">
                <a:solidFill>
                  <a:schemeClr val="tx2">
                    <a:lumMod val="10000"/>
                  </a:schemeClr>
                </a:solidFill>
                <a:latin typeface="Times New Roman" pitchFamily="18" charset="0"/>
                <a:cs typeface="Times New Roman" pitchFamily="18" charset="0"/>
              </a:rPr>
              <a:t>міндет</a:t>
            </a:r>
            <a:r>
              <a:rPr lang="ru-RU" sz="2200" dirty="0" smtClean="0">
                <a:solidFill>
                  <a:schemeClr val="tx2">
                    <a:lumMod val="10000"/>
                  </a:schemeClr>
                </a:solidFill>
                <a:latin typeface="Times New Roman" pitchFamily="18" charset="0"/>
                <a:cs typeface="Times New Roman" pitchFamily="18" charset="0"/>
              </a:rPr>
              <a:t> </a:t>
            </a:r>
            <a:r>
              <a:rPr lang="ru-RU" sz="2200" dirty="0" err="1" smtClean="0">
                <a:solidFill>
                  <a:schemeClr val="tx2">
                    <a:lumMod val="10000"/>
                  </a:schemeClr>
                </a:solidFill>
                <a:latin typeface="Times New Roman" pitchFamily="18" charset="0"/>
                <a:cs typeface="Times New Roman" pitchFamily="18" charset="0"/>
              </a:rPr>
              <a:t>тұр.</a:t>
            </a:r>
            <a:r>
              <a:rPr lang="ru-RU" sz="2200" dirty="0" smtClean="0">
                <a:solidFill>
                  <a:schemeClr val="tx2">
                    <a:lumMod val="10000"/>
                  </a:schemeClr>
                </a:solidFill>
                <a:latin typeface="Times New Roman" pitchFamily="18" charset="0"/>
                <a:cs typeface="Times New Roman" pitchFamily="18" charset="0"/>
              </a:rPr>
              <a:t> </a:t>
            </a:r>
            <a:r>
              <a:rPr lang="ru-RU" sz="2200" dirty="0" err="1" smtClean="0">
                <a:solidFill>
                  <a:schemeClr val="tx2">
                    <a:lumMod val="10000"/>
                  </a:schemeClr>
                </a:solidFill>
                <a:latin typeface="Times New Roman" pitchFamily="18" charset="0"/>
                <a:cs typeface="Times New Roman" pitchFamily="18" charset="0"/>
              </a:rPr>
              <a:t>Дәстүрлі энергетикалық отынның бағасына тәуелділіктен құтқаратын, экологиялық </a:t>
            </a:r>
            <a:r>
              <a:rPr lang="ru-RU" sz="2200" dirty="0" smtClean="0">
                <a:solidFill>
                  <a:schemeClr val="tx2">
                    <a:lumMod val="10000"/>
                  </a:schemeClr>
                </a:solidFill>
                <a:latin typeface="Times New Roman" pitchFamily="18" charset="0"/>
                <a:cs typeface="Times New Roman" pitchFamily="18" charset="0"/>
              </a:rPr>
              <a:t>таза </a:t>
            </a:r>
            <a:r>
              <a:rPr lang="ru-RU" sz="2200" dirty="0" err="1" smtClean="0">
                <a:solidFill>
                  <a:schemeClr val="tx2">
                    <a:lumMod val="10000"/>
                  </a:schemeClr>
                </a:solidFill>
                <a:latin typeface="Times New Roman" pitchFamily="18" charset="0"/>
                <a:cs typeface="Times New Roman" pitchFamily="18" charset="0"/>
              </a:rPr>
              <a:t>қуат көздері қажет</a:t>
            </a:r>
            <a:r>
              <a:rPr lang="ru-RU" sz="2200" dirty="0" smtClean="0">
                <a:solidFill>
                  <a:schemeClr val="tx2">
                    <a:lumMod val="10000"/>
                  </a:schemeClr>
                </a:solidFill>
                <a:latin typeface="Times New Roman" pitchFamily="18" charset="0"/>
                <a:cs typeface="Times New Roman" pitchFamily="18" charset="0"/>
              </a:rPr>
              <a:t>. </a:t>
            </a:r>
            <a:r>
              <a:rPr lang="ru-RU" sz="2200" dirty="0" err="1" smtClean="0">
                <a:solidFill>
                  <a:schemeClr val="tx2">
                    <a:lumMod val="10000"/>
                  </a:schemeClr>
                </a:solidFill>
                <a:latin typeface="Times New Roman" pitchFamily="18" charset="0"/>
                <a:cs typeface="Times New Roman" pitchFamily="18" charset="0"/>
              </a:rPr>
              <a:t>Жел</a:t>
            </a:r>
            <a:r>
              <a:rPr lang="ru-RU" sz="2200" dirty="0" smtClean="0">
                <a:solidFill>
                  <a:schemeClr val="tx2">
                    <a:lumMod val="10000"/>
                  </a:schemeClr>
                </a:solidFill>
                <a:latin typeface="Times New Roman" pitchFamily="18" charset="0"/>
                <a:cs typeface="Times New Roman" pitchFamily="18" charset="0"/>
              </a:rPr>
              <a:t> </a:t>
            </a:r>
            <a:r>
              <a:rPr lang="ru-RU" sz="2200" dirty="0" err="1" smtClean="0">
                <a:solidFill>
                  <a:schemeClr val="tx2">
                    <a:lumMod val="10000"/>
                  </a:schemeClr>
                </a:solidFill>
                <a:latin typeface="Times New Roman" pitchFamily="18" charset="0"/>
                <a:cs typeface="Times New Roman" pitchFamily="18" charset="0"/>
              </a:rPr>
              <a:t>энергиясын</a:t>
            </a:r>
            <a:r>
              <a:rPr lang="ru-RU" sz="2200" dirty="0" smtClean="0">
                <a:solidFill>
                  <a:schemeClr val="tx2">
                    <a:lumMod val="10000"/>
                  </a:schemeClr>
                </a:solidFill>
                <a:latin typeface="Times New Roman" pitchFamily="18" charset="0"/>
                <a:cs typeface="Times New Roman" pitchFamily="18" charset="0"/>
              </a:rPr>
              <a:t> </a:t>
            </a:r>
            <a:r>
              <a:rPr lang="ru-RU" sz="2200" dirty="0" err="1" smtClean="0">
                <a:solidFill>
                  <a:schemeClr val="tx2">
                    <a:lumMod val="10000"/>
                  </a:schemeClr>
                </a:solidFill>
                <a:latin typeface="Times New Roman" pitchFamily="18" charset="0"/>
                <a:cs typeface="Times New Roman" pitchFamily="18" charset="0"/>
              </a:rPr>
              <a:t>қолдануға </a:t>
            </a:r>
            <a:r>
              <a:rPr lang="ru-RU" sz="2200" dirty="0" smtClean="0">
                <a:solidFill>
                  <a:schemeClr val="tx2">
                    <a:lumMod val="10000"/>
                  </a:schemeClr>
                </a:solidFill>
                <a:latin typeface="Times New Roman" pitchFamily="18" charset="0"/>
                <a:cs typeface="Times New Roman" pitchFamily="18" charset="0"/>
              </a:rPr>
              <a:t>бет </a:t>
            </a:r>
            <a:r>
              <a:rPr lang="ru-RU" sz="2200" dirty="0" err="1" smtClean="0">
                <a:solidFill>
                  <a:schemeClr val="tx2">
                    <a:lumMod val="10000"/>
                  </a:schemeClr>
                </a:solidFill>
                <a:latin typeface="Times New Roman" pitchFamily="18" charset="0"/>
                <a:cs typeface="Times New Roman" pitchFamily="18" charset="0"/>
              </a:rPr>
              <a:t>бұру </a:t>
            </a:r>
            <a:r>
              <a:rPr lang="ru-RU" sz="2200" dirty="0" smtClean="0">
                <a:solidFill>
                  <a:schemeClr val="tx2">
                    <a:lumMod val="10000"/>
                  </a:schemeClr>
                </a:solidFill>
                <a:latin typeface="Times New Roman" pitchFamily="18" charset="0"/>
                <a:cs typeface="Times New Roman" pitchFamily="18" charset="0"/>
              </a:rPr>
              <a:t>– </a:t>
            </a:r>
            <a:r>
              <a:rPr lang="ru-RU" sz="2200" dirty="0" err="1" smtClean="0">
                <a:solidFill>
                  <a:schemeClr val="tx2">
                    <a:lumMod val="10000"/>
                  </a:schemeClr>
                </a:solidFill>
                <a:latin typeface="Times New Roman" pitchFamily="18" charset="0"/>
                <a:cs typeface="Times New Roman" pitchFamily="18" charset="0"/>
              </a:rPr>
              <a:t>өзіміздің өмір сүріп отырған ортаға деген</a:t>
            </a:r>
            <a:r>
              <a:rPr lang="ru-RU" sz="2200" dirty="0" smtClean="0">
                <a:solidFill>
                  <a:schemeClr val="tx2">
                    <a:lumMod val="10000"/>
                  </a:schemeClr>
                </a:solidFill>
                <a:latin typeface="Times New Roman" pitchFamily="18" charset="0"/>
                <a:cs typeface="Times New Roman" pitchFamily="18" charset="0"/>
              </a:rPr>
              <a:t> </a:t>
            </a:r>
            <a:r>
              <a:rPr lang="ru-RU" sz="2200" dirty="0" err="1" smtClean="0">
                <a:solidFill>
                  <a:schemeClr val="tx2">
                    <a:lumMod val="10000"/>
                  </a:schemeClr>
                </a:solidFill>
                <a:latin typeface="Times New Roman" pitchFamily="18" charset="0"/>
                <a:cs typeface="Times New Roman" pitchFamily="18" charset="0"/>
              </a:rPr>
              <a:t>перзенттік</a:t>
            </a:r>
            <a:r>
              <a:rPr lang="ru-RU" sz="2200" dirty="0" smtClean="0">
                <a:solidFill>
                  <a:schemeClr val="tx2">
                    <a:lumMod val="10000"/>
                  </a:schemeClr>
                </a:solidFill>
                <a:latin typeface="Times New Roman" pitchFamily="18" charset="0"/>
                <a:cs typeface="Times New Roman" pitchFamily="18" charset="0"/>
              </a:rPr>
              <a:t> </a:t>
            </a:r>
            <a:r>
              <a:rPr lang="ru-RU" sz="2200" dirty="0" err="1" smtClean="0">
                <a:solidFill>
                  <a:schemeClr val="tx2">
                    <a:lumMod val="10000"/>
                  </a:schemeClr>
                </a:solidFill>
                <a:latin typeface="Times New Roman" pitchFamily="18" charset="0"/>
                <a:cs typeface="Times New Roman" pitchFamily="18" charset="0"/>
              </a:rPr>
              <a:t>жанашырлығымызды </a:t>
            </a:r>
            <a:r>
              <a:rPr lang="ru-RU" sz="2200" dirty="0" smtClean="0">
                <a:solidFill>
                  <a:schemeClr val="tx2">
                    <a:lumMod val="10000"/>
                  </a:schemeClr>
                </a:solidFill>
                <a:latin typeface="Times New Roman" pitchFamily="18" charset="0"/>
                <a:cs typeface="Times New Roman" pitchFamily="18" charset="0"/>
              </a:rPr>
              <a:t>да </a:t>
            </a:r>
            <a:r>
              <a:rPr lang="ru-RU" sz="2200" dirty="0" err="1" smtClean="0">
                <a:solidFill>
                  <a:schemeClr val="tx2">
                    <a:lumMod val="10000"/>
                  </a:schemeClr>
                </a:solidFill>
                <a:latin typeface="Times New Roman" pitchFamily="18" charset="0"/>
                <a:cs typeface="Times New Roman" pitchFamily="18" charset="0"/>
              </a:rPr>
              <a:t>аңғартатын жаңа көзқарас</a:t>
            </a:r>
            <a:r>
              <a:rPr lang="ru-RU" sz="2200" dirty="0" smtClean="0">
                <a:solidFill>
                  <a:schemeClr val="tx2">
                    <a:lumMod val="10000"/>
                  </a:schemeClr>
                </a:solidFill>
                <a:latin typeface="Times New Roman" pitchFamily="18" charset="0"/>
                <a:cs typeface="Times New Roman" pitchFamily="18" charset="0"/>
              </a:rPr>
              <a:t>.</a:t>
            </a:r>
            <a:endParaRPr lang="ru-RU" sz="2200" dirty="0">
              <a:solidFill>
                <a:schemeClr val="tx2">
                  <a:lumMod val="10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asusi\Desktop\ЖОБА\i (19).jpg"/>
          <p:cNvPicPr>
            <a:picLocks noChangeAspect="1" noChangeArrowheads="1"/>
          </p:cNvPicPr>
          <p:nvPr/>
        </p:nvPicPr>
        <p:blipFill>
          <a:blip r:embed="rId2" cstate="print">
            <a:lum bright="35000" contrast="12000"/>
          </a:blip>
          <a:srcRect/>
          <a:stretch>
            <a:fillRect/>
          </a:stretch>
        </p:blipFill>
        <p:spPr bwMode="auto">
          <a:xfrm>
            <a:off x="0" y="0"/>
            <a:ext cx="9268400" cy="6858000"/>
          </a:xfrm>
          <a:prstGeom prst="rect">
            <a:avLst/>
          </a:prstGeom>
          <a:noFill/>
        </p:spPr>
      </p:pic>
      <p:sp>
        <p:nvSpPr>
          <p:cNvPr id="6" name="Заголовок 1"/>
          <p:cNvSpPr txBox="1">
            <a:spLocks/>
          </p:cNvSpPr>
          <p:nvPr/>
        </p:nvSpPr>
        <p:spPr>
          <a:xfrm>
            <a:off x="1524000" y="228600"/>
            <a:ext cx="6096000" cy="88423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kk-KZ" sz="4000" b="1" i="1" u="none" strike="noStrike" kern="1200" cap="none" spc="0" normalizeH="0" baseline="0" noProof="0" smtClean="0">
                <a:ln>
                  <a:noFill/>
                </a:ln>
                <a:solidFill>
                  <a:srgbClr val="FF0000"/>
                </a:solidFill>
                <a:effectLst/>
                <a:uLnTx/>
                <a:uFillTx/>
                <a:latin typeface="Times New Roman" pitchFamily="18" charset="0"/>
                <a:ea typeface="+mj-ea"/>
                <a:cs typeface="Times New Roman" pitchFamily="18" charset="0"/>
              </a:rPr>
              <a:t>Құрылысы</a:t>
            </a:r>
            <a:endParaRPr kumimoji="0" lang="ru-RU" sz="4000" b="1" i="1" u="none" strike="noStrike" kern="1200" cap="none" spc="0" normalizeH="0" baseline="0" noProof="0" dirty="0">
              <a:ln>
                <a:noFill/>
              </a:ln>
              <a:solidFill>
                <a:srgbClr val="FF0000"/>
              </a:solidFill>
              <a:effectLst/>
              <a:uLnTx/>
              <a:uFillTx/>
              <a:latin typeface="Times New Roman" pitchFamily="18" charset="0"/>
              <a:ea typeface="+mj-ea"/>
              <a:cs typeface="Times New Roman" pitchFamily="18" charset="0"/>
            </a:endParaRPr>
          </a:p>
        </p:txBody>
      </p:sp>
      <p:sp>
        <p:nvSpPr>
          <p:cNvPr id="7" name="TextBox 6"/>
          <p:cNvSpPr txBox="1"/>
          <p:nvPr/>
        </p:nvSpPr>
        <p:spPr>
          <a:xfrm>
            <a:off x="609600" y="1066800"/>
            <a:ext cx="5486400" cy="3139321"/>
          </a:xfrm>
          <a:prstGeom prst="rect">
            <a:avLst/>
          </a:prstGeom>
          <a:noFill/>
        </p:spPr>
        <p:txBody>
          <a:bodyPr wrap="square" rtlCol="0">
            <a:spAutoFit/>
          </a:bodyPr>
          <a:lstStyle/>
          <a:p>
            <a:pPr marL="342900" indent="-342900">
              <a:buAutoNum type="arabicPeriod"/>
            </a:pPr>
            <a:r>
              <a:rPr lang="kk-KZ" sz="3600" dirty="0" smtClean="0">
                <a:solidFill>
                  <a:srgbClr val="C00000"/>
                </a:solidFill>
                <a:latin typeface="Times New Roman" pitchFamily="18" charset="0"/>
                <a:cs typeface="Times New Roman" pitchFamily="18" charset="0"/>
              </a:rPr>
              <a:t>Генератор</a:t>
            </a:r>
          </a:p>
          <a:p>
            <a:pPr marL="342900" indent="-342900">
              <a:buAutoNum type="arabicPeriod"/>
            </a:pPr>
            <a:r>
              <a:rPr lang="kk-KZ" sz="3600" dirty="0" smtClean="0">
                <a:solidFill>
                  <a:srgbClr val="C00000"/>
                </a:solidFill>
                <a:latin typeface="Times New Roman" pitchFamily="18" charset="0"/>
                <a:cs typeface="Times New Roman" pitchFamily="18" charset="0"/>
              </a:rPr>
              <a:t>Спиннер</a:t>
            </a:r>
          </a:p>
          <a:p>
            <a:pPr marL="342900" indent="-342900">
              <a:buAutoNum type="arabicPeriod"/>
            </a:pPr>
            <a:r>
              <a:rPr lang="kk-KZ" sz="3600" dirty="0" smtClean="0">
                <a:solidFill>
                  <a:srgbClr val="C00000"/>
                </a:solidFill>
                <a:latin typeface="Times New Roman" pitchFamily="18" charset="0"/>
                <a:cs typeface="Times New Roman" pitchFamily="18" charset="0"/>
              </a:rPr>
              <a:t>Ток жалғауыштар</a:t>
            </a:r>
          </a:p>
          <a:p>
            <a:pPr marL="342900" indent="-342900">
              <a:buAutoNum type="arabicPeriod"/>
            </a:pPr>
            <a:r>
              <a:rPr lang="kk-KZ" sz="3600" dirty="0" smtClean="0">
                <a:solidFill>
                  <a:srgbClr val="C00000"/>
                </a:solidFill>
                <a:latin typeface="Times New Roman" pitchFamily="18" charset="0"/>
                <a:cs typeface="Times New Roman" pitchFamily="18" charset="0"/>
              </a:rPr>
              <a:t>Күннен қуат алғыш</a:t>
            </a:r>
          </a:p>
          <a:p>
            <a:pPr marL="342900" indent="-342900">
              <a:buAutoNum type="arabicPeriod"/>
            </a:pPr>
            <a:r>
              <a:rPr lang="kk-KZ" sz="3600" dirty="0" smtClean="0">
                <a:solidFill>
                  <a:srgbClr val="C00000"/>
                </a:solidFill>
                <a:latin typeface="Times New Roman" pitchFamily="18" charset="0"/>
                <a:cs typeface="Times New Roman" pitchFamily="18" charset="0"/>
              </a:rPr>
              <a:t>Берік ұстағыш заттар</a:t>
            </a:r>
          </a:p>
          <a:p>
            <a:pPr marL="342900" indent="-342900">
              <a:buAutoNum type="arabicPeriod"/>
            </a:pPr>
            <a:endParaRPr lang="ru-RU" dirty="0">
              <a:solidFill>
                <a:srgbClr val="C00000"/>
              </a:solidFill>
            </a:endParaRPr>
          </a:p>
        </p:txBody>
      </p:sp>
      <p:pic>
        <p:nvPicPr>
          <p:cNvPr id="5" name="Picture 2" descr="C:\Users\asusi\Desktop\20171009_181943.jpg"/>
          <p:cNvPicPr>
            <a:picLocks noChangeAspect="1" noChangeArrowheads="1"/>
          </p:cNvPicPr>
          <p:nvPr/>
        </p:nvPicPr>
        <p:blipFill>
          <a:blip r:embed="rId3" cstate="print"/>
          <a:srcRect/>
          <a:stretch>
            <a:fillRect/>
          </a:stretch>
        </p:blipFill>
        <p:spPr bwMode="auto">
          <a:xfrm rot="5400000">
            <a:off x="5772150" y="1619250"/>
            <a:ext cx="2286000" cy="1790700"/>
          </a:xfrm>
          <a:prstGeom prst="rect">
            <a:avLst/>
          </a:prstGeom>
          <a:noFill/>
        </p:spPr>
      </p:pic>
      <p:pic>
        <p:nvPicPr>
          <p:cNvPr id="8" name="Picture 3" descr="C:\Users\asusi\Desktop\20171009_182001.jpg"/>
          <p:cNvPicPr>
            <a:picLocks noChangeAspect="1" noChangeArrowheads="1"/>
          </p:cNvPicPr>
          <p:nvPr/>
        </p:nvPicPr>
        <p:blipFill>
          <a:blip r:embed="rId4" cstate="print"/>
          <a:srcRect/>
          <a:stretch>
            <a:fillRect/>
          </a:stretch>
        </p:blipFill>
        <p:spPr bwMode="auto">
          <a:xfrm rot="5400000">
            <a:off x="5943600" y="3962400"/>
            <a:ext cx="1981200" cy="18288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asusi\Desktop\ЖОБА\IMG-20170903-WA0046.jpg"/>
          <p:cNvPicPr>
            <a:picLocks noChangeAspect="1" noChangeArrowheads="1"/>
          </p:cNvPicPr>
          <p:nvPr/>
        </p:nvPicPr>
        <p:blipFill>
          <a:blip r:embed="rId2" cstate="print"/>
          <a:srcRect/>
          <a:stretch>
            <a:fillRect/>
          </a:stretch>
        </p:blipFill>
        <p:spPr bwMode="auto">
          <a:xfrm>
            <a:off x="5867400" y="1219200"/>
            <a:ext cx="2743200" cy="2057400"/>
          </a:xfrm>
          <a:prstGeom prst="rect">
            <a:avLst/>
          </a:prstGeom>
          <a:noFill/>
        </p:spPr>
      </p:pic>
      <p:pic>
        <p:nvPicPr>
          <p:cNvPr id="4099" name="Picture 3" descr="C:\Users\asusi\Desktop\ЖОБА\IMG-20170903-WA0047.jpg"/>
          <p:cNvPicPr>
            <a:picLocks noChangeAspect="1" noChangeArrowheads="1"/>
          </p:cNvPicPr>
          <p:nvPr/>
        </p:nvPicPr>
        <p:blipFill>
          <a:blip r:embed="rId3" cstate="print"/>
          <a:srcRect/>
          <a:stretch>
            <a:fillRect/>
          </a:stretch>
        </p:blipFill>
        <p:spPr bwMode="auto">
          <a:xfrm>
            <a:off x="457200" y="914400"/>
            <a:ext cx="2667000" cy="2305050"/>
          </a:xfrm>
          <a:prstGeom prst="rect">
            <a:avLst/>
          </a:prstGeom>
          <a:noFill/>
        </p:spPr>
      </p:pic>
      <p:sp>
        <p:nvSpPr>
          <p:cNvPr id="7" name="Прямоугольник 6"/>
          <p:cNvSpPr/>
          <p:nvPr/>
        </p:nvSpPr>
        <p:spPr>
          <a:xfrm>
            <a:off x="1447800" y="152400"/>
            <a:ext cx="6220421" cy="769441"/>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4400" b="1" cap="none"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Жұмыстану сәттерінен</a:t>
            </a:r>
            <a:endParaRPr lang="ru-RU" sz="4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pic>
        <p:nvPicPr>
          <p:cNvPr id="2052" name="Picture 4" descr="C:\Users\asusi\Desktop\20171009_181254.jpg"/>
          <p:cNvPicPr>
            <a:picLocks noChangeAspect="1" noChangeArrowheads="1"/>
          </p:cNvPicPr>
          <p:nvPr/>
        </p:nvPicPr>
        <p:blipFill>
          <a:blip r:embed="rId4" cstate="print"/>
          <a:srcRect/>
          <a:stretch>
            <a:fillRect/>
          </a:stretch>
        </p:blipFill>
        <p:spPr bwMode="auto">
          <a:xfrm rot="10800000">
            <a:off x="3276600" y="2895600"/>
            <a:ext cx="2362200" cy="1701194"/>
          </a:xfrm>
          <a:prstGeom prst="rect">
            <a:avLst/>
          </a:prstGeom>
          <a:noFill/>
        </p:spPr>
      </p:pic>
      <p:pic>
        <p:nvPicPr>
          <p:cNvPr id="2053" name="Picture 5" descr="C:\Users\asusi\Desktop\20171009_181059.jpg"/>
          <p:cNvPicPr>
            <a:picLocks noChangeAspect="1" noChangeArrowheads="1"/>
          </p:cNvPicPr>
          <p:nvPr/>
        </p:nvPicPr>
        <p:blipFill>
          <a:blip r:embed="rId5" cstate="print"/>
          <a:srcRect/>
          <a:stretch>
            <a:fillRect/>
          </a:stretch>
        </p:blipFill>
        <p:spPr bwMode="auto">
          <a:xfrm>
            <a:off x="304800" y="4419600"/>
            <a:ext cx="2743200" cy="1905000"/>
          </a:xfrm>
          <a:prstGeom prst="rect">
            <a:avLst/>
          </a:prstGeom>
          <a:noFill/>
        </p:spPr>
      </p:pic>
      <p:pic>
        <p:nvPicPr>
          <p:cNvPr id="2054" name="Picture 6" descr="C:\Users\asusi\Desktop\20171009_181328.jpg"/>
          <p:cNvPicPr>
            <a:picLocks noChangeAspect="1" noChangeArrowheads="1"/>
          </p:cNvPicPr>
          <p:nvPr/>
        </p:nvPicPr>
        <p:blipFill>
          <a:blip r:embed="rId6" cstate="print"/>
          <a:srcRect/>
          <a:stretch>
            <a:fillRect/>
          </a:stretch>
        </p:blipFill>
        <p:spPr bwMode="auto">
          <a:xfrm rot="10800000">
            <a:off x="5867400" y="4495800"/>
            <a:ext cx="2819400" cy="1919236"/>
          </a:xfrm>
          <a:prstGeom prst="rect">
            <a:avLst/>
          </a:prstGeom>
          <a:noFill/>
        </p:spPr>
      </p:pic>
      <p:pic>
        <p:nvPicPr>
          <p:cNvPr id="1026" name="Picture 2" descr="C:\Users\админ\Desktop\20171011_104150.jpg"/>
          <p:cNvPicPr>
            <a:picLocks noChangeAspect="1" noChangeArrowheads="1"/>
          </p:cNvPicPr>
          <p:nvPr/>
        </p:nvPicPr>
        <p:blipFill>
          <a:blip r:embed="rId7" cstate="print"/>
          <a:srcRect/>
          <a:stretch>
            <a:fillRect/>
          </a:stretch>
        </p:blipFill>
        <p:spPr bwMode="auto">
          <a:xfrm>
            <a:off x="3276601" y="990600"/>
            <a:ext cx="2362200" cy="1790746"/>
          </a:xfrm>
          <a:prstGeom prst="rect">
            <a:avLst/>
          </a:prstGeom>
          <a:noFill/>
        </p:spPr>
      </p:pic>
      <p:pic>
        <p:nvPicPr>
          <p:cNvPr id="1027" name="Picture 3" descr="C:\Users\админ\Desktop\20171011_104315.jpg"/>
          <p:cNvPicPr>
            <a:picLocks noChangeAspect="1" noChangeArrowheads="1"/>
          </p:cNvPicPr>
          <p:nvPr/>
        </p:nvPicPr>
        <p:blipFill>
          <a:blip r:embed="rId8" cstate="print"/>
          <a:srcRect/>
          <a:stretch>
            <a:fillRect/>
          </a:stretch>
        </p:blipFill>
        <p:spPr bwMode="auto">
          <a:xfrm>
            <a:off x="3276600" y="4724400"/>
            <a:ext cx="2362200" cy="179075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Users\asusi\Desktop\ЖОБА\i (26).jpg"/>
          <p:cNvPicPr>
            <a:picLocks noChangeAspect="1" noChangeArrowheads="1"/>
          </p:cNvPicPr>
          <p:nvPr/>
        </p:nvPicPr>
        <p:blipFill>
          <a:blip r:embed="rId2" cstate="print">
            <a:lum bright="30000" contrast="10000"/>
          </a:blip>
          <a:srcRect/>
          <a:stretch>
            <a:fillRect/>
          </a:stretch>
        </p:blipFill>
        <p:spPr bwMode="auto">
          <a:xfrm>
            <a:off x="-35442" y="0"/>
            <a:ext cx="9179442" cy="6858000"/>
          </a:xfrm>
          <a:prstGeom prst="rect">
            <a:avLst/>
          </a:prstGeom>
          <a:noFill/>
        </p:spPr>
      </p:pic>
      <p:sp>
        <p:nvSpPr>
          <p:cNvPr id="11" name="TextBox 10"/>
          <p:cNvSpPr txBox="1"/>
          <p:nvPr/>
        </p:nvSpPr>
        <p:spPr>
          <a:xfrm>
            <a:off x="4724400" y="381000"/>
            <a:ext cx="3962400" cy="4154984"/>
          </a:xfrm>
          <a:prstGeom prst="rect">
            <a:avLst/>
          </a:prstGeom>
          <a:noFill/>
        </p:spPr>
        <p:txBody>
          <a:bodyPr wrap="square" rtlCol="0">
            <a:spAutoFit/>
          </a:bodyPr>
          <a:lstStyle/>
          <a:p>
            <a:pPr marL="342900" lvl="0" indent="-342900">
              <a:spcBef>
                <a:spcPct val="20000"/>
              </a:spcBef>
              <a:buFont typeface="Arial" pitchFamily="34" charset="0"/>
              <a:buChar char="•"/>
              <a:defRPr/>
            </a:pPr>
            <a:r>
              <a:rPr lang="ru-RU" sz="2400" b="1" dirty="0" err="1" smtClean="0">
                <a:solidFill>
                  <a:srgbClr val="FF0066"/>
                </a:solidFill>
                <a:latin typeface="Times New Roman" pitchFamily="18" charset="0"/>
                <a:cs typeface="Times New Roman" pitchFamily="18" charset="0"/>
              </a:rPr>
              <a:t>Күннен тоқ алатын</a:t>
            </a:r>
            <a:r>
              <a:rPr lang="ru-RU" sz="2400" b="1" dirty="0" smtClean="0">
                <a:solidFill>
                  <a:srgbClr val="FF0066"/>
                </a:solidFill>
                <a:latin typeface="Times New Roman" pitchFamily="18" charset="0"/>
                <a:cs typeface="Times New Roman" pitchFamily="18" charset="0"/>
              </a:rPr>
              <a:t> </a:t>
            </a:r>
            <a:r>
              <a:rPr lang="ru-RU" sz="2400" b="1" dirty="0" err="1" smtClean="0">
                <a:solidFill>
                  <a:srgbClr val="FF0066"/>
                </a:solidFill>
                <a:latin typeface="Times New Roman" pitchFamily="18" charset="0"/>
                <a:cs typeface="Times New Roman" pitchFamily="18" charset="0"/>
              </a:rPr>
              <a:t>батареяның тиімсіз</a:t>
            </a:r>
            <a:r>
              <a:rPr lang="ru-RU" sz="2400" b="1" dirty="0" smtClean="0">
                <a:solidFill>
                  <a:srgbClr val="FF0066"/>
                </a:solidFill>
                <a:latin typeface="Times New Roman" pitchFamily="18" charset="0"/>
                <a:cs typeface="Times New Roman" pitchFamily="18" charset="0"/>
              </a:rPr>
              <a:t> </a:t>
            </a:r>
            <a:r>
              <a:rPr lang="ru-RU" sz="2400" b="1" dirty="0" err="1" smtClean="0">
                <a:solidFill>
                  <a:srgbClr val="FF0066"/>
                </a:solidFill>
                <a:latin typeface="Times New Roman" pitchFamily="18" charset="0"/>
                <a:cs typeface="Times New Roman" pitchFamily="18" charset="0"/>
              </a:rPr>
              <a:t>жағы:</a:t>
            </a:r>
            <a:endParaRPr lang="ru-RU" sz="2400" b="1" dirty="0" smtClean="0">
              <a:solidFill>
                <a:srgbClr val="FF0066"/>
              </a:solidFill>
              <a:latin typeface="Times New Roman" pitchFamily="18" charset="0"/>
              <a:cs typeface="Times New Roman" pitchFamily="18" charset="0"/>
            </a:endParaRPr>
          </a:p>
          <a:p>
            <a:pPr marL="342900" lvl="0" indent="-342900">
              <a:spcBef>
                <a:spcPct val="20000"/>
              </a:spcBef>
              <a:buFont typeface="Arial" pitchFamily="34" charset="0"/>
              <a:buChar char="•"/>
              <a:defRPr/>
            </a:pPr>
            <a:r>
              <a:rPr lang="ru-RU" sz="2400" dirty="0" smtClean="0">
                <a:solidFill>
                  <a:srgbClr val="FF0066"/>
                </a:solidFill>
                <a:latin typeface="Times New Roman" pitchFamily="18" charset="0"/>
                <a:cs typeface="Times New Roman" pitchFamily="18" charset="0"/>
              </a:rPr>
              <a:t>Батарея - </a:t>
            </a:r>
            <a:r>
              <a:rPr lang="ru-RU" sz="2400" dirty="0" err="1" smtClean="0">
                <a:solidFill>
                  <a:srgbClr val="FF0066"/>
                </a:solidFill>
                <a:latin typeface="Times New Roman" pitchFamily="18" charset="0"/>
                <a:cs typeface="Times New Roman" pitchFamily="18" charset="0"/>
              </a:rPr>
              <a:t>қымбаттау</a:t>
            </a:r>
            <a:endParaRPr lang="ru-RU" sz="2400" dirty="0" smtClean="0">
              <a:solidFill>
                <a:srgbClr val="FF0066"/>
              </a:solidFill>
              <a:latin typeface="Times New Roman" pitchFamily="18" charset="0"/>
              <a:cs typeface="Times New Roman" pitchFamily="18" charset="0"/>
            </a:endParaRPr>
          </a:p>
          <a:p>
            <a:pPr marL="342900" lvl="0" indent="-342900">
              <a:spcBef>
                <a:spcPct val="20000"/>
              </a:spcBef>
              <a:buFont typeface="Arial" pitchFamily="34" charset="0"/>
              <a:buChar char="•"/>
              <a:defRPr/>
            </a:pPr>
            <a:r>
              <a:rPr lang="ru-RU" sz="2400" dirty="0" err="1" smtClean="0">
                <a:solidFill>
                  <a:srgbClr val="FF0066"/>
                </a:solidFill>
                <a:latin typeface="Times New Roman" pitchFamily="18" charset="0"/>
                <a:cs typeface="Times New Roman" pitchFamily="18" charset="0"/>
              </a:rPr>
              <a:t>Үлкен орынды</a:t>
            </a:r>
            <a:r>
              <a:rPr lang="ru-RU" sz="2400" dirty="0" smtClean="0">
                <a:solidFill>
                  <a:srgbClr val="FF0066"/>
                </a:solidFill>
                <a:latin typeface="Times New Roman" pitchFamily="18" charset="0"/>
                <a:cs typeface="Times New Roman" pitchFamily="18" charset="0"/>
              </a:rPr>
              <a:t> </a:t>
            </a:r>
            <a:r>
              <a:rPr lang="ru-RU" sz="2400" dirty="0" err="1" smtClean="0">
                <a:solidFill>
                  <a:srgbClr val="FF0066"/>
                </a:solidFill>
                <a:latin typeface="Times New Roman" pitchFamily="18" charset="0"/>
                <a:cs typeface="Times New Roman" pitchFamily="18" charset="0"/>
              </a:rPr>
              <a:t>алады</a:t>
            </a:r>
            <a:endParaRPr lang="ru-RU" sz="2400" dirty="0" smtClean="0">
              <a:solidFill>
                <a:srgbClr val="FF0066"/>
              </a:solidFill>
              <a:latin typeface="Times New Roman" pitchFamily="18" charset="0"/>
              <a:cs typeface="Times New Roman" pitchFamily="18" charset="0"/>
            </a:endParaRPr>
          </a:p>
          <a:p>
            <a:pPr marL="342900" lvl="0" indent="-342900">
              <a:spcBef>
                <a:spcPct val="20000"/>
              </a:spcBef>
              <a:buFont typeface="Arial" pitchFamily="34" charset="0"/>
              <a:buChar char="•"/>
              <a:defRPr/>
            </a:pPr>
            <a:r>
              <a:rPr lang="ru-RU" sz="2400" dirty="0" err="1" smtClean="0">
                <a:solidFill>
                  <a:srgbClr val="FF0066"/>
                </a:solidFill>
                <a:latin typeface="Times New Roman" pitchFamily="18" charset="0"/>
                <a:cs typeface="Times New Roman" pitchFamily="18" charset="0"/>
              </a:rPr>
              <a:t>Қатты соққы </a:t>
            </a:r>
            <a:r>
              <a:rPr lang="ru-RU" sz="2400" dirty="0" smtClean="0">
                <a:solidFill>
                  <a:srgbClr val="FF0066"/>
                </a:solidFill>
                <a:latin typeface="Times New Roman" pitchFamily="18" charset="0"/>
                <a:cs typeface="Times New Roman" pitchFamily="18" charset="0"/>
              </a:rPr>
              <a:t>тисе </a:t>
            </a:r>
            <a:r>
              <a:rPr lang="ru-RU" sz="2400" dirty="0" err="1" smtClean="0">
                <a:solidFill>
                  <a:srgbClr val="FF0066"/>
                </a:solidFill>
                <a:latin typeface="Times New Roman" pitchFamily="18" charset="0"/>
                <a:cs typeface="Times New Roman" pitchFamily="18" charset="0"/>
              </a:rPr>
              <a:t>сынып</a:t>
            </a:r>
            <a:r>
              <a:rPr lang="ru-RU" sz="2400" dirty="0" smtClean="0">
                <a:solidFill>
                  <a:srgbClr val="FF0066"/>
                </a:solidFill>
                <a:latin typeface="Times New Roman" pitchFamily="18" charset="0"/>
                <a:cs typeface="Times New Roman" pitchFamily="18" charset="0"/>
              </a:rPr>
              <a:t> </a:t>
            </a:r>
            <a:r>
              <a:rPr lang="ru-RU" sz="2400" dirty="0" err="1" smtClean="0">
                <a:solidFill>
                  <a:srgbClr val="FF0066"/>
                </a:solidFill>
                <a:latin typeface="Times New Roman" pitchFamily="18" charset="0"/>
                <a:cs typeface="Times New Roman" pitchFamily="18" charset="0"/>
              </a:rPr>
              <a:t>кетеді</a:t>
            </a:r>
            <a:endParaRPr lang="ru-RU" sz="2400" dirty="0" smtClean="0">
              <a:solidFill>
                <a:srgbClr val="FF0066"/>
              </a:solidFill>
              <a:latin typeface="Times New Roman" pitchFamily="18" charset="0"/>
              <a:cs typeface="Times New Roman" pitchFamily="18" charset="0"/>
            </a:endParaRPr>
          </a:p>
          <a:p>
            <a:pPr marL="342900" lvl="0" indent="-342900">
              <a:spcBef>
                <a:spcPct val="20000"/>
              </a:spcBef>
              <a:buFont typeface="Arial" pitchFamily="34" charset="0"/>
              <a:buChar char="•"/>
              <a:defRPr/>
            </a:pPr>
            <a:r>
              <a:rPr lang="ru-RU" sz="2400" dirty="0" err="1" smtClean="0">
                <a:solidFill>
                  <a:srgbClr val="FF0066"/>
                </a:solidFill>
                <a:latin typeface="Times New Roman" pitchFamily="18" charset="0"/>
                <a:cs typeface="Times New Roman" pitchFamily="18" charset="0"/>
              </a:rPr>
              <a:t>Жыл</a:t>
            </a:r>
            <a:r>
              <a:rPr lang="ru-RU" sz="2400" dirty="0" smtClean="0">
                <a:solidFill>
                  <a:srgbClr val="FF0066"/>
                </a:solidFill>
                <a:latin typeface="Times New Roman" pitchFamily="18" charset="0"/>
                <a:cs typeface="Times New Roman" pitchFamily="18" charset="0"/>
              </a:rPr>
              <a:t> </a:t>
            </a:r>
            <a:r>
              <a:rPr lang="ru-RU" sz="2400" dirty="0" err="1" smtClean="0">
                <a:solidFill>
                  <a:srgbClr val="FF0066"/>
                </a:solidFill>
                <a:latin typeface="Times New Roman" pitchFamily="18" charset="0"/>
                <a:cs typeface="Times New Roman" pitchFamily="18" charset="0"/>
              </a:rPr>
              <a:t>мезгіліне</a:t>
            </a:r>
            <a:r>
              <a:rPr lang="ru-RU" sz="2400" dirty="0" smtClean="0">
                <a:solidFill>
                  <a:srgbClr val="FF0066"/>
                </a:solidFill>
                <a:latin typeface="Times New Roman" pitchFamily="18" charset="0"/>
                <a:cs typeface="Times New Roman" pitchFamily="18" charset="0"/>
              </a:rPr>
              <a:t> </a:t>
            </a:r>
            <a:r>
              <a:rPr lang="ru-RU" sz="2400" dirty="0" err="1" smtClean="0">
                <a:solidFill>
                  <a:srgbClr val="FF0066"/>
                </a:solidFill>
                <a:latin typeface="Times New Roman" pitchFamily="18" charset="0"/>
                <a:cs typeface="Times New Roman" pitchFamily="18" charset="0"/>
              </a:rPr>
              <a:t>байланысты</a:t>
            </a:r>
            <a:r>
              <a:rPr lang="ru-RU" sz="2400" dirty="0" smtClean="0">
                <a:solidFill>
                  <a:srgbClr val="FF0066"/>
                </a:solidFill>
                <a:latin typeface="Times New Roman" pitchFamily="18" charset="0"/>
                <a:cs typeface="Times New Roman" pitchFamily="18" charset="0"/>
              </a:rPr>
              <a:t> ток </a:t>
            </a:r>
            <a:r>
              <a:rPr lang="ru-RU" sz="2400" dirty="0" err="1" smtClean="0">
                <a:solidFill>
                  <a:srgbClr val="FF0066"/>
                </a:solidFill>
                <a:latin typeface="Times New Roman" pitchFamily="18" charset="0"/>
                <a:cs typeface="Times New Roman" pitchFamily="18" charset="0"/>
              </a:rPr>
              <a:t>береді</a:t>
            </a:r>
            <a:endParaRPr lang="ru-RU" sz="2400" dirty="0" smtClean="0">
              <a:solidFill>
                <a:srgbClr val="FF0066"/>
              </a:solidFill>
              <a:latin typeface="Times New Roman" pitchFamily="18" charset="0"/>
              <a:cs typeface="Times New Roman" pitchFamily="18" charset="0"/>
            </a:endParaRPr>
          </a:p>
          <a:p>
            <a:pPr marL="342900" lvl="0" indent="-342900">
              <a:spcBef>
                <a:spcPct val="20000"/>
              </a:spcBef>
              <a:buFont typeface="Arial" pitchFamily="34" charset="0"/>
              <a:buChar char="•"/>
              <a:defRPr/>
            </a:pPr>
            <a:r>
              <a:rPr lang="ru-RU" sz="2400" dirty="0" err="1" smtClean="0">
                <a:solidFill>
                  <a:srgbClr val="FF0066"/>
                </a:solidFill>
                <a:latin typeface="Times New Roman" pitchFamily="18" charset="0"/>
                <a:cs typeface="Times New Roman" pitchFamily="18" charset="0"/>
              </a:rPr>
              <a:t>Түнде жұмыс істемейді</a:t>
            </a:r>
            <a:endParaRPr lang="ru-RU" sz="2400" dirty="0" smtClean="0">
              <a:solidFill>
                <a:srgbClr val="FF0066"/>
              </a:solidFill>
              <a:latin typeface="Times New Roman" pitchFamily="18" charset="0"/>
              <a:cs typeface="Times New Roman" pitchFamily="18" charset="0"/>
            </a:endParaRPr>
          </a:p>
        </p:txBody>
      </p:sp>
      <p:sp>
        <p:nvSpPr>
          <p:cNvPr id="12" name="Содержимое 2"/>
          <p:cNvSpPr txBox="1">
            <a:spLocks/>
          </p:cNvSpPr>
          <p:nvPr/>
        </p:nvSpPr>
        <p:spPr>
          <a:xfrm>
            <a:off x="304800" y="533400"/>
            <a:ext cx="4343400" cy="4602163"/>
          </a:xfrm>
          <a:prstGeom prst="rect">
            <a:avLst/>
          </a:prstGeom>
        </p:spPr>
        <p:txBody>
          <a:bodyPr vert="horz" lIns="91440" tIns="45720" rIns="91440" bIns="45720" rtlCol="0">
            <a:normAutofit fontScale="25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ru-RU" sz="9600" b="1" i="0" u="none" strike="noStrike" kern="1200" cap="none" spc="0" normalizeH="0" baseline="0" noProof="0" dirty="0" err="1" smtClean="0">
                <a:ln>
                  <a:noFill/>
                </a:ln>
                <a:solidFill>
                  <a:srgbClr val="FF0066"/>
                </a:solidFill>
                <a:effectLst/>
                <a:uLnTx/>
                <a:uFillTx/>
                <a:latin typeface="Times New Roman" pitchFamily="18" charset="0"/>
                <a:cs typeface="Times New Roman" pitchFamily="18" charset="0"/>
              </a:rPr>
              <a:t>Күннен </a:t>
            </a:r>
            <a:r>
              <a:rPr kumimoji="0" lang="ru-RU" sz="9600" b="1" i="0" u="none" strike="noStrike" kern="1200" cap="none" spc="0" normalizeH="0" baseline="0" noProof="0" dirty="0" smtClean="0">
                <a:ln>
                  <a:noFill/>
                </a:ln>
                <a:solidFill>
                  <a:srgbClr val="FF0066"/>
                </a:solidFill>
                <a:effectLst/>
                <a:uLnTx/>
                <a:uFillTx/>
                <a:latin typeface="Times New Roman" pitchFamily="18" charset="0"/>
                <a:cs typeface="Times New Roman" pitchFamily="18" charset="0"/>
              </a:rPr>
              <a:t>ток </a:t>
            </a:r>
            <a:r>
              <a:rPr kumimoji="0" lang="ru-RU" sz="9600" b="1" i="0" u="none" strike="noStrike" kern="1200" cap="none" spc="0" normalizeH="0" baseline="0" noProof="0" dirty="0" err="1" smtClean="0">
                <a:ln>
                  <a:noFill/>
                </a:ln>
                <a:solidFill>
                  <a:srgbClr val="FF0066"/>
                </a:solidFill>
                <a:effectLst/>
                <a:uLnTx/>
                <a:uFillTx/>
                <a:latin typeface="Times New Roman" pitchFamily="18" charset="0"/>
                <a:cs typeface="Times New Roman" pitchFamily="18" charset="0"/>
              </a:rPr>
              <a:t>алатын</a:t>
            </a:r>
            <a:r>
              <a:rPr kumimoji="0" lang="ru-RU" sz="9600" b="1" i="0" u="none" strike="noStrike" kern="1200" cap="none" spc="0" normalizeH="0" baseline="0" noProof="0" dirty="0" smtClean="0">
                <a:ln>
                  <a:noFill/>
                </a:ln>
                <a:solidFill>
                  <a:srgbClr val="FF0066"/>
                </a:solidFill>
                <a:effectLst/>
                <a:uLnTx/>
                <a:uFillTx/>
                <a:latin typeface="Times New Roman" pitchFamily="18" charset="0"/>
                <a:cs typeface="Times New Roman" pitchFamily="18" charset="0"/>
              </a:rPr>
              <a:t> </a:t>
            </a:r>
            <a:r>
              <a:rPr kumimoji="0" lang="ru-RU" sz="9600" b="1" i="0" u="none" strike="noStrike" kern="1200" cap="none" spc="0" normalizeH="0" baseline="0" noProof="0" dirty="0" err="1" smtClean="0">
                <a:ln>
                  <a:noFill/>
                </a:ln>
                <a:solidFill>
                  <a:srgbClr val="FF0066"/>
                </a:solidFill>
                <a:effectLst/>
                <a:uLnTx/>
                <a:uFillTx/>
                <a:latin typeface="Times New Roman" pitchFamily="18" charset="0"/>
                <a:cs typeface="Times New Roman" pitchFamily="18" charset="0"/>
              </a:rPr>
              <a:t>батареяның тиімді</a:t>
            </a:r>
            <a:r>
              <a:rPr kumimoji="0" lang="ru-RU" sz="9600" b="1" i="0" u="none" strike="noStrike" kern="1200" cap="none" spc="0" normalizeH="0" baseline="0" noProof="0" dirty="0" smtClean="0">
                <a:ln>
                  <a:noFill/>
                </a:ln>
                <a:solidFill>
                  <a:srgbClr val="FF0066"/>
                </a:solidFill>
                <a:effectLst/>
                <a:uLnTx/>
                <a:uFillTx/>
                <a:latin typeface="Times New Roman" pitchFamily="18" charset="0"/>
                <a:cs typeface="Times New Roman" pitchFamily="18" charset="0"/>
              </a:rPr>
              <a:t> </a:t>
            </a:r>
            <a:r>
              <a:rPr kumimoji="0" lang="ru-RU" sz="9600" b="1" i="0" u="none" strike="noStrike" kern="1200" cap="none" spc="0" normalizeH="0" baseline="0" noProof="0" dirty="0" err="1" smtClean="0">
                <a:ln>
                  <a:noFill/>
                </a:ln>
                <a:solidFill>
                  <a:srgbClr val="FF0066"/>
                </a:solidFill>
                <a:effectLst/>
                <a:uLnTx/>
                <a:uFillTx/>
                <a:latin typeface="Times New Roman" pitchFamily="18" charset="0"/>
                <a:cs typeface="Times New Roman" pitchFamily="18" charset="0"/>
              </a:rPr>
              <a:t>жағы</a:t>
            </a:r>
            <a:r>
              <a:rPr kumimoji="0" lang="ru-RU" sz="9600" b="1" i="0" u="none" strike="noStrike" kern="1200" cap="none" spc="0" normalizeH="0" baseline="0" noProof="0" dirty="0" smtClean="0">
                <a:ln>
                  <a:noFill/>
                </a:ln>
                <a:solidFill>
                  <a:srgbClr val="FF0066"/>
                </a:solidFill>
                <a:effectLst/>
                <a:uLnTx/>
                <a:uFillTx/>
                <a:latin typeface="Times New Roman" pitchFamily="18" charset="0"/>
                <a:cs typeface="Times New Roman" pitchFamily="18" charset="0"/>
              </a:rPr>
              <a:t>:</a:t>
            </a:r>
            <a:endParaRPr kumimoji="0" lang="ru-RU" sz="9600" b="0" i="0" u="none" strike="noStrike" kern="1200" cap="none" spc="0" normalizeH="0" baseline="0" noProof="0" dirty="0" smtClean="0">
              <a:ln>
                <a:noFill/>
              </a:ln>
              <a:solidFill>
                <a:srgbClr val="FF0066"/>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ru-RU" sz="9600" b="0" i="0" u="none" strike="noStrike" kern="1200" cap="none" spc="0" normalizeH="0" baseline="0" noProof="0" dirty="0" err="1" smtClean="0">
                <a:ln>
                  <a:noFill/>
                </a:ln>
                <a:solidFill>
                  <a:srgbClr val="FF0066"/>
                </a:solidFill>
                <a:effectLst/>
                <a:uLnTx/>
                <a:uFillTx/>
                <a:latin typeface="Times New Roman" pitchFamily="18" charset="0"/>
                <a:cs typeface="Times New Roman" pitchFamily="18" charset="0"/>
              </a:rPr>
              <a:t>Салмағы </a:t>
            </a:r>
            <a:r>
              <a:rPr kumimoji="0" lang="ru-RU" sz="9600" b="0" i="0" u="none" strike="noStrike" kern="1200" cap="none" spc="0" normalizeH="0" baseline="0" noProof="0" dirty="0" smtClean="0">
                <a:ln>
                  <a:noFill/>
                </a:ln>
                <a:solidFill>
                  <a:srgbClr val="FF0066"/>
                </a:solidFill>
                <a:effectLst/>
                <a:uLnTx/>
                <a:uFillTx/>
                <a:latin typeface="Times New Roman" pitchFamily="18" charset="0"/>
                <a:cs typeface="Times New Roman" pitchFamily="18" charset="0"/>
              </a:rPr>
              <a:t>аз</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ru-RU" sz="9600" b="0" i="0" u="none" strike="noStrike" kern="1200" cap="none" spc="0" normalizeH="0" baseline="0" noProof="0" dirty="0" err="1" smtClean="0">
                <a:ln>
                  <a:noFill/>
                </a:ln>
                <a:solidFill>
                  <a:srgbClr val="FF0066"/>
                </a:solidFill>
                <a:effectLst/>
                <a:uLnTx/>
                <a:uFillTx/>
                <a:latin typeface="Times New Roman" pitchFamily="18" charset="0"/>
                <a:cs typeface="Times New Roman" pitchFamily="18" charset="0"/>
              </a:rPr>
              <a:t>Мықтылығы</a:t>
            </a:r>
            <a:endParaRPr kumimoji="0" lang="ru-RU" sz="9600" b="0" i="0" u="none" strike="noStrike" kern="1200" cap="none" spc="0" normalizeH="0" baseline="0" noProof="0" dirty="0" smtClean="0">
              <a:ln>
                <a:noFill/>
              </a:ln>
              <a:solidFill>
                <a:srgbClr val="FF0066"/>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ru-RU" sz="9600" b="0" i="0" u="none" strike="noStrike" kern="1200" cap="none" spc="0" normalizeH="0" baseline="0" noProof="0" dirty="0" err="1" smtClean="0">
                <a:ln>
                  <a:noFill/>
                </a:ln>
                <a:solidFill>
                  <a:srgbClr val="FF0066"/>
                </a:solidFill>
                <a:effectLst/>
                <a:uLnTx/>
                <a:uFillTx/>
                <a:latin typeface="Times New Roman" pitchFamily="18" charset="0"/>
                <a:cs typeface="Times New Roman" pitchFamily="18" charset="0"/>
              </a:rPr>
              <a:t>Қайта жөнделеді</a:t>
            </a:r>
            <a:endParaRPr kumimoji="0" lang="ru-RU" sz="9600" b="0" i="0" u="none" strike="noStrike" kern="1200" cap="none" spc="0" normalizeH="0" baseline="0" noProof="0" dirty="0" smtClean="0">
              <a:ln>
                <a:noFill/>
              </a:ln>
              <a:solidFill>
                <a:srgbClr val="FF0066"/>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ru-RU" sz="9600" b="0" i="0" u="none" strike="noStrike" kern="1200" cap="none" spc="0" normalizeH="0" baseline="0" noProof="0" dirty="0" err="1" smtClean="0">
                <a:ln>
                  <a:noFill/>
                </a:ln>
                <a:solidFill>
                  <a:srgbClr val="FF0066"/>
                </a:solidFill>
                <a:effectLst/>
                <a:uLnTx/>
                <a:uFillTx/>
                <a:latin typeface="Times New Roman" pitchFamily="18" charset="0"/>
                <a:cs typeface="Times New Roman" pitchFamily="18" charset="0"/>
              </a:rPr>
              <a:t>Ұзақ уақыт жұмыс істейді</a:t>
            </a:r>
            <a:endParaRPr kumimoji="0" lang="ru-RU" sz="9600" b="0" i="0" u="none" strike="noStrike" kern="1200" cap="none" spc="0" normalizeH="0" baseline="0" noProof="0" dirty="0" smtClean="0">
              <a:ln>
                <a:noFill/>
              </a:ln>
              <a:solidFill>
                <a:srgbClr val="FF0066"/>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ru-RU" sz="9600" b="0" i="0" u="none" strike="noStrike" kern="1200" cap="none" spc="0" normalizeH="0" baseline="0" noProof="0" dirty="0" err="1" smtClean="0">
                <a:ln>
                  <a:noFill/>
                </a:ln>
                <a:solidFill>
                  <a:srgbClr val="FF0066"/>
                </a:solidFill>
                <a:effectLst/>
                <a:uLnTx/>
                <a:uFillTx/>
                <a:latin typeface="Times New Roman" pitchFamily="18" charset="0"/>
                <a:cs typeface="Times New Roman" pitchFamily="18" charset="0"/>
              </a:rPr>
              <a:t>Қоршаған ортаға зиянын</a:t>
            </a:r>
            <a:r>
              <a:rPr kumimoji="0" lang="ru-RU" sz="9600" b="0" i="0" u="none" strike="noStrike" kern="1200" cap="none" spc="0" normalizeH="0" baseline="0" noProof="0" dirty="0" smtClean="0">
                <a:ln>
                  <a:noFill/>
                </a:ln>
                <a:solidFill>
                  <a:srgbClr val="FF0066"/>
                </a:solidFill>
                <a:effectLst/>
                <a:uLnTx/>
                <a:uFillTx/>
                <a:latin typeface="Times New Roman" pitchFamily="18" charset="0"/>
                <a:cs typeface="Times New Roman" pitchFamily="18" charset="0"/>
              </a:rPr>
              <a:t> </a:t>
            </a:r>
            <a:r>
              <a:rPr kumimoji="0" lang="ru-RU" sz="9600" b="0" i="0" u="none" strike="noStrike" kern="1200" cap="none" spc="0" normalizeH="0" baseline="0" noProof="0" dirty="0" err="1" smtClean="0">
                <a:ln>
                  <a:noFill/>
                </a:ln>
                <a:solidFill>
                  <a:srgbClr val="FF0066"/>
                </a:solidFill>
                <a:effectLst/>
                <a:uLnTx/>
                <a:uFillTx/>
                <a:latin typeface="Times New Roman" pitchFamily="18" charset="0"/>
                <a:cs typeface="Times New Roman" pitchFamily="18" charset="0"/>
              </a:rPr>
              <a:t>тигізбейді</a:t>
            </a:r>
            <a:endParaRPr kumimoji="0" lang="ru-RU" sz="9600" b="0" i="0" u="none" strike="noStrike" kern="1200" cap="none" spc="0" normalizeH="0" baseline="0" noProof="0" dirty="0" smtClean="0">
              <a:ln>
                <a:noFill/>
              </a:ln>
              <a:solidFill>
                <a:srgbClr val="FF0066"/>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ru-RU" sz="9600" b="0" i="0" u="none" strike="noStrike" kern="1200" cap="none" spc="0" normalizeH="0" baseline="0" noProof="0" dirty="0" err="1" smtClean="0">
                <a:ln>
                  <a:noFill/>
                </a:ln>
                <a:solidFill>
                  <a:srgbClr val="FF0066"/>
                </a:solidFill>
                <a:effectLst/>
                <a:uLnTx/>
                <a:uFillTx/>
                <a:latin typeface="Times New Roman" pitchFamily="18" charset="0"/>
                <a:cs typeface="Times New Roman" pitchFamily="18" charset="0"/>
              </a:rPr>
              <a:t>Даусы</a:t>
            </a:r>
            <a:r>
              <a:rPr kumimoji="0" lang="ru-RU" sz="9600" b="0" i="0" u="none" strike="noStrike" kern="1200" cap="none" spc="0" normalizeH="0" baseline="0" noProof="0" dirty="0" smtClean="0">
                <a:ln>
                  <a:noFill/>
                </a:ln>
                <a:solidFill>
                  <a:srgbClr val="FF0066"/>
                </a:solidFill>
                <a:effectLst/>
                <a:uLnTx/>
                <a:uFillTx/>
                <a:latin typeface="Times New Roman" pitchFamily="18" charset="0"/>
                <a:cs typeface="Times New Roman" pitchFamily="18" charset="0"/>
              </a:rPr>
              <a:t> </a:t>
            </a:r>
            <a:r>
              <a:rPr kumimoji="0" lang="ru-RU" sz="9600" b="0" i="0" u="none" strike="noStrike" kern="1200" cap="none" spc="0" normalizeH="0" baseline="0" noProof="0" dirty="0" err="1" smtClean="0">
                <a:ln>
                  <a:noFill/>
                </a:ln>
                <a:solidFill>
                  <a:srgbClr val="FF0066"/>
                </a:solidFill>
                <a:effectLst/>
                <a:uLnTx/>
                <a:uFillTx/>
                <a:latin typeface="Times New Roman" pitchFamily="18" charset="0"/>
                <a:cs typeface="Times New Roman" pitchFamily="18" charset="0"/>
              </a:rPr>
              <a:t>шықпайды</a:t>
            </a:r>
            <a:endParaRPr kumimoji="0" lang="ru-RU" sz="9600" b="0" i="0" u="none" strike="noStrike" kern="1200" cap="none" spc="0" normalizeH="0" baseline="0" noProof="0" dirty="0" smtClean="0">
              <a:ln>
                <a:noFill/>
              </a:ln>
              <a:solidFill>
                <a:srgbClr val="FF0066"/>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ru-RU" sz="9600" b="0" i="0" u="none" strike="noStrike" kern="1200" cap="none" spc="0" normalizeH="0" baseline="0" noProof="0" dirty="0" err="1" smtClean="0">
                <a:ln>
                  <a:noFill/>
                </a:ln>
                <a:solidFill>
                  <a:srgbClr val="FF0066"/>
                </a:solidFill>
                <a:effectLst/>
                <a:uLnTx/>
                <a:uFillTx/>
                <a:latin typeface="Times New Roman" pitchFamily="18" charset="0"/>
                <a:cs typeface="Times New Roman" pitchFamily="18" charset="0"/>
              </a:rPr>
              <a:t>Ең бастысы</a:t>
            </a:r>
            <a:r>
              <a:rPr kumimoji="0" lang="ru-RU" sz="9600" b="0" i="0" u="none" strike="noStrike" kern="1200" cap="none" spc="0" normalizeH="0" baseline="0" noProof="0" dirty="0" smtClean="0">
                <a:ln>
                  <a:noFill/>
                </a:ln>
                <a:solidFill>
                  <a:srgbClr val="FF0066"/>
                </a:solidFill>
                <a:effectLst/>
                <a:uLnTx/>
                <a:uFillTx/>
                <a:latin typeface="Times New Roman" pitchFamily="18" charset="0"/>
                <a:cs typeface="Times New Roman" pitchFamily="18" charset="0"/>
              </a:rPr>
              <a:t> </a:t>
            </a:r>
            <a:r>
              <a:rPr kumimoji="0" lang="ru-RU" sz="9600" b="0" i="0" u="none" strike="noStrike" kern="1200" cap="none" spc="0" normalizeH="0" baseline="0" noProof="0" dirty="0" err="1" smtClean="0">
                <a:ln>
                  <a:noFill/>
                </a:ln>
                <a:solidFill>
                  <a:srgbClr val="FF0066"/>
                </a:solidFill>
                <a:effectLst/>
                <a:uLnTx/>
                <a:uFillTx/>
                <a:latin typeface="Times New Roman" pitchFamily="18" charset="0"/>
                <a:cs typeface="Times New Roman" pitchFamily="18" charset="0"/>
              </a:rPr>
              <a:t>тегін</a:t>
            </a:r>
            <a:r>
              <a:rPr kumimoji="0" lang="ru-RU" sz="9600" b="0" i="0" u="none" strike="noStrike" kern="1200" cap="none" spc="0" normalizeH="0" baseline="0" noProof="0" dirty="0" smtClean="0">
                <a:ln>
                  <a:noFill/>
                </a:ln>
                <a:solidFill>
                  <a:srgbClr val="FF0066"/>
                </a:solidFill>
                <a:effectLst/>
                <a:uLnTx/>
                <a:uFillTx/>
                <a:latin typeface="Times New Roman" pitchFamily="18" charset="0"/>
                <a:cs typeface="Times New Roman" pitchFamily="18" charset="0"/>
              </a:rPr>
              <a:t> ток </a:t>
            </a:r>
            <a:r>
              <a:rPr kumimoji="0" lang="ru-RU" sz="9600" b="0" i="0" u="none" strike="noStrike" kern="1200" cap="none" spc="0" normalizeH="0" baseline="0" noProof="0" dirty="0" err="1" smtClean="0">
                <a:ln>
                  <a:noFill/>
                </a:ln>
                <a:solidFill>
                  <a:srgbClr val="FF0066"/>
                </a:solidFill>
                <a:effectLst/>
                <a:uLnTx/>
                <a:uFillTx/>
                <a:latin typeface="Times New Roman" pitchFamily="18" charset="0"/>
                <a:cs typeface="Times New Roman" pitchFamily="18" charset="0"/>
              </a:rPr>
              <a:t>және жылу</a:t>
            </a:r>
            <a:r>
              <a:rPr kumimoji="0" lang="ru-RU" sz="9600" b="0" i="0" u="none" strike="noStrike" kern="1200" cap="none" spc="0" normalizeH="0" baseline="0" noProof="0" dirty="0" smtClean="0">
                <a:ln>
                  <a:noFill/>
                </a:ln>
                <a:solidFill>
                  <a:srgbClr val="FF0066"/>
                </a:solidFill>
                <a:effectLst/>
                <a:uLnTx/>
                <a:uFillTx/>
                <a:latin typeface="Times New Roman" pitchFamily="18" charset="0"/>
                <a:cs typeface="Times New Roman" pitchFamily="18" charset="0"/>
              </a:rPr>
              <a:t> </a:t>
            </a:r>
            <a:r>
              <a:rPr kumimoji="0" lang="ru-RU" sz="9600" b="0" i="0" u="none" strike="noStrike" kern="1200" cap="none" spc="0" normalizeH="0" baseline="0" noProof="0" dirty="0" err="1" smtClean="0">
                <a:ln>
                  <a:noFill/>
                </a:ln>
                <a:solidFill>
                  <a:srgbClr val="FF0066"/>
                </a:solidFill>
                <a:effectLst/>
                <a:uLnTx/>
                <a:uFillTx/>
                <a:latin typeface="Times New Roman" pitchFamily="18" charset="0"/>
                <a:cs typeface="Times New Roman" pitchFamily="18" charset="0"/>
              </a:rPr>
              <a:t>алу</a:t>
            </a:r>
            <a:endParaRPr kumimoji="0" lang="ru-RU" sz="9600" b="0" i="0" u="none" strike="noStrike" kern="1200" cap="none" spc="0" normalizeH="0" baseline="0" noProof="0" dirty="0" smtClean="0">
              <a:ln>
                <a:noFill/>
              </a:ln>
              <a:solidFill>
                <a:srgbClr val="FF0066"/>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tabLst/>
              <a:defRPr/>
            </a:pPr>
            <a:r>
              <a:rPr kumimoji="0" lang="ru-RU" sz="9600" b="0" i="0" u="none" strike="noStrike" kern="1200" cap="none" spc="0" normalizeH="0" baseline="0" noProof="0" dirty="0" smtClean="0">
                <a:ln>
                  <a:noFill/>
                </a:ln>
                <a:effectLst/>
                <a:uLnTx/>
                <a:uFillTx/>
                <a:latin typeface="Times New Roman" pitchFamily="18" charset="0"/>
                <a:cs typeface="Times New Roman" pitchFamily="18" charset="0"/>
              </a:rPr>
              <a:t/>
            </a:r>
            <a:br>
              <a:rPr kumimoji="0" lang="ru-RU" sz="9600" b="0" i="0" u="none" strike="noStrike" kern="1200" cap="none" spc="0" normalizeH="0" baseline="0" noProof="0" dirty="0" smtClean="0">
                <a:ln>
                  <a:noFill/>
                </a:ln>
                <a:effectLst/>
                <a:uLnTx/>
                <a:uFillTx/>
                <a:latin typeface="Times New Roman" pitchFamily="18" charset="0"/>
                <a:cs typeface="Times New Roman" pitchFamily="18" charset="0"/>
              </a:rPr>
            </a:br>
            <a:endParaRPr kumimoji="0" lang="ru-RU" sz="9600" b="0" i="0" u="none" strike="noStrike" kern="1200" cap="none" spc="0" normalizeH="0" baseline="0" noProof="0" dirty="0" smtClean="0">
              <a:ln>
                <a:noFill/>
              </a:ln>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ru-RU" sz="3200" b="0" i="0" u="none" strike="noStrike" kern="1200" cap="none" spc="0" normalizeH="0" baseline="0" noProof="0" dirty="0" smtClean="0">
                <a:ln>
                  <a:noFill/>
                </a:ln>
                <a:solidFill>
                  <a:srgbClr val="FF0066"/>
                </a:solidFill>
                <a:effectLst/>
                <a:uLnTx/>
                <a:uFillTx/>
                <a:latin typeface="+mn-lt"/>
                <a:ea typeface="+mn-ea"/>
                <a:cs typeface="+mn-cs"/>
              </a:rPr>
              <a:t/>
            </a:r>
            <a:br>
              <a:rPr kumimoji="0" lang="ru-RU" sz="3200" b="0" i="0" u="none" strike="noStrike" kern="1200" cap="none" spc="0" normalizeH="0" baseline="0" noProof="0" dirty="0" smtClean="0">
                <a:ln>
                  <a:noFill/>
                </a:ln>
                <a:solidFill>
                  <a:srgbClr val="FF0066"/>
                </a:solidFill>
                <a:effectLst/>
                <a:uLnTx/>
                <a:uFillTx/>
                <a:latin typeface="+mn-lt"/>
                <a:ea typeface="+mn-ea"/>
                <a:cs typeface="+mn-cs"/>
              </a:rPr>
            </a:br>
            <a:endParaRPr kumimoji="0" lang="ru-RU" sz="3200" b="0" i="0" u="none" strike="noStrike" kern="1200" cap="none" spc="0" normalizeH="0" baseline="0" noProof="0" dirty="0">
              <a:ln>
                <a:noFill/>
              </a:ln>
              <a:solidFill>
                <a:srgbClr val="FF0066"/>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5058" name="Picture 2" descr="C:\Users\asusi\Desktop\ЖОБА\i (28).jpg"/>
          <p:cNvPicPr>
            <a:picLocks noChangeAspect="1" noChangeArrowheads="1"/>
          </p:cNvPicPr>
          <p:nvPr/>
        </p:nvPicPr>
        <p:blipFill>
          <a:blip r:embed="rId2" cstate="print">
            <a:lum bright="30000" contrast="10000"/>
          </a:blip>
          <a:srcRect/>
          <a:stretch>
            <a:fillRect/>
          </a:stretch>
        </p:blipFill>
        <p:spPr bwMode="auto">
          <a:xfrm>
            <a:off x="0" y="0"/>
            <a:ext cx="9153216" cy="6858000"/>
          </a:xfrm>
          <a:prstGeom prst="rect">
            <a:avLst/>
          </a:prstGeom>
        </p:spPr>
        <p:style>
          <a:lnRef idx="3">
            <a:schemeClr val="lt1"/>
          </a:lnRef>
          <a:fillRef idx="1">
            <a:schemeClr val="accent1"/>
          </a:fillRef>
          <a:effectRef idx="1">
            <a:schemeClr val="accent1"/>
          </a:effectRef>
          <a:fontRef idx="minor">
            <a:schemeClr val="lt1"/>
          </a:fontRef>
        </p:style>
      </p:pic>
      <p:graphicFrame>
        <p:nvGraphicFramePr>
          <p:cNvPr id="6" name="Диаграмма 5"/>
          <p:cNvGraphicFramePr/>
          <p:nvPr/>
        </p:nvGraphicFramePr>
        <p:xfrm>
          <a:off x="1752600" y="3581400"/>
          <a:ext cx="6477000" cy="3276600"/>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381000" y="228600"/>
            <a:ext cx="3581400" cy="3046988"/>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kk-KZ" sz="2400" dirty="0" smtClean="0">
                <a:latin typeface="Times New Roman" pitchFamily="18" charset="0"/>
                <a:cs typeface="Times New Roman" pitchFamily="18" charset="0"/>
              </a:rPr>
              <a:t>1. Ауа райына тәуелді</a:t>
            </a:r>
          </a:p>
          <a:p>
            <a:r>
              <a:rPr lang="kk-KZ" sz="2400" dirty="0" smtClean="0">
                <a:latin typeface="Times New Roman" pitchFamily="18" charset="0"/>
                <a:cs typeface="Times New Roman" pitchFamily="18" charset="0"/>
              </a:rPr>
              <a:t>2. Өте шулы, сондықтан түнде жұмыс істемейді</a:t>
            </a:r>
          </a:p>
          <a:p>
            <a:r>
              <a:rPr lang="kk-KZ" sz="2400" dirty="0" smtClean="0">
                <a:latin typeface="Times New Roman" pitchFamily="18" charset="0"/>
                <a:cs typeface="Times New Roman" pitchFamily="18" charset="0"/>
              </a:rPr>
              <a:t>3. Әуе және радио байланысқа кедергі келтіреді</a:t>
            </a:r>
          </a:p>
          <a:p>
            <a:r>
              <a:rPr lang="kk-KZ" sz="2400" dirty="0" smtClean="0">
                <a:latin typeface="Times New Roman" pitchFamily="18" charset="0"/>
                <a:cs typeface="Times New Roman" pitchFamily="18" charset="0"/>
              </a:rPr>
              <a:t>4.Үлкен аумақты қажет етеді</a:t>
            </a:r>
            <a:endParaRPr lang="ru-RU" sz="2400" dirty="0">
              <a:latin typeface="Times New Roman" pitchFamily="18" charset="0"/>
              <a:cs typeface="Times New Roman" pitchFamily="18" charset="0"/>
            </a:endParaRPr>
          </a:p>
        </p:txBody>
      </p:sp>
      <p:sp>
        <p:nvSpPr>
          <p:cNvPr id="10" name="TextBox 9"/>
          <p:cNvSpPr txBox="1"/>
          <p:nvPr/>
        </p:nvSpPr>
        <p:spPr>
          <a:xfrm>
            <a:off x="4419600" y="228600"/>
            <a:ext cx="3429000" cy="1477328"/>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marL="342900" indent="-342900">
              <a:buAutoNum type="arabicPeriod"/>
            </a:pPr>
            <a:r>
              <a:rPr lang="kk-KZ" sz="2400" dirty="0" smtClean="0">
                <a:latin typeface="Times New Roman" pitchFamily="18" charset="0"/>
                <a:cs typeface="Times New Roman" pitchFamily="18" charset="0"/>
              </a:rPr>
              <a:t>Шикізат қажет емес</a:t>
            </a:r>
          </a:p>
          <a:p>
            <a:pPr marL="342900" indent="-342900">
              <a:buAutoNum type="arabicPeriod"/>
            </a:pPr>
            <a:r>
              <a:rPr lang="kk-KZ" sz="2400" dirty="0" smtClean="0">
                <a:latin typeface="Times New Roman" pitchFamily="18" charset="0"/>
                <a:cs typeface="Times New Roman" pitchFamily="18" charset="0"/>
              </a:rPr>
              <a:t>Ауаға зиянды заттар шығармайды</a:t>
            </a:r>
          </a:p>
          <a:p>
            <a:pPr marL="342900" indent="-342900"/>
            <a:endParaRPr lang="ru-RU"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4034" name="Picture 2" descr="C:\Users\asusi\Desktop\ЖОБА\i (23).jpg"/>
          <p:cNvPicPr>
            <a:picLocks noChangeAspect="1" noChangeArrowheads="1"/>
          </p:cNvPicPr>
          <p:nvPr/>
        </p:nvPicPr>
        <p:blipFill>
          <a:blip r:embed="rId2" cstate="print">
            <a:lum bright="30000" contrast="10000"/>
          </a:blip>
          <a:srcRect/>
          <a:stretch>
            <a:fillRect/>
          </a:stretch>
        </p:blipFill>
        <p:spPr bwMode="auto">
          <a:xfrm>
            <a:off x="0" y="0"/>
            <a:ext cx="9176961" cy="6858000"/>
          </a:xfrm>
          <a:prstGeom prst="rect">
            <a:avLst/>
          </a:prstGeom>
          <a:noFill/>
        </p:spPr>
      </p:pic>
      <p:sp>
        <p:nvSpPr>
          <p:cNvPr id="6" name="Прямоугольник 5"/>
          <p:cNvSpPr/>
          <p:nvPr/>
        </p:nvSpPr>
        <p:spPr>
          <a:xfrm>
            <a:off x="381000" y="685800"/>
            <a:ext cx="8305800" cy="5940088"/>
          </a:xfrm>
          <a:prstGeom prst="rect">
            <a:avLst/>
          </a:prstGeom>
        </p:spPr>
        <p:style>
          <a:lnRef idx="2">
            <a:schemeClr val="dk1"/>
          </a:lnRef>
          <a:fillRef idx="1001">
            <a:schemeClr val="lt2"/>
          </a:fillRef>
          <a:effectRef idx="0">
            <a:schemeClr val="dk1"/>
          </a:effectRef>
          <a:fontRef idx="minor">
            <a:schemeClr val="dk1"/>
          </a:fontRef>
        </p:style>
        <p:txBody>
          <a:bodyPr wrap="square">
            <a:spAutoFit/>
          </a:bodyPr>
          <a:lstStyle/>
          <a:p>
            <a:r>
              <a:rPr lang="ru-RU" sz="2000" dirty="0" smtClean="0">
                <a:solidFill>
                  <a:srgbClr val="FF0066"/>
                </a:solidFill>
                <a:latin typeface="Times New Roman" pitchFamily="18" charset="0"/>
                <a:cs typeface="Times New Roman" pitchFamily="18" charset="0"/>
              </a:rPr>
              <a:t>               </a:t>
            </a:r>
            <a:r>
              <a:rPr lang="kk-KZ" sz="2000" dirty="0" smtClean="0">
                <a:solidFill>
                  <a:srgbClr val="FF0066"/>
                </a:solidFill>
                <a:latin typeface="Times New Roman" pitchFamily="18" charset="0"/>
                <a:cs typeface="Times New Roman" pitchFamily="18" charset="0"/>
              </a:rPr>
              <a:t>“</a:t>
            </a:r>
            <a:r>
              <a:rPr lang="ru-RU" sz="2000" dirty="0" smtClean="0">
                <a:solidFill>
                  <a:srgbClr val="FF0066"/>
                </a:solidFill>
                <a:latin typeface="Times New Roman" pitchFamily="18" charset="0"/>
                <a:cs typeface="Times New Roman" pitchFamily="18" charset="0"/>
              </a:rPr>
              <a:t>Таза </a:t>
            </a:r>
            <a:r>
              <a:rPr lang="ru-RU" sz="2000" dirty="0" err="1" smtClean="0">
                <a:solidFill>
                  <a:srgbClr val="FF0066"/>
                </a:solidFill>
                <a:latin typeface="Times New Roman" pitchFamily="18" charset="0"/>
                <a:cs typeface="Times New Roman" pitchFamily="18" charset="0"/>
              </a:rPr>
              <a:t>болса</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табиғат-аман болар</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адамзат</a:t>
            </a:r>
            <a:r>
              <a:rPr lang="ru-RU" sz="2000" dirty="0" smtClean="0">
                <a:solidFill>
                  <a:srgbClr val="FF0066"/>
                </a:solidFill>
                <a:latin typeface="Times New Roman" pitchFamily="18" charset="0"/>
                <a:cs typeface="Times New Roman" pitchFamily="18" charset="0"/>
              </a:rPr>
              <a:t>», - </a:t>
            </a:r>
            <a:r>
              <a:rPr lang="ru-RU" sz="2000" dirty="0" err="1" smtClean="0">
                <a:solidFill>
                  <a:srgbClr val="FF0066"/>
                </a:solidFill>
                <a:latin typeface="Times New Roman" pitchFamily="18" charset="0"/>
                <a:cs typeface="Times New Roman" pitchFamily="18" charset="0"/>
              </a:rPr>
              <a:t>деп</a:t>
            </a:r>
            <a:r>
              <a:rPr lang="ru-RU" sz="2000" dirty="0" smtClean="0">
                <a:solidFill>
                  <a:srgbClr val="FF0066"/>
                </a:solidFill>
                <a:latin typeface="Times New Roman" pitchFamily="18" charset="0"/>
                <a:cs typeface="Times New Roman" pitchFamily="18" charset="0"/>
              </a:rPr>
              <a:t> дана </a:t>
            </a:r>
            <a:r>
              <a:rPr lang="ru-RU" sz="2000" dirty="0" err="1" smtClean="0">
                <a:solidFill>
                  <a:srgbClr val="FF0066"/>
                </a:solidFill>
                <a:latin typeface="Times New Roman" pitchFamily="18" charset="0"/>
                <a:cs typeface="Times New Roman" pitchFamily="18" charset="0"/>
              </a:rPr>
              <a:t>қазақ халқы айтқандай адам</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әр кезде</a:t>
            </a:r>
            <a:r>
              <a:rPr lang="ru-RU" sz="2000" dirty="0" smtClean="0">
                <a:solidFill>
                  <a:srgbClr val="FF0066"/>
                </a:solidFill>
                <a:latin typeface="Times New Roman" pitchFamily="18" charset="0"/>
                <a:cs typeface="Times New Roman" pitchFamily="18" charset="0"/>
              </a:rPr>
              <a:t> де </a:t>
            </a:r>
            <a:r>
              <a:rPr lang="ru-RU" sz="2000" dirty="0" err="1" smtClean="0">
                <a:solidFill>
                  <a:srgbClr val="FF0066"/>
                </a:solidFill>
                <a:latin typeface="Times New Roman" pitchFamily="18" charset="0"/>
                <a:cs typeface="Times New Roman" pitchFamily="18" charset="0"/>
              </a:rPr>
              <a:t>табиғатпен тығыз байланыста</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өмір сүреді</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оның байлықтарын пайдаланады</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және өз қызметі арқылы табиғатқа әсер етеді</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Еліміздің экономикасын</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тұрақты түрде соғатын және жасанды</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жел</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өзендерінен өндірілетін электр</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қуатын тұтынуға көшіру үшін небәрі </a:t>
            </a:r>
            <a:r>
              <a:rPr lang="ru-RU" sz="2000" dirty="0" smtClean="0">
                <a:solidFill>
                  <a:srgbClr val="FF0066"/>
                </a:solidFill>
                <a:latin typeface="Times New Roman" pitchFamily="18" charset="0"/>
                <a:cs typeface="Times New Roman" pitchFamily="18" charset="0"/>
              </a:rPr>
              <a:t>7-8 </a:t>
            </a:r>
            <a:r>
              <a:rPr lang="ru-RU" sz="2000" dirty="0" err="1" smtClean="0">
                <a:solidFill>
                  <a:srgbClr val="FF0066"/>
                </a:solidFill>
                <a:latin typeface="Times New Roman" pitchFamily="18" charset="0"/>
                <a:cs typeface="Times New Roman" pitchFamily="18" charset="0"/>
              </a:rPr>
              <a:t>жыл</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уақыт жеткілікті</a:t>
            </a:r>
            <a:r>
              <a:rPr lang="ru-RU" sz="2000" i="1"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Аталған қуат көздеріне тән ортақ артықшылық </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қазіргідей әрбір мың шақырымда бастапқы қуаттың </a:t>
            </a:r>
            <a:r>
              <a:rPr lang="ru-RU" sz="2000" dirty="0" smtClean="0">
                <a:solidFill>
                  <a:srgbClr val="FF0066"/>
                </a:solidFill>
                <a:latin typeface="Times New Roman" pitchFamily="18" charset="0"/>
                <a:cs typeface="Times New Roman" pitchFamily="18" charset="0"/>
              </a:rPr>
              <a:t>30 </a:t>
            </a:r>
            <a:r>
              <a:rPr lang="ru-RU" sz="2000" dirty="0" err="1" smtClean="0">
                <a:solidFill>
                  <a:srgbClr val="FF0066"/>
                </a:solidFill>
                <a:latin typeface="Times New Roman" pitchFamily="18" charset="0"/>
                <a:cs typeface="Times New Roman" pitchFamily="18" charset="0"/>
              </a:rPr>
              <a:t>пайызын</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жоғалтатын ұзақ электр</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желілерін</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аралық тасымалдау</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стансыларын</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салудың қажеті </a:t>
            </a:r>
            <a:r>
              <a:rPr lang="ru-RU" sz="2000" dirty="0" smtClean="0">
                <a:solidFill>
                  <a:srgbClr val="FF0066"/>
                </a:solidFill>
                <a:latin typeface="Times New Roman" pitchFamily="18" charset="0"/>
                <a:cs typeface="Times New Roman" pitchFamily="18" charset="0"/>
              </a:rPr>
              <a:t>болмайды.</a:t>
            </a:r>
            <a:r>
              <a:rPr lang="ru-RU" sz="2000" dirty="0" err="1" smtClean="0">
                <a:solidFill>
                  <a:srgbClr val="FF0066"/>
                </a:solidFill>
                <a:latin typeface="Times New Roman" pitchFamily="18" charset="0"/>
                <a:cs typeface="Times New Roman" pitchFamily="18" charset="0"/>
              </a:rPr>
              <a:t>Әр түрлі қуаттағы жел</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стансаларын</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кез</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келген</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ауылдың</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үйдің жанына</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орналастыруға болады</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Жел</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энергиясын</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өндіру стансылары</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келешектегі</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бәсекелестік қабілеті жоғары тиімді</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қуат көздері болатынын</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ескерсек</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онда</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бұл ғылыми жаңалықтары, өзіндік тың шешімдері</a:t>
            </a:r>
            <a:r>
              <a:rPr lang="ru-RU" sz="2000" dirty="0" smtClean="0">
                <a:solidFill>
                  <a:srgbClr val="FF0066"/>
                </a:solidFill>
                <a:latin typeface="Times New Roman" pitchFamily="18" charset="0"/>
                <a:cs typeface="Times New Roman" pitchFamily="18" charset="0"/>
              </a:rPr>
              <a:t> бар </a:t>
            </a:r>
            <a:r>
              <a:rPr lang="ru-RU" sz="2000" dirty="0" err="1" smtClean="0">
                <a:solidFill>
                  <a:srgbClr val="FF0066"/>
                </a:solidFill>
                <a:latin typeface="Times New Roman" pitchFamily="18" charset="0"/>
                <a:cs typeface="Times New Roman" pitchFamily="18" charset="0"/>
              </a:rPr>
              <a:t>ұсынылған жобаларды</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іске</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асыру</a:t>
            </a:r>
            <a:r>
              <a:rPr lang="ru-RU" sz="2000" dirty="0" smtClean="0">
                <a:solidFill>
                  <a:srgbClr val="FF0066"/>
                </a:solidFill>
                <a:latin typeface="Times New Roman" pitchFamily="18" charset="0"/>
                <a:cs typeface="Times New Roman" pitchFamily="18" charset="0"/>
              </a:rPr>
              <a:t> – </a:t>
            </a:r>
            <a:r>
              <a:rPr lang="ru-RU" sz="2000" dirty="0" err="1" smtClean="0">
                <a:solidFill>
                  <a:srgbClr val="FF0066"/>
                </a:solidFill>
                <a:latin typeface="Times New Roman" pitchFamily="18" charset="0"/>
                <a:cs typeface="Times New Roman" pitchFamily="18" charset="0"/>
              </a:rPr>
              <a:t>еліміз</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үшін өмірлік мәселе</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Бұл өте зор</a:t>
            </a:r>
            <a:r>
              <a:rPr lang="ru-RU" sz="2000" dirty="0" smtClean="0">
                <a:solidFill>
                  <a:srgbClr val="FF0066"/>
                </a:solidFill>
                <a:latin typeface="Times New Roman" pitchFamily="18" charset="0"/>
                <a:cs typeface="Times New Roman" pitchFamily="18" charset="0"/>
              </a:rPr>
              <a:t> энергия </a:t>
            </a:r>
            <a:r>
              <a:rPr lang="ru-RU" sz="2000" dirty="0" err="1" smtClean="0">
                <a:solidFill>
                  <a:srgbClr val="FF0066"/>
                </a:solidFill>
                <a:latin typeface="Times New Roman" pitchFamily="18" charset="0"/>
                <a:cs typeface="Times New Roman" pitchFamily="18" charset="0"/>
              </a:rPr>
              <a:t>көзі</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әрі көмір </a:t>
            </a:r>
            <a:r>
              <a:rPr lang="ru-RU" sz="2000" dirty="0" smtClean="0">
                <a:solidFill>
                  <a:srgbClr val="FF0066"/>
                </a:solidFill>
                <a:latin typeface="Times New Roman" pitchFamily="18" charset="0"/>
                <a:cs typeface="Times New Roman" pitchFamily="18" charset="0"/>
              </a:rPr>
              <a:t>мен </a:t>
            </a:r>
            <a:r>
              <a:rPr lang="ru-RU" sz="2000" dirty="0" err="1" smtClean="0">
                <a:solidFill>
                  <a:srgbClr val="FF0066"/>
                </a:solidFill>
                <a:latin typeface="Times New Roman" pitchFamily="18" charset="0"/>
                <a:cs typeface="Times New Roman" pitchFamily="18" charset="0"/>
              </a:rPr>
              <a:t>мұнайды</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газды</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үнемдеуге және</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әсіресе</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қоршаған ортаны</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ластанудан</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сақтап қалуға мүмкіндік береді</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Жел</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энергиясын</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пайдалануда</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биіктігі</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бірнеше</a:t>
            </a:r>
            <a:r>
              <a:rPr lang="ru-RU" sz="2000" dirty="0" smtClean="0">
                <a:solidFill>
                  <a:srgbClr val="FF0066"/>
                </a:solidFill>
                <a:latin typeface="Times New Roman" pitchFamily="18" charset="0"/>
                <a:cs typeface="Times New Roman" pitchFamily="18" charset="0"/>
              </a:rPr>
              <a:t> км </a:t>
            </a:r>
            <a:r>
              <a:rPr lang="ru-RU" sz="2000" dirty="0" err="1" smtClean="0">
                <a:solidFill>
                  <a:srgbClr val="FF0066"/>
                </a:solidFill>
                <a:latin typeface="Times New Roman" pitchFamily="18" charset="0"/>
                <a:cs typeface="Times New Roman" pitchFamily="18" charset="0"/>
              </a:rPr>
              <a:t>болатын</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трубиналар</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арқылы жел</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энергиясын</a:t>
            </a:r>
            <a:r>
              <a:rPr lang="ru-RU" sz="2000" dirty="0" smtClean="0">
                <a:solidFill>
                  <a:srgbClr val="FF0066"/>
                </a:solidFill>
                <a:latin typeface="Times New Roman" pitchFamily="18" charset="0"/>
                <a:cs typeface="Times New Roman" pitchFamily="18" charset="0"/>
              </a:rPr>
              <a:t> ала </a:t>
            </a:r>
            <a:r>
              <a:rPr lang="ru-RU" sz="2000" dirty="0" err="1" smtClean="0">
                <a:solidFill>
                  <a:srgbClr val="FF0066"/>
                </a:solidFill>
                <a:latin typeface="Times New Roman" pitchFamily="18" charset="0"/>
                <a:cs typeface="Times New Roman" pitchFamily="18" charset="0"/>
              </a:rPr>
              <a:t>отырып</a:t>
            </a:r>
            <a:r>
              <a:rPr lang="ru-RU" sz="2000" dirty="0" smtClean="0">
                <a:solidFill>
                  <a:srgbClr val="FF0066"/>
                </a:solidFill>
                <a:latin typeface="Times New Roman" pitchFamily="18" charset="0"/>
                <a:cs typeface="Times New Roman" pitchFamily="18" charset="0"/>
              </a:rPr>
              <a:t>, оны </a:t>
            </a:r>
            <a:r>
              <a:rPr lang="ru-RU" sz="2000" dirty="0" err="1" smtClean="0">
                <a:solidFill>
                  <a:srgbClr val="FF0066"/>
                </a:solidFill>
                <a:latin typeface="Times New Roman" pitchFamily="18" charset="0"/>
                <a:cs typeface="Times New Roman" pitchFamily="18" charset="0"/>
              </a:rPr>
              <a:t>әр түрлі мақсаттарда пайдалануға болатындығына кішкене</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болса</a:t>
            </a:r>
            <a:r>
              <a:rPr lang="ru-RU" sz="2000" dirty="0" smtClean="0">
                <a:solidFill>
                  <a:srgbClr val="FF0066"/>
                </a:solidFill>
                <a:latin typeface="Times New Roman" pitchFamily="18" charset="0"/>
                <a:cs typeface="Times New Roman" pitchFamily="18" charset="0"/>
              </a:rPr>
              <a:t> да </a:t>
            </a:r>
            <a:r>
              <a:rPr lang="ru-RU" sz="2000" dirty="0" err="1" smtClean="0">
                <a:solidFill>
                  <a:srgbClr val="FF0066"/>
                </a:solidFill>
                <a:latin typeface="Times New Roman" pitchFamily="18" charset="0"/>
                <a:cs typeface="Times New Roman" pitchFamily="18" charset="0"/>
              </a:rPr>
              <a:t>менде</a:t>
            </a:r>
            <a:r>
              <a:rPr lang="ru-RU" sz="2000" dirty="0" smtClean="0">
                <a:solidFill>
                  <a:srgbClr val="FF0066"/>
                </a:solidFill>
                <a:latin typeface="Times New Roman" pitchFamily="18" charset="0"/>
                <a:cs typeface="Times New Roman" pitchFamily="18" charset="0"/>
              </a:rPr>
              <a:t> </a:t>
            </a:r>
            <a:r>
              <a:rPr lang="ru-RU" sz="2000" dirty="0" err="1" smtClean="0">
                <a:solidFill>
                  <a:srgbClr val="FF0066"/>
                </a:solidFill>
                <a:latin typeface="Times New Roman" pitchFamily="18" charset="0"/>
                <a:cs typeface="Times New Roman" pitchFamily="18" charset="0"/>
              </a:rPr>
              <a:t>өз үлесімді қоссам деймін</a:t>
            </a:r>
            <a:r>
              <a:rPr lang="ru-RU" sz="2000" dirty="0" smtClean="0">
                <a:solidFill>
                  <a:srgbClr val="FF0066"/>
                </a:solidFill>
                <a:latin typeface="Times New Roman" pitchFamily="18" charset="0"/>
                <a:cs typeface="Times New Roman" pitchFamily="18" charset="0"/>
              </a:rPr>
              <a:t>.</a:t>
            </a:r>
            <a:endParaRPr lang="ru-RU" sz="1600" dirty="0">
              <a:solidFill>
                <a:srgbClr val="FF0000"/>
              </a:solidFill>
              <a:latin typeface="Times New Roman" pitchFamily="18" charset="0"/>
              <a:cs typeface="Times New Roman" pitchFamily="18" charset="0"/>
            </a:endParaRPr>
          </a:p>
        </p:txBody>
      </p:sp>
      <p:sp>
        <p:nvSpPr>
          <p:cNvPr id="7" name="Прямоугольник 6"/>
          <p:cNvSpPr/>
          <p:nvPr/>
        </p:nvSpPr>
        <p:spPr>
          <a:xfrm>
            <a:off x="2590800" y="0"/>
            <a:ext cx="3768981" cy="707886"/>
          </a:xfrm>
          <a:prstGeom prst="rect">
            <a:avLst/>
          </a:prstGeom>
        </p:spPr>
        <p:txBody>
          <a:bodyPr wrap="none">
            <a:spAutoFit/>
          </a:bodyPr>
          <a:lstStyle/>
          <a:p>
            <a:pPr algn="ctr" eaLnBrk="0" hangingPunct="0">
              <a:tabLst>
                <a:tab pos="2593975" algn="l"/>
              </a:tabLst>
            </a:pPr>
            <a:r>
              <a:rPr lang="ru-RU" sz="4000" b="1" i="1" dirty="0" smtClean="0">
                <a:solidFill>
                  <a:srgbClr val="FF0000"/>
                </a:solidFill>
                <a:latin typeface="Times New Roman" pitchFamily="18" charset="0"/>
                <a:cs typeface="Times New Roman" pitchFamily="18" charset="0"/>
              </a:rPr>
              <a:t>ҚОРЫТЫНДЫ</a:t>
            </a:r>
            <a:endParaRPr lang="ru-RU" sz="3600" b="1" i="1" dirty="0" smtClean="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asusi\Desktop\ЖОБА\54.jpg"/>
          <p:cNvPicPr>
            <a:picLocks noChangeAspect="1" noChangeArrowheads="1"/>
          </p:cNvPicPr>
          <p:nvPr/>
        </p:nvPicPr>
        <p:blipFill>
          <a:blip r:embed="rId2" cstate="print">
            <a:lum bright="30000" contrast="10000"/>
          </a:blip>
          <a:srcRect/>
          <a:stretch>
            <a:fillRect/>
          </a:stretch>
        </p:blipFill>
        <p:spPr bwMode="auto">
          <a:xfrm>
            <a:off x="0" y="0"/>
            <a:ext cx="9144000" cy="6858000"/>
          </a:xfrm>
          <a:prstGeom prst="rect">
            <a:avLst/>
          </a:prstGeom>
          <a:noFill/>
        </p:spPr>
      </p:pic>
      <p:sp>
        <p:nvSpPr>
          <p:cNvPr id="7" name="TextBox 6"/>
          <p:cNvSpPr txBox="1"/>
          <p:nvPr/>
        </p:nvSpPr>
        <p:spPr>
          <a:xfrm>
            <a:off x="1219200" y="228600"/>
            <a:ext cx="6324600" cy="584775"/>
          </a:xfrm>
          <a:prstGeom prst="rect">
            <a:avLst/>
          </a:prstGeom>
          <a:noFill/>
        </p:spPr>
        <p:txBody>
          <a:bodyPr wrap="square" rtlCol="0">
            <a:spAutoFit/>
          </a:bodyPr>
          <a:lstStyle/>
          <a:p>
            <a:r>
              <a:rPr lang="kk-KZ" sz="3200" b="1" i="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Пайдаланған әдебиеттер тізімі</a:t>
            </a:r>
            <a:endParaRPr lang="ru-RU" sz="3200" dirty="0">
              <a:solidFill>
                <a:srgbClr val="FF0000"/>
              </a:solidFill>
              <a:latin typeface="Times New Roman" pitchFamily="18" charset="0"/>
              <a:cs typeface="Times New Roman" pitchFamily="18" charset="0"/>
            </a:endParaRPr>
          </a:p>
        </p:txBody>
      </p:sp>
      <p:sp>
        <p:nvSpPr>
          <p:cNvPr id="9" name="Прямоугольник 8"/>
          <p:cNvSpPr/>
          <p:nvPr/>
        </p:nvSpPr>
        <p:spPr>
          <a:xfrm>
            <a:off x="457200" y="762000"/>
            <a:ext cx="9601200" cy="498598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kk-KZ" sz="2200" b="1" spc="50" dirty="0"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Қазақстан Заман халықаралық қоғамдық – саяси газет . </a:t>
            </a:r>
          </a:p>
          <a:p>
            <a:r>
              <a:rPr lang="ru-RU" sz="2200" b="1" spc="50" dirty="0"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№24 </a:t>
            </a:r>
            <a:r>
              <a:rPr lang="en-US" sz="2200" b="1" spc="50" dirty="0"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(1153) </a:t>
            </a:r>
            <a:r>
              <a:rPr lang="kk-KZ" sz="2200" b="1" spc="50" dirty="0"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200" b="1" spc="50" dirty="0"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15 </a:t>
            </a:r>
            <a:r>
              <a:rPr lang="kk-KZ" sz="2200" b="1" spc="50" dirty="0"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маусым 2017 жыл </a:t>
            </a:r>
            <a:r>
              <a:rPr lang="en-US" sz="2200" b="1" spc="50" dirty="0"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[2.2]</a:t>
            </a:r>
            <a:r>
              <a:rPr lang="kk-KZ" sz="2200" b="1" spc="50" dirty="0"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200" b="1" spc="50" dirty="0"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10</a:t>
            </a:r>
            <a:r>
              <a:rPr lang="kk-KZ" sz="2200" b="1" spc="50" dirty="0"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бет</a:t>
            </a:r>
          </a:p>
          <a:p>
            <a:r>
              <a:rPr lang="kk-KZ" sz="2200" b="1" spc="50" dirty="0"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Егемен Қазақстан  Жалпы ұлттық республикалық газет  </a:t>
            </a:r>
            <a:endParaRPr lang="ru-RU" sz="2200" b="1" spc="50" dirty="0"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kk-KZ" sz="2200" b="1" spc="50" dirty="0"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№143 (29124) 28 шілде 2017 жыл</a:t>
            </a:r>
            <a:r>
              <a:rPr lang="en-US" sz="2200" b="1" spc="50" dirty="0"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[2.3]</a:t>
            </a:r>
            <a:r>
              <a:rPr lang="kk-KZ" sz="2200" b="1" spc="50" dirty="0"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200" b="1" spc="50" dirty="0"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12 </a:t>
            </a:r>
            <a:r>
              <a:rPr lang="kk-KZ" sz="2200" b="1" spc="50" dirty="0"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бет</a:t>
            </a:r>
          </a:p>
          <a:p>
            <a:r>
              <a:rPr lang="ru-RU" sz="2200" b="1" spc="50" dirty="0" err="1"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Ш.Қ.Биболов</a:t>
            </a:r>
            <a:r>
              <a:rPr lang="ru-RU" sz="2200" b="1" spc="50" dirty="0"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200" b="1" spc="50" dirty="0" err="1"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«Оқушы анықтамасы: </a:t>
            </a:r>
            <a:r>
              <a:rPr lang="ru-RU" sz="2200" b="1" spc="50" dirty="0"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Физика» </a:t>
            </a:r>
            <a:r>
              <a:rPr lang="ru-RU" sz="2200" b="1" spc="50" dirty="0" err="1"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Алматы</a:t>
            </a:r>
            <a:r>
              <a:rPr lang="ru-RU" sz="2200" b="1" spc="50" dirty="0"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a:t>
            </a:r>
          </a:p>
          <a:p>
            <a:r>
              <a:rPr lang="ru-RU" sz="2200" b="1" spc="50" dirty="0"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200" b="1" spc="50" dirty="0" err="1"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Арман</a:t>
            </a:r>
            <a:r>
              <a:rPr lang="ru-RU" sz="2200" b="1" spc="50" dirty="0"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–ПВ» </a:t>
            </a:r>
            <a:r>
              <a:rPr lang="ru-RU" sz="2200" b="1" spc="50" dirty="0" err="1"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баспасы</a:t>
            </a:r>
            <a:r>
              <a:rPr lang="ru-RU" sz="2200" b="1" spc="50" dirty="0"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2005 </a:t>
            </a:r>
            <a:r>
              <a:rPr lang="ru-RU" sz="2200" b="1" spc="50" dirty="0" err="1"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жыл</a:t>
            </a:r>
            <a:r>
              <a:rPr lang="en-US" sz="2200" b="1" spc="50" dirty="0"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[2.1] 9 </a:t>
            </a:r>
            <a:r>
              <a:rPr lang="kk-KZ" sz="2200" b="1" spc="50" dirty="0"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бет</a:t>
            </a:r>
            <a:endParaRPr lang="ru-RU" sz="2200" b="1" spc="50" dirty="0"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2200" b="1" spc="50" dirty="0"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Физика курсы  Авторы. </a:t>
            </a:r>
            <a:r>
              <a:rPr lang="ru-RU" sz="2200" b="1" spc="50" dirty="0" err="1"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А.БПерышкин</a:t>
            </a:r>
            <a:r>
              <a:rPr lang="ru-RU" sz="2200" b="1" spc="50" dirty="0"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1960ж</a:t>
            </a:r>
          </a:p>
          <a:p>
            <a:r>
              <a:rPr lang="ru-RU" sz="2200" b="1" spc="50" dirty="0"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Физика – математика журналы № 1, 2011ж</a:t>
            </a:r>
            <a:r>
              <a:rPr lang="en-US" sz="2200" b="1" spc="50" dirty="0"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19 </a:t>
            </a:r>
            <a:r>
              <a:rPr lang="kk-KZ" sz="2200" b="1" spc="50" dirty="0"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бет</a:t>
            </a:r>
            <a:endParaRPr lang="ru-RU" sz="2200" b="1" spc="50" dirty="0"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2200" b="1" spc="50" dirty="0" err="1"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Жас</a:t>
            </a:r>
            <a:r>
              <a:rPr lang="ru-RU" sz="2200" b="1" spc="50" dirty="0"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200" b="1" spc="50" dirty="0" err="1"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талап-kz</a:t>
            </a:r>
            <a:r>
              <a:rPr lang="ru-RU" sz="2200" b="1" spc="50" dirty="0"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2011ж</a:t>
            </a:r>
            <a:r>
              <a:rPr lang="en-US" sz="2200" b="1" spc="50" dirty="0"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14 </a:t>
            </a:r>
            <a:r>
              <a:rPr lang="kk-KZ" sz="2200" b="1" spc="50" dirty="0"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бет</a:t>
            </a:r>
          </a:p>
          <a:p>
            <a:r>
              <a:rPr lang="ru-RU" sz="2200" b="1" spc="50" dirty="0"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400" b="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«Физика, математика </a:t>
            </a:r>
            <a:r>
              <a:rPr lang="ru-RU" sz="2400" b="1" dirty="0" err="1"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және </a:t>
            </a:r>
            <a:r>
              <a:rPr lang="ru-RU" sz="2400" b="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информатика» журналы № 4 </a:t>
            </a:r>
            <a:endParaRPr lang="en-US" sz="2400" b="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2400" b="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2005 ж. </a:t>
            </a:r>
            <a:r>
              <a:rPr lang="en-US" sz="2400" b="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8</a:t>
            </a:r>
            <a:r>
              <a:rPr lang="kk-KZ" sz="2400" b="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бет</a:t>
            </a:r>
            <a:endParaRPr lang="ru-RU" sz="2400" b="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2400" b="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7-11 </a:t>
            </a:r>
            <a:r>
              <a:rPr lang="ru-RU" sz="2400" b="1" dirty="0" err="1"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сынып</a:t>
            </a:r>
            <a:r>
              <a:rPr lang="ru-RU" sz="2400" b="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физика </a:t>
            </a:r>
            <a:r>
              <a:rPr lang="ru-RU" sz="2400" b="1" dirty="0" err="1"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және </a:t>
            </a:r>
            <a:r>
              <a:rPr lang="ru-RU" sz="2400" b="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астрономия </a:t>
            </a:r>
            <a:r>
              <a:rPr lang="ru-RU" sz="2400" b="1" dirty="0" err="1"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оқулықтары</a:t>
            </a:r>
            <a:r>
              <a:rPr lang="ru-RU" sz="2400" b="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a:t>
            </a:r>
          </a:p>
          <a:p>
            <a:r>
              <a:rPr lang="ru-RU" sz="2400" b="1" dirty="0" err="1"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Мектеп</a:t>
            </a:r>
            <a:r>
              <a:rPr lang="ru-RU" sz="2400" b="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400" b="1" dirty="0" err="1"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баспасы</a:t>
            </a:r>
            <a:r>
              <a:rPr lang="ru-RU" sz="2400" b="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2004-2007 ж   </a:t>
            </a:r>
            <a:r>
              <a:rPr lang="en-US" sz="2400" b="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18 </a:t>
            </a:r>
            <a:r>
              <a:rPr lang="kk-KZ" sz="2400" b="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бет</a:t>
            </a:r>
            <a:endParaRPr lang="ru-RU" sz="2400" b="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endParaRPr>
          </a:p>
          <a:p>
            <a:endParaRPr lang="ru-RU" sz="2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graphicFrame>
        <p:nvGraphicFramePr>
          <p:cNvPr id="9" name="Содержимое 8"/>
          <p:cNvGraphicFramePr>
            <a:graphicFrameLocks noGrp="1"/>
          </p:cNvGraphicFramePr>
          <p:nvPr>
            <p:ph idx="1"/>
          </p:nvPr>
        </p:nvGraphicFramePr>
        <p:xfrm>
          <a:off x="457200" y="1636051"/>
          <a:ext cx="8229600" cy="4454260"/>
        </p:xfrm>
        <a:graphic>
          <a:graphicData uri="http://schemas.openxmlformats.org/drawingml/2006/table">
            <a:tbl>
              <a:tblPr/>
              <a:tblGrid>
                <a:gridCol w="272271"/>
                <a:gridCol w="3055360"/>
                <a:gridCol w="1556224"/>
                <a:gridCol w="1556224"/>
                <a:gridCol w="1789521"/>
              </a:tblGrid>
              <a:tr h="212108">
                <a:tc>
                  <a:txBody>
                    <a:bodyPr/>
                    <a:lstStyle/>
                    <a:p>
                      <a:pPr algn="l">
                        <a:lnSpc>
                          <a:spcPct val="115000"/>
                        </a:lnSpc>
                        <a:spcAft>
                          <a:spcPts val="0"/>
                        </a:spcAft>
                      </a:pPr>
                      <a:r>
                        <a:rPr lang="en-US" sz="1200">
                          <a:latin typeface="Times New Roman"/>
                          <a:ea typeface="Times New Roman"/>
                          <a:cs typeface="Times New Roman"/>
                        </a:rPr>
                        <a:t>//</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200" b="1">
                          <a:latin typeface="Times New Roman"/>
                          <a:ea typeface="Times New Roman"/>
                          <a:cs typeface="Times New Roman"/>
                        </a:rPr>
                        <a:t>Жұмыс мазмұны</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200" b="1">
                          <a:latin typeface="Times New Roman"/>
                          <a:ea typeface="Times New Roman"/>
                          <a:cs typeface="Times New Roman"/>
                        </a:rPr>
                        <a:t>Зерттеу әдістері</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200" b="1">
                          <a:latin typeface="Times New Roman"/>
                          <a:ea typeface="Times New Roman"/>
                          <a:cs typeface="Times New Roman"/>
                        </a:rPr>
                        <a:t>Мерзімі</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200" b="1">
                          <a:latin typeface="Times New Roman"/>
                          <a:ea typeface="Times New Roman"/>
                          <a:cs typeface="Times New Roman"/>
                        </a:rPr>
                        <a:t>Ескерту</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4215">
                <a:tc>
                  <a:txBody>
                    <a:bodyPr/>
                    <a:lstStyle/>
                    <a:p>
                      <a:pPr algn="l">
                        <a:lnSpc>
                          <a:spcPct val="115000"/>
                        </a:lnSpc>
                        <a:spcAft>
                          <a:spcPts val="0"/>
                        </a:spcAft>
                      </a:pPr>
                      <a:r>
                        <a:rPr lang="kk-KZ" sz="1200">
                          <a:latin typeface="Times New Roman"/>
                          <a:ea typeface="Times New Roman"/>
                          <a:cs typeface="Times New Roman"/>
                        </a:rPr>
                        <a:t>1</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200">
                          <a:latin typeface="Times New Roman"/>
                          <a:ea typeface="Times New Roman"/>
                          <a:cs typeface="Times New Roman"/>
                        </a:rPr>
                        <a:t>Жел энергетикасы туралы мәліметтер жинақтау</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200">
                          <a:latin typeface="Times New Roman"/>
                          <a:ea typeface="Times New Roman"/>
                          <a:cs typeface="Times New Roman"/>
                        </a:rPr>
                        <a:t>Ақпарат жинау</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200">
                          <a:latin typeface="Times New Roman"/>
                          <a:ea typeface="Times New Roman"/>
                          <a:cs typeface="Times New Roman"/>
                        </a:rPr>
                        <a:t> Қыркүйек, 2016 жыл</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200">
                          <a:latin typeface="Times New Roman"/>
                          <a:ea typeface="Times New Roman"/>
                          <a:cs typeface="Times New Roman"/>
                        </a:rPr>
                        <a:t>Кітапхана баспасөздері мен жұмыстану</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36323">
                <a:tc>
                  <a:txBody>
                    <a:bodyPr/>
                    <a:lstStyle/>
                    <a:p>
                      <a:pPr algn="l">
                        <a:lnSpc>
                          <a:spcPct val="115000"/>
                        </a:lnSpc>
                        <a:spcAft>
                          <a:spcPts val="0"/>
                        </a:spcAft>
                      </a:pPr>
                      <a:r>
                        <a:rPr lang="kk-KZ" sz="1200">
                          <a:latin typeface="Times New Roman"/>
                          <a:ea typeface="Times New Roman"/>
                          <a:cs typeface="Times New Roman"/>
                        </a:rPr>
                        <a:t>2</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200">
                          <a:latin typeface="Times New Roman"/>
                          <a:ea typeface="Times New Roman"/>
                          <a:cs typeface="Times New Roman"/>
                        </a:rPr>
                        <a:t>Қазіргі уақытта жұмыс істеп тұрған электр станцияларының артықшылықтары мен кемшіліктерін анықтау.</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200">
                          <a:latin typeface="Times New Roman"/>
                          <a:ea typeface="Times New Roman"/>
                          <a:cs typeface="Times New Roman"/>
                        </a:rPr>
                        <a:t>Деректер жинау</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200">
                          <a:latin typeface="Times New Roman"/>
                          <a:ea typeface="Times New Roman"/>
                          <a:cs typeface="Times New Roman"/>
                        </a:rPr>
                        <a:t>Қазан</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200">
                          <a:latin typeface="Times New Roman"/>
                          <a:ea typeface="Times New Roman"/>
                          <a:cs typeface="Times New Roman"/>
                        </a:rPr>
                        <a:t>Жаңа деректермен жұмыстану</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2108">
                <a:tc>
                  <a:txBody>
                    <a:bodyPr/>
                    <a:lstStyle/>
                    <a:p>
                      <a:pPr algn="l">
                        <a:lnSpc>
                          <a:spcPct val="115000"/>
                        </a:lnSpc>
                        <a:spcAft>
                          <a:spcPts val="0"/>
                        </a:spcAft>
                      </a:pPr>
                      <a:r>
                        <a:rPr lang="kk-KZ" sz="1200">
                          <a:latin typeface="Times New Roman"/>
                          <a:ea typeface="Times New Roman"/>
                          <a:cs typeface="Times New Roman"/>
                        </a:rPr>
                        <a:t>3</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200">
                          <a:latin typeface="Times New Roman"/>
                          <a:ea typeface="Times New Roman"/>
                          <a:cs typeface="Times New Roman"/>
                        </a:rPr>
                        <a:t>Жел энергетикасын пайдалану жолдары</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200">
                          <a:latin typeface="Times New Roman"/>
                          <a:ea typeface="Times New Roman"/>
                          <a:cs typeface="Times New Roman"/>
                        </a:rPr>
                        <a:t>Зерттеу жүргізу</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200">
                          <a:latin typeface="Times New Roman"/>
                          <a:ea typeface="Times New Roman"/>
                          <a:cs typeface="Times New Roman"/>
                        </a:rPr>
                        <a:t>Қараша</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200">
                          <a:latin typeface="Times New Roman"/>
                          <a:ea typeface="Times New Roman"/>
                          <a:cs typeface="Times New Roman"/>
                        </a:rPr>
                        <a:t>Іздену</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4215">
                <a:tc>
                  <a:txBody>
                    <a:bodyPr/>
                    <a:lstStyle/>
                    <a:p>
                      <a:pPr algn="l">
                        <a:lnSpc>
                          <a:spcPct val="115000"/>
                        </a:lnSpc>
                        <a:spcAft>
                          <a:spcPts val="0"/>
                        </a:spcAft>
                      </a:pPr>
                      <a:r>
                        <a:rPr lang="kk-KZ" sz="1200">
                          <a:latin typeface="Times New Roman"/>
                          <a:ea typeface="Times New Roman"/>
                          <a:cs typeface="Times New Roman"/>
                        </a:rPr>
                        <a:t>4</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4450" algn="l">
                        <a:lnSpc>
                          <a:spcPct val="115000"/>
                        </a:lnSpc>
                        <a:spcAft>
                          <a:spcPts val="0"/>
                        </a:spcAft>
                      </a:pPr>
                      <a:r>
                        <a:rPr lang="kk-KZ" sz="1200">
                          <a:latin typeface="Times New Roman"/>
                          <a:ea typeface="Times New Roman"/>
                          <a:cs typeface="Times New Roman"/>
                        </a:rPr>
                        <a:t>Географиялық және метеорологиялық ерекшеліктері</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200">
                          <a:latin typeface="Times New Roman"/>
                          <a:ea typeface="Times New Roman"/>
                          <a:cs typeface="Times New Roman"/>
                        </a:rPr>
                        <a:t>Іздену</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200">
                          <a:latin typeface="Times New Roman"/>
                          <a:ea typeface="Times New Roman"/>
                          <a:cs typeface="Times New Roman"/>
                        </a:rPr>
                        <a:t>Қаңтар, 2017ж</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200">
                          <a:latin typeface="Times New Roman"/>
                          <a:ea typeface="Times New Roman"/>
                          <a:cs typeface="Times New Roman"/>
                        </a:rPr>
                        <a:t>Материалдармен жұмыс</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4215">
                <a:tc>
                  <a:txBody>
                    <a:bodyPr/>
                    <a:lstStyle/>
                    <a:p>
                      <a:pPr algn="l">
                        <a:lnSpc>
                          <a:spcPct val="115000"/>
                        </a:lnSpc>
                        <a:spcAft>
                          <a:spcPts val="0"/>
                        </a:spcAft>
                      </a:pPr>
                      <a:r>
                        <a:rPr lang="kk-KZ" sz="1200">
                          <a:latin typeface="Times New Roman"/>
                          <a:ea typeface="Times New Roman"/>
                          <a:cs typeface="Times New Roman"/>
                        </a:rPr>
                        <a:t>5</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4450" algn="l">
                        <a:lnSpc>
                          <a:spcPct val="115000"/>
                        </a:lnSpc>
                        <a:spcAft>
                          <a:spcPts val="0"/>
                        </a:spcAft>
                      </a:pPr>
                      <a:r>
                        <a:rPr lang="kk-KZ" sz="1200">
                          <a:latin typeface="Times New Roman"/>
                          <a:ea typeface="Times New Roman"/>
                          <a:cs typeface="Times New Roman"/>
                        </a:rPr>
                        <a:t>Күннен ток алатын жел қондырғысының материалдарын жинақтау</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200">
                          <a:latin typeface="Times New Roman"/>
                          <a:ea typeface="Times New Roman"/>
                          <a:cs typeface="Times New Roman"/>
                        </a:rPr>
                        <a:t>Жұмыстану</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200">
                          <a:latin typeface="Times New Roman"/>
                          <a:ea typeface="Times New Roman"/>
                          <a:cs typeface="Times New Roman"/>
                        </a:rPr>
                        <a:t>Наурыз</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200">
                          <a:latin typeface="Times New Roman"/>
                          <a:ea typeface="Times New Roman"/>
                          <a:cs typeface="Times New Roman"/>
                        </a:rPr>
                        <a:t>Зерттеу</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4215">
                <a:tc>
                  <a:txBody>
                    <a:bodyPr/>
                    <a:lstStyle/>
                    <a:p>
                      <a:pPr algn="l">
                        <a:lnSpc>
                          <a:spcPct val="115000"/>
                        </a:lnSpc>
                        <a:spcAft>
                          <a:spcPts val="0"/>
                        </a:spcAft>
                      </a:pPr>
                      <a:r>
                        <a:rPr lang="kk-KZ" sz="1200">
                          <a:latin typeface="Times New Roman"/>
                          <a:ea typeface="Times New Roman"/>
                          <a:cs typeface="Times New Roman"/>
                        </a:rPr>
                        <a:t>6</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4450" algn="l">
                        <a:lnSpc>
                          <a:spcPct val="115000"/>
                        </a:lnSpc>
                        <a:spcAft>
                          <a:spcPts val="0"/>
                        </a:spcAft>
                      </a:pPr>
                      <a:r>
                        <a:rPr lang="kk-KZ" sz="1200">
                          <a:latin typeface="Times New Roman"/>
                          <a:ea typeface="Times New Roman"/>
                          <a:cs typeface="Times New Roman"/>
                        </a:rPr>
                        <a:t>Дайындалған зерттелген материалдарды өңдеу</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200">
                          <a:latin typeface="Times New Roman"/>
                          <a:ea typeface="Times New Roman"/>
                          <a:cs typeface="Times New Roman"/>
                        </a:rPr>
                        <a:t>Жұмыстану</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200">
                          <a:latin typeface="Times New Roman"/>
                          <a:ea typeface="Times New Roman"/>
                          <a:cs typeface="Times New Roman"/>
                        </a:rPr>
                        <a:t>Сәуір</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200">
                          <a:latin typeface="Times New Roman"/>
                          <a:ea typeface="Times New Roman"/>
                          <a:cs typeface="Times New Roman"/>
                        </a:rPr>
                        <a:t>Іздену</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4215">
                <a:tc>
                  <a:txBody>
                    <a:bodyPr/>
                    <a:lstStyle/>
                    <a:p>
                      <a:pPr algn="l">
                        <a:lnSpc>
                          <a:spcPct val="115000"/>
                        </a:lnSpc>
                        <a:spcAft>
                          <a:spcPts val="0"/>
                        </a:spcAft>
                      </a:pPr>
                      <a:r>
                        <a:rPr lang="kk-KZ" sz="1200">
                          <a:latin typeface="Times New Roman"/>
                          <a:ea typeface="Times New Roman"/>
                          <a:cs typeface="Times New Roman"/>
                        </a:rPr>
                        <a:t>7</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4450" algn="l">
                        <a:lnSpc>
                          <a:spcPct val="115000"/>
                        </a:lnSpc>
                        <a:spcAft>
                          <a:spcPts val="0"/>
                        </a:spcAft>
                      </a:pPr>
                      <a:r>
                        <a:rPr lang="kk-KZ" sz="1200">
                          <a:latin typeface="Times New Roman"/>
                          <a:ea typeface="Times New Roman"/>
                          <a:cs typeface="Times New Roman"/>
                        </a:rPr>
                        <a:t>Жел энергетикасы туралы теориялық сауаттылықты практикамен ұштастыру</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200">
                          <a:latin typeface="Times New Roman"/>
                          <a:ea typeface="Times New Roman"/>
                          <a:cs typeface="Times New Roman"/>
                        </a:rPr>
                        <a:t>Іздену</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200">
                          <a:latin typeface="Times New Roman"/>
                          <a:ea typeface="Times New Roman"/>
                          <a:cs typeface="Times New Roman"/>
                        </a:rPr>
                        <a:t>Мамыр</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200">
                          <a:latin typeface="Times New Roman"/>
                          <a:ea typeface="Times New Roman"/>
                          <a:cs typeface="Times New Roman"/>
                        </a:rPr>
                        <a:t>Ізденіс жұмыстары</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2108">
                <a:tc>
                  <a:txBody>
                    <a:bodyPr/>
                    <a:lstStyle/>
                    <a:p>
                      <a:pPr algn="l">
                        <a:lnSpc>
                          <a:spcPct val="115000"/>
                        </a:lnSpc>
                        <a:spcAft>
                          <a:spcPts val="0"/>
                        </a:spcAft>
                      </a:pPr>
                      <a:r>
                        <a:rPr lang="kk-KZ" sz="1200">
                          <a:latin typeface="Times New Roman"/>
                          <a:ea typeface="Times New Roman"/>
                          <a:cs typeface="Times New Roman"/>
                        </a:rPr>
                        <a:t>8</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4450" algn="l">
                        <a:lnSpc>
                          <a:spcPct val="115000"/>
                        </a:lnSpc>
                        <a:spcAft>
                          <a:spcPts val="0"/>
                        </a:spcAft>
                      </a:pPr>
                      <a:r>
                        <a:rPr lang="kk-KZ" sz="1200">
                          <a:latin typeface="Times New Roman"/>
                          <a:ea typeface="Times New Roman"/>
                          <a:cs typeface="Times New Roman"/>
                        </a:rPr>
                        <a:t>Күннен ток алатын құрылғы жасау </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200">
                          <a:latin typeface="Times New Roman"/>
                          <a:ea typeface="Times New Roman"/>
                          <a:cs typeface="Times New Roman"/>
                        </a:rPr>
                        <a:t>Жұмыстану</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200">
                          <a:latin typeface="Times New Roman"/>
                          <a:ea typeface="Times New Roman"/>
                          <a:cs typeface="Times New Roman"/>
                        </a:rPr>
                        <a:t>Шілде</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200">
                          <a:latin typeface="Times New Roman"/>
                          <a:ea typeface="Times New Roman"/>
                          <a:cs typeface="Times New Roman"/>
                        </a:rPr>
                        <a:t>Материалдармен жұмыс </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36323">
                <a:tc>
                  <a:txBody>
                    <a:bodyPr/>
                    <a:lstStyle/>
                    <a:p>
                      <a:pPr algn="l">
                        <a:lnSpc>
                          <a:spcPct val="115000"/>
                        </a:lnSpc>
                        <a:spcAft>
                          <a:spcPts val="0"/>
                        </a:spcAft>
                      </a:pPr>
                      <a:r>
                        <a:rPr lang="kk-KZ" sz="1200">
                          <a:latin typeface="Times New Roman"/>
                          <a:ea typeface="Times New Roman"/>
                          <a:cs typeface="Times New Roman"/>
                        </a:rPr>
                        <a:t>9</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4450" algn="l">
                        <a:lnSpc>
                          <a:spcPct val="115000"/>
                        </a:lnSpc>
                        <a:spcAft>
                          <a:spcPts val="0"/>
                        </a:spcAft>
                      </a:pPr>
                      <a:r>
                        <a:rPr lang="kk-KZ" sz="1200">
                          <a:latin typeface="Times New Roman"/>
                          <a:ea typeface="Times New Roman"/>
                          <a:cs typeface="Times New Roman"/>
                        </a:rPr>
                        <a:t>Презентация жасап жұмыстану</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200">
                          <a:latin typeface="Times New Roman"/>
                          <a:ea typeface="Times New Roman"/>
                          <a:cs typeface="Times New Roman"/>
                        </a:rPr>
                        <a:t>Power point бағдарламасында жұмыстану </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200">
                          <a:latin typeface="Times New Roman"/>
                          <a:ea typeface="Times New Roman"/>
                          <a:cs typeface="Times New Roman"/>
                        </a:rPr>
                        <a:t>Тамыз</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200">
                          <a:latin typeface="Times New Roman"/>
                          <a:ea typeface="Times New Roman"/>
                          <a:cs typeface="Times New Roman"/>
                        </a:rPr>
                        <a:t>Презентация жасау</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4215">
                <a:tc>
                  <a:txBody>
                    <a:bodyPr/>
                    <a:lstStyle/>
                    <a:p>
                      <a:pPr algn="l">
                        <a:lnSpc>
                          <a:spcPct val="115000"/>
                        </a:lnSpc>
                        <a:spcAft>
                          <a:spcPts val="0"/>
                        </a:spcAft>
                      </a:pPr>
                      <a:r>
                        <a:rPr lang="kk-KZ" sz="1200">
                          <a:latin typeface="Times New Roman"/>
                          <a:ea typeface="Times New Roman"/>
                          <a:cs typeface="Times New Roman"/>
                        </a:rPr>
                        <a:t>10</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4450" algn="l">
                        <a:lnSpc>
                          <a:spcPct val="115000"/>
                        </a:lnSpc>
                        <a:spcAft>
                          <a:spcPts val="0"/>
                        </a:spcAft>
                      </a:pPr>
                      <a:r>
                        <a:rPr lang="kk-KZ" sz="1200">
                          <a:latin typeface="Times New Roman"/>
                          <a:ea typeface="Times New Roman"/>
                          <a:cs typeface="Times New Roman"/>
                        </a:rPr>
                        <a:t>Интербелсенді тақтамен жұмыстанып, жобаны қорғауға дайындалу</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200">
                          <a:latin typeface="Times New Roman"/>
                          <a:ea typeface="Times New Roman"/>
                          <a:cs typeface="Times New Roman"/>
                        </a:rPr>
                        <a:t>Жоба қорғауға дайындық жүргізу</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200">
                          <a:latin typeface="Times New Roman"/>
                          <a:ea typeface="Times New Roman"/>
                          <a:cs typeface="Times New Roman"/>
                        </a:rPr>
                        <a:t>Қыркүйек</a:t>
                      </a:r>
                      <a:endParaRPr lang="ru-RU" sz="100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200" dirty="0">
                          <a:latin typeface="Times New Roman"/>
                          <a:ea typeface="Times New Roman"/>
                          <a:cs typeface="Times New Roman"/>
                        </a:rPr>
                        <a:t>Жоба қорғау</a:t>
                      </a:r>
                      <a:endParaRPr lang="ru-RU" sz="1000" dirty="0">
                        <a:latin typeface="Calibri"/>
                        <a:ea typeface="Calibri"/>
                        <a:cs typeface="Times New Roman"/>
                      </a:endParaRPr>
                    </a:p>
                  </a:txBody>
                  <a:tcPr marL="59285" marR="592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4" name="Picture 2" descr="C:\Users\asusi\Desktop\ЖОБА\54.jpg"/>
          <p:cNvPicPr>
            <a:picLocks noChangeAspect="1" noChangeArrowheads="1"/>
          </p:cNvPicPr>
          <p:nvPr/>
        </p:nvPicPr>
        <p:blipFill>
          <a:blip r:embed="rId2" cstate="print">
            <a:lum bright="30000" contrast="12000"/>
          </a:blip>
          <a:srcRect/>
          <a:stretch>
            <a:fillRect/>
          </a:stretch>
        </p:blipFill>
        <p:spPr bwMode="auto">
          <a:xfrm>
            <a:off x="0" y="0"/>
            <a:ext cx="9144000" cy="6858000"/>
          </a:xfrm>
          <a:prstGeom prst="rect">
            <a:avLst/>
          </a:prstGeom>
          <a:noFill/>
        </p:spPr>
      </p:pic>
      <p:sp>
        <p:nvSpPr>
          <p:cNvPr id="8" name="Прямоугольник 7"/>
          <p:cNvSpPr/>
          <p:nvPr/>
        </p:nvSpPr>
        <p:spPr>
          <a:xfrm>
            <a:off x="2895600" y="0"/>
            <a:ext cx="2950680" cy="369332"/>
          </a:xfrm>
          <a:prstGeom prst="rect">
            <a:avLst/>
          </a:prstGeom>
        </p:spPr>
        <p:txBody>
          <a:bodyPr wrap="none">
            <a:spAutoFit/>
          </a:bodyPr>
          <a:lstStyle/>
          <a:p>
            <a:r>
              <a:rPr lang="kk-KZ" b="1" dirty="0" smtClean="0">
                <a:solidFill>
                  <a:schemeClr val="bg1"/>
                </a:solidFill>
                <a:latin typeface="Times New Roman" pitchFamily="18" charset="0"/>
                <a:cs typeface="Times New Roman" pitchFamily="18" charset="0"/>
              </a:rPr>
              <a:t>Ғылыми зерттеу күнделігі</a:t>
            </a:r>
            <a:endParaRPr lang="ru-RU" b="1" dirty="0">
              <a:solidFill>
                <a:schemeClr val="bg1"/>
              </a:solidFill>
              <a:latin typeface="Times New Roman" pitchFamily="18" charset="0"/>
              <a:cs typeface="Times New Roman" pitchFamily="18" charset="0"/>
            </a:endParaRPr>
          </a:p>
        </p:txBody>
      </p:sp>
      <p:sp>
        <p:nvSpPr>
          <p:cNvPr id="10" name="TextBox 9"/>
          <p:cNvSpPr txBox="1"/>
          <p:nvPr/>
        </p:nvSpPr>
        <p:spPr>
          <a:xfrm>
            <a:off x="914400" y="838200"/>
            <a:ext cx="7772400" cy="369332"/>
          </a:xfrm>
          <a:prstGeom prst="rect">
            <a:avLst/>
          </a:prstGeom>
          <a:noFill/>
        </p:spPr>
        <p:txBody>
          <a:bodyPr wrap="square" rtlCol="0">
            <a:spAutoFit/>
          </a:bodyPr>
          <a:lstStyle/>
          <a:p>
            <a:endParaRPr lang="ru-RU" dirty="0"/>
          </a:p>
        </p:txBody>
      </p:sp>
      <p:graphicFrame>
        <p:nvGraphicFramePr>
          <p:cNvPr id="11" name="Таблица 10"/>
          <p:cNvGraphicFramePr>
            <a:graphicFrameLocks noGrp="1"/>
          </p:cNvGraphicFramePr>
          <p:nvPr/>
        </p:nvGraphicFramePr>
        <p:xfrm>
          <a:off x="381000" y="1082123"/>
          <a:ext cx="8534401" cy="5340588"/>
        </p:xfrm>
        <a:graphic>
          <a:graphicData uri="http://schemas.openxmlformats.org/drawingml/2006/table">
            <a:tbl>
              <a:tblPr/>
              <a:tblGrid>
                <a:gridCol w="316090"/>
                <a:gridCol w="3872088"/>
                <a:gridCol w="1659467"/>
                <a:gridCol w="1027289"/>
                <a:gridCol w="1659467"/>
              </a:tblGrid>
              <a:tr h="235038">
                <a:tc>
                  <a:txBody>
                    <a:bodyPr/>
                    <a:lstStyle/>
                    <a:p>
                      <a:pPr algn="l">
                        <a:lnSpc>
                          <a:spcPct val="115000"/>
                        </a:lnSpc>
                        <a:spcAft>
                          <a:spcPts val="0"/>
                        </a:spcAft>
                      </a:pPr>
                      <a:r>
                        <a:rPr lang="kk-KZ" sz="1400" dirty="0" smtClean="0">
                          <a:solidFill>
                            <a:schemeClr val="bg1"/>
                          </a:solidFill>
                          <a:latin typeface="Times New Roman" pitchFamily="18" charset="0"/>
                          <a:ea typeface="Calibri"/>
                          <a:cs typeface="Times New Roman" pitchFamily="18" charset="0"/>
                        </a:rPr>
                        <a:t>№</a:t>
                      </a:r>
                      <a:endParaRPr lang="ru-RU" sz="1100" dirty="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400" b="1" dirty="0">
                          <a:solidFill>
                            <a:schemeClr val="bg1"/>
                          </a:solidFill>
                          <a:latin typeface="Times New Roman" pitchFamily="18" charset="0"/>
                          <a:ea typeface="Times New Roman"/>
                          <a:cs typeface="Times New Roman" pitchFamily="18" charset="0"/>
                        </a:rPr>
                        <a:t>Жұмыс мазмұны</a:t>
                      </a:r>
                      <a:endParaRPr lang="ru-RU" sz="1100" dirty="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400" b="1">
                          <a:solidFill>
                            <a:schemeClr val="bg1"/>
                          </a:solidFill>
                          <a:latin typeface="Times New Roman" pitchFamily="18" charset="0"/>
                          <a:ea typeface="Times New Roman"/>
                          <a:cs typeface="Times New Roman" pitchFamily="18" charset="0"/>
                        </a:rPr>
                        <a:t>Зерттеу әдістері</a:t>
                      </a:r>
                      <a:endParaRPr lang="ru-RU" sz="110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400" b="1">
                          <a:solidFill>
                            <a:schemeClr val="bg1"/>
                          </a:solidFill>
                          <a:latin typeface="Times New Roman" pitchFamily="18" charset="0"/>
                          <a:ea typeface="Times New Roman"/>
                          <a:cs typeface="Times New Roman" pitchFamily="18" charset="0"/>
                        </a:rPr>
                        <a:t>Мерзімі</a:t>
                      </a:r>
                      <a:endParaRPr lang="ru-RU" sz="110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400" b="1" dirty="0">
                          <a:solidFill>
                            <a:schemeClr val="bg1"/>
                          </a:solidFill>
                          <a:latin typeface="Times New Roman" pitchFamily="18" charset="0"/>
                          <a:ea typeface="Times New Roman"/>
                          <a:cs typeface="Times New Roman" pitchFamily="18" charset="0"/>
                        </a:rPr>
                        <a:t>Ескерту</a:t>
                      </a:r>
                      <a:endParaRPr lang="ru-RU" sz="1100" dirty="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05115">
                <a:tc>
                  <a:txBody>
                    <a:bodyPr/>
                    <a:lstStyle/>
                    <a:p>
                      <a:pPr algn="l">
                        <a:lnSpc>
                          <a:spcPct val="115000"/>
                        </a:lnSpc>
                        <a:spcAft>
                          <a:spcPts val="0"/>
                        </a:spcAft>
                      </a:pPr>
                      <a:r>
                        <a:rPr lang="kk-KZ" sz="1400" dirty="0">
                          <a:solidFill>
                            <a:schemeClr val="bg1"/>
                          </a:solidFill>
                          <a:latin typeface="Times New Roman" pitchFamily="18" charset="0"/>
                          <a:ea typeface="Times New Roman"/>
                          <a:cs typeface="Times New Roman" pitchFamily="18" charset="0"/>
                        </a:rPr>
                        <a:t>1</a:t>
                      </a:r>
                      <a:endParaRPr lang="ru-RU" sz="1100" dirty="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400" dirty="0">
                          <a:solidFill>
                            <a:schemeClr val="bg1"/>
                          </a:solidFill>
                          <a:latin typeface="Times New Roman" pitchFamily="18" charset="0"/>
                          <a:ea typeface="Times New Roman"/>
                          <a:cs typeface="Times New Roman" pitchFamily="18" charset="0"/>
                        </a:rPr>
                        <a:t>Жел энергетикасы туралы мәліметтер жинақтау</a:t>
                      </a:r>
                      <a:endParaRPr lang="ru-RU" sz="1100" dirty="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400">
                          <a:solidFill>
                            <a:schemeClr val="bg1"/>
                          </a:solidFill>
                          <a:latin typeface="Times New Roman" pitchFamily="18" charset="0"/>
                          <a:ea typeface="Times New Roman"/>
                          <a:cs typeface="Times New Roman" pitchFamily="18" charset="0"/>
                        </a:rPr>
                        <a:t>Ақпарат жинау</a:t>
                      </a:r>
                      <a:endParaRPr lang="ru-RU" sz="110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400" dirty="0">
                          <a:solidFill>
                            <a:schemeClr val="bg1"/>
                          </a:solidFill>
                          <a:latin typeface="Times New Roman" pitchFamily="18" charset="0"/>
                          <a:ea typeface="Times New Roman"/>
                          <a:cs typeface="Times New Roman" pitchFamily="18" charset="0"/>
                        </a:rPr>
                        <a:t> Қыркүйек, 2016 жыл</a:t>
                      </a:r>
                      <a:endParaRPr lang="ru-RU" sz="1100" dirty="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400" dirty="0">
                          <a:solidFill>
                            <a:schemeClr val="bg1"/>
                          </a:solidFill>
                          <a:latin typeface="Times New Roman" pitchFamily="18" charset="0"/>
                          <a:ea typeface="Times New Roman"/>
                          <a:cs typeface="Times New Roman" pitchFamily="18" charset="0"/>
                        </a:rPr>
                        <a:t>Кітапхана баспасөздері мен жұмыстану</a:t>
                      </a:r>
                      <a:endParaRPr lang="ru-RU" sz="1100" dirty="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03289">
                <a:tc>
                  <a:txBody>
                    <a:bodyPr/>
                    <a:lstStyle/>
                    <a:p>
                      <a:pPr algn="l">
                        <a:lnSpc>
                          <a:spcPct val="115000"/>
                        </a:lnSpc>
                        <a:spcAft>
                          <a:spcPts val="0"/>
                        </a:spcAft>
                      </a:pPr>
                      <a:r>
                        <a:rPr lang="kk-KZ" sz="1400">
                          <a:solidFill>
                            <a:schemeClr val="bg1"/>
                          </a:solidFill>
                          <a:latin typeface="Times New Roman" pitchFamily="18" charset="0"/>
                          <a:ea typeface="Times New Roman"/>
                          <a:cs typeface="Times New Roman" pitchFamily="18" charset="0"/>
                        </a:rPr>
                        <a:t>2</a:t>
                      </a:r>
                      <a:endParaRPr lang="ru-RU" sz="110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400" dirty="0">
                          <a:solidFill>
                            <a:schemeClr val="bg1"/>
                          </a:solidFill>
                          <a:latin typeface="Times New Roman" pitchFamily="18" charset="0"/>
                          <a:ea typeface="Times New Roman"/>
                          <a:cs typeface="Times New Roman" pitchFamily="18" charset="0"/>
                        </a:rPr>
                        <a:t>Қазіргі уақытта жұмыс істеп тұрған электр станцияларының артықшылықтары мен кемшіліктерін анықтау.</a:t>
                      </a:r>
                      <a:endParaRPr lang="ru-RU" sz="1100" dirty="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400">
                          <a:solidFill>
                            <a:schemeClr val="bg1"/>
                          </a:solidFill>
                          <a:latin typeface="Times New Roman" pitchFamily="18" charset="0"/>
                          <a:ea typeface="Times New Roman"/>
                          <a:cs typeface="Times New Roman" pitchFamily="18" charset="0"/>
                        </a:rPr>
                        <a:t>Деректер жинау</a:t>
                      </a:r>
                      <a:endParaRPr lang="ru-RU" sz="110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400">
                          <a:solidFill>
                            <a:schemeClr val="bg1"/>
                          </a:solidFill>
                          <a:latin typeface="Times New Roman" pitchFamily="18" charset="0"/>
                          <a:ea typeface="Times New Roman"/>
                          <a:cs typeface="Times New Roman" pitchFamily="18" charset="0"/>
                        </a:rPr>
                        <a:t>Қазан</a:t>
                      </a:r>
                      <a:endParaRPr lang="ru-RU" sz="110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400" dirty="0">
                          <a:solidFill>
                            <a:schemeClr val="bg1"/>
                          </a:solidFill>
                          <a:latin typeface="Times New Roman" pitchFamily="18" charset="0"/>
                          <a:ea typeface="Times New Roman"/>
                          <a:cs typeface="Times New Roman" pitchFamily="18" charset="0"/>
                        </a:rPr>
                        <a:t>Жаңа деректермен жұмыстану</a:t>
                      </a:r>
                      <a:endParaRPr lang="ru-RU" sz="1100" dirty="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1973">
                <a:tc>
                  <a:txBody>
                    <a:bodyPr/>
                    <a:lstStyle/>
                    <a:p>
                      <a:pPr algn="l">
                        <a:lnSpc>
                          <a:spcPct val="115000"/>
                        </a:lnSpc>
                        <a:spcAft>
                          <a:spcPts val="0"/>
                        </a:spcAft>
                      </a:pPr>
                      <a:r>
                        <a:rPr lang="kk-KZ" sz="1400">
                          <a:solidFill>
                            <a:schemeClr val="bg1"/>
                          </a:solidFill>
                          <a:latin typeface="Times New Roman" pitchFamily="18" charset="0"/>
                          <a:ea typeface="Times New Roman"/>
                          <a:cs typeface="Times New Roman" pitchFamily="18" charset="0"/>
                        </a:rPr>
                        <a:t>3</a:t>
                      </a:r>
                      <a:endParaRPr lang="ru-RU" sz="110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400">
                          <a:solidFill>
                            <a:schemeClr val="bg1"/>
                          </a:solidFill>
                          <a:latin typeface="Times New Roman" pitchFamily="18" charset="0"/>
                          <a:ea typeface="Times New Roman"/>
                          <a:cs typeface="Times New Roman" pitchFamily="18" charset="0"/>
                        </a:rPr>
                        <a:t>Жел энергетикасын пайдалану жолдары</a:t>
                      </a:r>
                      <a:endParaRPr lang="ru-RU" sz="110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400">
                          <a:solidFill>
                            <a:schemeClr val="bg1"/>
                          </a:solidFill>
                          <a:latin typeface="Times New Roman" pitchFamily="18" charset="0"/>
                          <a:ea typeface="Times New Roman"/>
                          <a:cs typeface="Times New Roman" pitchFamily="18" charset="0"/>
                        </a:rPr>
                        <a:t>Зерттеу жүргізу</a:t>
                      </a:r>
                      <a:endParaRPr lang="ru-RU" sz="110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400">
                          <a:solidFill>
                            <a:schemeClr val="bg1"/>
                          </a:solidFill>
                          <a:latin typeface="Times New Roman" pitchFamily="18" charset="0"/>
                          <a:ea typeface="Times New Roman"/>
                          <a:cs typeface="Times New Roman" pitchFamily="18" charset="0"/>
                        </a:rPr>
                        <a:t>Қараша</a:t>
                      </a:r>
                      <a:endParaRPr lang="ru-RU" sz="110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400" dirty="0">
                          <a:solidFill>
                            <a:schemeClr val="bg1"/>
                          </a:solidFill>
                          <a:latin typeface="Times New Roman" pitchFamily="18" charset="0"/>
                          <a:ea typeface="Times New Roman"/>
                          <a:cs typeface="Times New Roman" pitchFamily="18" charset="0"/>
                        </a:rPr>
                        <a:t>Іздену</a:t>
                      </a:r>
                      <a:endParaRPr lang="ru-RU" sz="1100" dirty="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0077">
                <a:tc>
                  <a:txBody>
                    <a:bodyPr/>
                    <a:lstStyle/>
                    <a:p>
                      <a:pPr algn="l">
                        <a:lnSpc>
                          <a:spcPct val="115000"/>
                        </a:lnSpc>
                        <a:spcAft>
                          <a:spcPts val="0"/>
                        </a:spcAft>
                      </a:pPr>
                      <a:r>
                        <a:rPr lang="kk-KZ" sz="1400">
                          <a:solidFill>
                            <a:schemeClr val="bg1"/>
                          </a:solidFill>
                          <a:latin typeface="Times New Roman" pitchFamily="18" charset="0"/>
                          <a:ea typeface="Times New Roman"/>
                          <a:cs typeface="Times New Roman" pitchFamily="18" charset="0"/>
                        </a:rPr>
                        <a:t>4</a:t>
                      </a:r>
                      <a:endParaRPr lang="ru-RU" sz="110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4450" algn="l">
                        <a:lnSpc>
                          <a:spcPct val="115000"/>
                        </a:lnSpc>
                        <a:spcAft>
                          <a:spcPts val="0"/>
                        </a:spcAft>
                      </a:pPr>
                      <a:r>
                        <a:rPr lang="kk-KZ" sz="1400" dirty="0">
                          <a:solidFill>
                            <a:schemeClr val="bg1"/>
                          </a:solidFill>
                          <a:latin typeface="Times New Roman" pitchFamily="18" charset="0"/>
                          <a:ea typeface="Times New Roman"/>
                          <a:cs typeface="Times New Roman" pitchFamily="18" charset="0"/>
                        </a:rPr>
                        <a:t>Географиялық және метеорологиялық ерекшеліктері</a:t>
                      </a:r>
                      <a:endParaRPr lang="ru-RU" sz="1100" dirty="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400">
                          <a:solidFill>
                            <a:schemeClr val="bg1"/>
                          </a:solidFill>
                          <a:latin typeface="Times New Roman" pitchFamily="18" charset="0"/>
                          <a:ea typeface="Times New Roman"/>
                          <a:cs typeface="Times New Roman" pitchFamily="18" charset="0"/>
                        </a:rPr>
                        <a:t>Іздену</a:t>
                      </a:r>
                      <a:endParaRPr lang="ru-RU" sz="110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400">
                          <a:solidFill>
                            <a:schemeClr val="bg1"/>
                          </a:solidFill>
                          <a:latin typeface="Times New Roman" pitchFamily="18" charset="0"/>
                          <a:ea typeface="Times New Roman"/>
                          <a:cs typeface="Times New Roman" pitchFamily="18" charset="0"/>
                        </a:rPr>
                        <a:t>Қаңтар, 2017ж</a:t>
                      </a:r>
                      <a:endParaRPr lang="ru-RU" sz="110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400" dirty="0">
                          <a:solidFill>
                            <a:schemeClr val="bg1"/>
                          </a:solidFill>
                          <a:latin typeface="Times New Roman" pitchFamily="18" charset="0"/>
                          <a:ea typeface="Times New Roman"/>
                          <a:cs typeface="Times New Roman" pitchFamily="18" charset="0"/>
                        </a:rPr>
                        <a:t>Материалдармен жұмыс</a:t>
                      </a:r>
                      <a:endParaRPr lang="ru-RU" sz="1100" dirty="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7631">
                <a:tc>
                  <a:txBody>
                    <a:bodyPr/>
                    <a:lstStyle/>
                    <a:p>
                      <a:pPr algn="l">
                        <a:lnSpc>
                          <a:spcPct val="115000"/>
                        </a:lnSpc>
                        <a:spcAft>
                          <a:spcPts val="0"/>
                        </a:spcAft>
                      </a:pPr>
                      <a:r>
                        <a:rPr lang="kk-KZ" sz="1400">
                          <a:solidFill>
                            <a:schemeClr val="bg1"/>
                          </a:solidFill>
                          <a:latin typeface="Times New Roman" pitchFamily="18" charset="0"/>
                          <a:ea typeface="Times New Roman"/>
                          <a:cs typeface="Times New Roman" pitchFamily="18" charset="0"/>
                        </a:rPr>
                        <a:t>5</a:t>
                      </a:r>
                      <a:endParaRPr lang="ru-RU" sz="110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4450" algn="l">
                        <a:lnSpc>
                          <a:spcPct val="115000"/>
                        </a:lnSpc>
                        <a:spcAft>
                          <a:spcPts val="0"/>
                        </a:spcAft>
                      </a:pPr>
                      <a:r>
                        <a:rPr lang="kk-KZ" sz="1400">
                          <a:solidFill>
                            <a:schemeClr val="bg1"/>
                          </a:solidFill>
                          <a:latin typeface="Times New Roman" pitchFamily="18" charset="0"/>
                          <a:ea typeface="Times New Roman"/>
                          <a:cs typeface="Times New Roman" pitchFamily="18" charset="0"/>
                        </a:rPr>
                        <a:t>Күннен ток алатын жел қондырғысының материалдарын жинақтау</a:t>
                      </a:r>
                      <a:endParaRPr lang="ru-RU" sz="110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400">
                          <a:solidFill>
                            <a:schemeClr val="bg1"/>
                          </a:solidFill>
                          <a:latin typeface="Times New Roman" pitchFamily="18" charset="0"/>
                          <a:ea typeface="Times New Roman"/>
                          <a:cs typeface="Times New Roman" pitchFamily="18" charset="0"/>
                        </a:rPr>
                        <a:t>Жұмыстану</a:t>
                      </a:r>
                      <a:endParaRPr lang="ru-RU" sz="110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400">
                          <a:solidFill>
                            <a:schemeClr val="bg1"/>
                          </a:solidFill>
                          <a:latin typeface="Times New Roman" pitchFamily="18" charset="0"/>
                          <a:ea typeface="Times New Roman"/>
                          <a:cs typeface="Times New Roman" pitchFamily="18" charset="0"/>
                        </a:rPr>
                        <a:t>Наурыз</a:t>
                      </a:r>
                      <a:endParaRPr lang="ru-RU" sz="110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400" dirty="0">
                          <a:solidFill>
                            <a:schemeClr val="bg1"/>
                          </a:solidFill>
                          <a:latin typeface="Times New Roman" pitchFamily="18" charset="0"/>
                          <a:ea typeface="Times New Roman"/>
                          <a:cs typeface="Times New Roman" pitchFamily="18" charset="0"/>
                        </a:rPr>
                        <a:t>Зерттеу</a:t>
                      </a:r>
                      <a:endParaRPr lang="ru-RU" sz="1100" dirty="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5038">
                <a:tc>
                  <a:txBody>
                    <a:bodyPr/>
                    <a:lstStyle/>
                    <a:p>
                      <a:pPr algn="l">
                        <a:lnSpc>
                          <a:spcPct val="115000"/>
                        </a:lnSpc>
                        <a:spcAft>
                          <a:spcPts val="0"/>
                        </a:spcAft>
                      </a:pPr>
                      <a:r>
                        <a:rPr lang="kk-KZ" sz="1400">
                          <a:solidFill>
                            <a:schemeClr val="bg1"/>
                          </a:solidFill>
                          <a:latin typeface="Times New Roman" pitchFamily="18" charset="0"/>
                          <a:ea typeface="Times New Roman"/>
                          <a:cs typeface="Times New Roman" pitchFamily="18" charset="0"/>
                        </a:rPr>
                        <a:t>6</a:t>
                      </a:r>
                      <a:endParaRPr lang="ru-RU" sz="110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4450" algn="l">
                        <a:lnSpc>
                          <a:spcPct val="115000"/>
                        </a:lnSpc>
                        <a:spcAft>
                          <a:spcPts val="0"/>
                        </a:spcAft>
                      </a:pPr>
                      <a:r>
                        <a:rPr lang="kk-KZ" sz="1400">
                          <a:solidFill>
                            <a:schemeClr val="bg1"/>
                          </a:solidFill>
                          <a:latin typeface="Times New Roman" pitchFamily="18" charset="0"/>
                          <a:ea typeface="Times New Roman"/>
                          <a:cs typeface="Times New Roman" pitchFamily="18" charset="0"/>
                        </a:rPr>
                        <a:t>Дайындалған зерттелген материалдарды өңдеу</a:t>
                      </a:r>
                      <a:endParaRPr lang="ru-RU" sz="110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400">
                          <a:solidFill>
                            <a:schemeClr val="bg1"/>
                          </a:solidFill>
                          <a:latin typeface="Times New Roman" pitchFamily="18" charset="0"/>
                          <a:ea typeface="Times New Roman"/>
                          <a:cs typeface="Times New Roman" pitchFamily="18" charset="0"/>
                        </a:rPr>
                        <a:t>Жұмыстану</a:t>
                      </a:r>
                      <a:endParaRPr lang="ru-RU" sz="110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400">
                          <a:solidFill>
                            <a:schemeClr val="bg1"/>
                          </a:solidFill>
                          <a:latin typeface="Times New Roman" pitchFamily="18" charset="0"/>
                          <a:ea typeface="Times New Roman"/>
                          <a:cs typeface="Times New Roman" pitchFamily="18" charset="0"/>
                        </a:rPr>
                        <a:t>Сәуір</a:t>
                      </a:r>
                      <a:endParaRPr lang="ru-RU" sz="110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400" dirty="0">
                          <a:solidFill>
                            <a:schemeClr val="bg1"/>
                          </a:solidFill>
                          <a:latin typeface="Times New Roman" pitchFamily="18" charset="0"/>
                          <a:ea typeface="Times New Roman"/>
                          <a:cs typeface="Times New Roman" pitchFamily="18" charset="0"/>
                        </a:rPr>
                        <a:t>Іздену</a:t>
                      </a:r>
                      <a:endParaRPr lang="ru-RU" sz="1100" dirty="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0953">
                <a:tc>
                  <a:txBody>
                    <a:bodyPr/>
                    <a:lstStyle/>
                    <a:p>
                      <a:pPr algn="l">
                        <a:lnSpc>
                          <a:spcPct val="115000"/>
                        </a:lnSpc>
                        <a:spcAft>
                          <a:spcPts val="0"/>
                        </a:spcAft>
                      </a:pPr>
                      <a:r>
                        <a:rPr lang="kk-KZ" sz="1400">
                          <a:solidFill>
                            <a:schemeClr val="bg1"/>
                          </a:solidFill>
                          <a:latin typeface="Times New Roman" pitchFamily="18" charset="0"/>
                          <a:ea typeface="Times New Roman"/>
                          <a:cs typeface="Times New Roman" pitchFamily="18" charset="0"/>
                        </a:rPr>
                        <a:t>7</a:t>
                      </a:r>
                      <a:endParaRPr lang="ru-RU" sz="110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4450" algn="l">
                        <a:lnSpc>
                          <a:spcPct val="115000"/>
                        </a:lnSpc>
                        <a:spcAft>
                          <a:spcPts val="0"/>
                        </a:spcAft>
                      </a:pPr>
                      <a:r>
                        <a:rPr lang="kk-KZ" sz="1400">
                          <a:solidFill>
                            <a:schemeClr val="bg1"/>
                          </a:solidFill>
                          <a:latin typeface="Times New Roman" pitchFamily="18" charset="0"/>
                          <a:ea typeface="Times New Roman"/>
                          <a:cs typeface="Times New Roman" pitchFamily="18" charset="0"/>
                        </a:rPr>
                        <a:t>Жел энергетикасы туралы теориялық сауаттылықты практикамен ұштастыру</a:t>
                      </a:r>
                      <a:endParaRPr lang="ru-RU" sz="110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400">
                          <a:solidFill>
                            <a:schemeClr val="bg1"/>
                          </a:solidFill>
                          <a:latin typeface="Times New Roman" pitchFamily="18" charset="0"/>
                          <a:ea typeface="Times New Roman"/>
                          <a:cs typeface="Times New Roman" pitchFamily="18" charset="0"/>
                        </a:rPr>
                        <a:t>Іздену</a:t>
                      </a:r>
                      <a:endParaRPr lang="ru-RU" sz="110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400">
                          <a:solidFill>
                            <a:schemeClr val="bg1"/>
                          </a:solidFill>
                          <a:latin typeface="Times New Roman" pitchFamily="18" charset="0"/>
                          <a:ea typeface="Times New Roman"/>
                          <a:cs typeface="Times New Roman" pitchFamily="18" charset="0"/>
                        </a:rPr>
                        <a:t>Мамыр</a:t>
                      </a:r>
                      <a:endParaRPr lang="ru-RU" sz="110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400" dirty="0">
                          <a:solidFill>
                            <a:schemeClr val="bg1"/>
                          </a:solidFill>
                          <a:latin typeface="Times New Roman" pitchFamily="18" charset="0"/>
                          <a:ea typeface="Times New Roman"/>
                          <a:cs typeface="Times New Roman" pitchFamily="18" charset="0"/>
                        </a:rPr>
                        <a:t>Ізденіс жұмыстары</a:t>
                      </a:r>
                      <a:endParaRPr lang="ru-RU" sz="1100" dirty="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0077">
                <a:tc>
                  <a:txBody>
                    <a:bodyPr/>
                    <a:lstStyle/>
                    <a:p>
                      <a:pPr algn="l">
                        <a:lnSpc>
                          <a:spcPct val="115000"/>
                        </a:lnSpc>
                        <a:spcAft>
                          <a:spcPts val="0"/>
                        </a:spcAft>
                      </a:pPr>
                      <a:r>
                        <a:rPr lang="kk-KZ" sz="1400">
                          <a:solidFill>
                            <a:schemeClr val="bg1"/>
                          </a:solidFill>
                          <a:latin typeface="Times New Roman" pitchFamily="18" charset="0"/>
                          <a:ea typeface="Times New Roman"/>
                          <a:cs typeface="Times New Roman" pitchFamily="18" charset="0"/>
                        </a:rPr>
                        <a:t>8</a:t>
                      </a:r>
                      <a:endParaRPr lang="ru-RU" sz="110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4450" algn="l">
                        <a:lnSpc>
                          <a:spcPct val="115000"/>
                        </a:lnSpc>
                        <a:spcAft>
                          <a:spcPts val="0"/>
                        </a:spcAft>
                      </a:pPr>
                      <a:r>
                        <a:rPr lang="kk-KZ" sz="1400">
                          <a:solidFill>
                            <a:schemeClr val="bg1"/>
                          </a:solidFill>
                          <a:latin typeface="Times New Roman" pitchFamily="18" charset="0"/>
                          <a:ea typeface="Times New Roman"/>
                          <a:cs typeface="Times New Roman" pitchFamily="18" charset="0"/>
                        </a:rPr>
                        <a:t>Күннен ток алатын құрылғы жасау </a:t>
                      </a:r>
                      <a:endParaRPr lang="ru-RU" sz="110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400">
                          <a:solidFill>
                            <a:schemeClr val="bg1"/>
                          </a:solidFill>
                          <a:latin typeface="Times New Roman" pitchFamily="18" charset="0"/>
                          <a:ea typeface="Times New Roman"/>
                          <a:cs typeface="Times New Roman" pitchFamily="18" charset="0"/>
                        </a:rPr>
                        <a:t>Жұмыстану</a:t>
                      </a:r>
                      <a:endParaRPr lang="ru-RU" sz="110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400">
                          <a:solidFill>
                            <a:schemeClr val="bg1"/>
                          </a:solidFill>
                          <a:latin typeface="Times New Roman" pitchFamily="18" charset="0"/>
                          <a:ea typeface="Times New Roman"/>
                          <a:cs typeface="Times New Roman" pitchFamily="18" charset="0"/>
                        </a:rPr>
                        <a:t>Шілде</a:t>
                      </a:r>
                      <a:endParaRPr lang="ru-RU" sz="110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400" dirty="0">
                          <a:solidFill>
                            <a:schemeClr val="bg1"/>
                          </a:solidFill>
                          <a:latin typeface="Times New Roman" pitchFamily="18" charset="0"/>
                          <a:ea typeface="Times New Roman"/>
                          <a:cs typeface="Times New Roman" pitchFamily="18" charset="0"/>
                        </a:rPr>
                        <a:t>Материалдармен жұмыс </a:t>
                      </a:r>
                      <a:endParaRPr lang="ru-RU" sz="1100" dirty="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9385">
                <a:tc>
                  <a:txBody>
                    <a:bodyPr/>
                    <a:lstStyle/>
                    <a:p>
                      <a:pPr algn="l">
                        <a:lnSpc>
                          <a:spcPct val="115000"/>
                        </a:lnSpc>
                        <a:spcAft>
                          <a:spcPts val="0"/>
                        </a:spcAft>
                      </a:pPr>
                      <a:r>
                        <a:rPr lang="kk-KZ" sz="1400">
                          <a:solidFill>
                            <a:schemeClr val="bg1"/>
                          </a:solidFill>
                          <a:latin typeface="Times New Roman" pitchFamily="18" charset="0"/>
                          <a:ea typeface="Times New Roman"/>
                          <a:cs typeface="Times New Roman" pitchFamily="18" charset="0"/>
                        </a:rPr>
                        <a:t>9</a:t>
                      </a:r>
                      <a:endParaRPr lang="ru-RU" sz="110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4450" algn="l">
                        <a:lnSpc>
                          <a:spcPct val="115000"/>
                        </a:lnSpc>
                        <a:spcAft>
                          <a:spcPts val="0"/>
                        </a:spcAft>
                      </a:pPr>
                      <a:r>
                        <a:rPr lang="kk-KZ" sz="1400">
                          <a:solidFill>
                            <a:schemeClr val="bg1"/>
                          </a:solidFill>
                          <a:latin typeface="Times New Roman" pitchFamily="18" charset="0"/>
                          <a:ea typeface="Times New Roman"/>
                          <a:cs typeface="Times New Roman" pitchFamily="18" charset="0"/>
                        </a:rPr>
                        <a:t>Презентация жасап жұмыстану</a:t>
                      </a:r>
                      <a:endParaRPr lang="ru-RU" sz="110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400" dirty="0">
                          <a:solidFill>
                            <a:schemeClr val="bg1"/>
                          </a:solidFill>
                          <a:latin typeface="Times New Roman" pitchFamily="18" charset="0"/>
                          <a:ea typeface="Times New Roman"/>
                          <a:cs typeface="Times New Roman" pitchFamily="18" charset="0"/>
                        </a:rPr>
                        <a:t>Power point </a:t>
                      </a:r>
                      <a:r>
                        <a:rPr lang="kk-KZ" sz="1400" dirty="0" smtClean="0">
                          <a:solidFill>
                            <a:schemeClr val="bg1"/>
                          </a:solidFill>
                          <a:latin typeface="Times New Roman" pitchFamily="18" charset="0"/>
                          <a:ea typeface="Times New Roman"/>
                          <a:cs typeface="Times New Roman" pitchFamily="18" charset="0"/>
                        </a:rPr>
                        <a:t>пен </a:t>
                      </a:r>
                      <a:r>
                        <a:rPr lang="kk-KZ" sz="1400" dirty="0">
                          <a:solidFill>
                            <a:schemeClr val="bg1"/>
                          </a:solidFill>
                          <a:latin typeface="Times New Roman" pitchFamily="18" charset="0"/>
                          <a:ea typeface="Times New Roman"/>
                          <a:cs typeface="Times New Roman" pitchFamily="18" charset="0"/>
                        </a:rPr>
                        <a:t>жұмыстану </a:t>
                      </a:r>
                      <a:endParaRPr lang="ru-RU" sz="1100" dirty="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400">
                          <a:solidFill>
                            <a:schemeClr val="bg1"/>
                          </a:solidFill>
                          <a:latin typeface="Times New Roman" pitchFamily="18" charset="0"/>
                          <a:ea typeface="Times New Roman"/>
                          <a:cs typeface="Times New Roman" pitchFamily="18" charset="0"/>
                        </a:rPr>
                        <a:t>Тамыз</a:t>
                      </a:r>
                      <a:endParaRPr lang="ru-RU" sz="110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400" dirty="0">
                          <a:solidFill>
                            <a:schemeClr val="bg1"/>
                          </a:solidFill>
                          <a:latin typeface="Times New Roman" pitchFamily="18" charset="0"/>
                          <a:ea typeface="Times New Roman"/>
                          <a:cs typeface="Times New Roman" pitchFamily="18" charset="0"/>
                        </a:rPr>
                        <a:t>Презентация жасау</a:t>
                      </a:r>
                      <a:endParaRPr lang="ru-RU" sz="1100" dirty="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4935">
                <a:tc>
                  <a:txBody>
                    <a:bodyPr/>
                    <a:lstStyle/>
                    <a:p>
                      <a:pPr algn="l">
                        <a:lnSpc>
                          <a:spcPct val="115000"/>
                        </a:lnSpc>
                        <a:spcAft>
                          <a:spcPts val="0"/>
                        </a:spcAft>
                      </a:pPr>
                      <a:r>
                        <a:rPr lang="kk-KZ" sz="1400" dirty="0">
                          <a:solidFill>
                            <a:schemeClr val="bg1"/>
                          </a:solidFill>
                          <a:latin typeface="Times New Roman" pitchFamily="18" charset="0"/>
                          <a:ea typeface="Times New Roman"/>
                          <a:cs typeface="Times New Roman" pitchFamily="18" charset="0"/>
                        </a:rPr>
                        <a:t>10</a:t>
                      </a:r>
                      <a:endParaRPr lang="ru-RU" sz="1100" dirty="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4450" algn="l">
                        <a:lnSpc>
                          <a:spcPct val="115000"/>
                        </a:lnSpc>
                        <a:spcAft>
                          <a:spcPts val="0"/>
                        </a:spcAft>
                      </a:pPr>
                      <a:r>
                        <a:rPr lang="kk-KZ" sz="1400" dirty="0">
                          <a:solidFill>
                            <a:schemeClr val="bg1"/>
                          </a:solidFill>
                          <a:latin typeface="Times New Roman" pitchFamily="18" charset="0"/>
                          <a:ea typeface="Times New Roman"/>
                          <a:cs typeface="Times New Roman" pitchFamily="18" charset="0"/>
                        </a:rPr>
                        <a:t>Интербелсенді тақтамен жұмыстанып, жобаны қорғауға дайындалу</a:t>
                      </a:r>
                      <a:endParaRPr lang="ru-RU" sz="1100" dirty="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400">
                          <a:solidFill>
                            <a:schemeClr val="bg1"/>
                          </a:solidFill>
                          <a:latin typeface="Times New Roman" pitchFamily="18" charset="0"/>
                          <a:ea typeface="Times New Roman"/>
                          <a:cs typeface="Times New Roman" pitchFamily="18" charset="0"/>
                        </a:rPr>
                        <a:t>Жоба қорғауға дайындық жүргізу</a:t>
                      </a:r>
                      <a:endParaRPr lang="ru-RU" sz="110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400" dirty="0" smtClean="0">
                          <a:solidFill>
                            <a:schemeClr val="bg1"/>
                          </a:solidFill>
                          <a:latin typeface="Times New Roman" pitchFamily="18" charset="0"/>
                          <a:ea typeface="Times New Roman"/>
                          <a:cs typeface="Times New Roman" pitchFamily="18" charset="0"/>
                        </a:rPr>
                        <a:t>Қыркүйек</a:t>
                      </a:r>
                    </a:p>
                    <a:p>
                      <a:pPr algn="l">
                        <a:lnSpc>
                          <a:spcPct val="115000"/>
                        </a:lnSpc>
                        <a:spcAft>
                          <a:spcPts val="0"/>
                        </a:spcAft>
                      </a:pPr>
                      <a:r>
                        <a:rPr lang="kk-KZ" sz="1400" dirty="0" smtClean="0">
                          <a:solidFill>
                            <a:schemeClr val="bg1"/>
                          </a:solidFill>
                          <a:latin typeface="Times New Roman" pitchFamily="18" charset="0"/>
                          <a:ea typeface="Calibri"/>
                          <a:cs typeface="Times New Roman" pitchFamily="18" charset="0"/>
                        </a:rPr>
                        <a:t>2017 жыл</a:t>
                      </a:r>
                      <a:endParaRPr lang="ru-RU" sz="1100" dirty="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kk-KZ" sz="1400" dirty="0">
                          <a:solidFill>
                            <a:schemeClr val="bg1"/>
                          </a:solidFill>
                          <a:latin typeface="Times New Roman" pitchFamily="18" charset="0"/>
                          <a:ea typeface="Times New Roman"/>
                          <a:cs typeface="Times New Roman" pitchFamily="18" charset="0"/>
                        </a:rPr>
                        <a:t>Жоба қорғау</a:t>
                      </a:r>
                      <a:endParaRPr lang="ru-RU" sz="1100" dirty="0">
                        <a:solidFill>
                          <a:schemeClr val="bg1"/>
                        </a:solidFill>
                        <a:latin typeface="Times New Roman" pitchFamily="18" charset="0"/>
                        <a:ea typeface="Calibri"/>
                        <a:cs typeface="Times New Roman" pitchFamily="18" charset="0"/>
                      </a:endParaRPr>
                    </a:p>
                  </a:txBody>
                  <a:tcPr marL="43915" marR="439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26" name="Rectangle 2"/>
          <p:cNvSpPr>
            <a:spLocks noChangeArrowheads="1"/>
          </p:cNvSpPr>
          <p:nvPr/>
        </p:nvSpPr>
        <p:spPr bwMode="auto">
          <a:xfrm>
            <a:off x="1981200" y="6550223"/>
            <a:ext cx="4636654"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k-KZ" sz="1400"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              Мектеп директоры:                        Е.Ж.Супугалиев</a:t>
            </a:r>
            <a:endParaRPr kumimoji="0" lang="kk-KZ" i="0" u="none" strike="noStrike" cap="none" normalizeH="0" baseline="0" dirty="0" smtClean="0">
              <a:ln>
                <a:noFill/>
              </a:ln>
              <a:solidFill>
                <a:schemeClr val="bg1"/>
              </a:solidFill>
              <a:effectLst/>
              <a:latin typeface="Arial" pitchFamily="34" charset="0"/>
              <a:cs typeface="Arial" pitchFamily="34" charset="0"/>
            </a:endParaRPr>
          </a:p>
        </p:txBody>
      </p:sp>
      <p:sp>
        <p:nvSpPr>
          <p:cNvPr id="1027" name="Rectangle 3"/>
          <p:cNvSpPr>
            <a:spLocks noChangeArrowheads="1"/>
          </p:cNvSpPr>
          <p:nvPr/>
        </p:nvSpPr>
        <p:spPr bwMode="auto">
          <a:xfrm>
            <a:off x="381000" y="304800"/>
            <a:ext cx="8534400" cy="7386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k-KZ" sz="14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Зерттеу тақырыбы</a:t>
            </a:r>
            <a:r>
              <a:rPr kumimoji="0" lang="kk-KZ" sz="1400" b="0"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   «Жел энергетикасы»</a:t>
            </a:r>
            <a:r>
              <a:rPr lang="en-US" sz="800" dirty="0" smtClean="0">
                <a:solidFill>
                  <a:schemeClr val="bg1"/>
                </a:solidFill>
                <a:latin typeface="Times New Roman" pitchFamily="18" charset="0"/>
                <a:ea typeface="Calibri" pitchFamily="34" charset="0"/>
                <a:cs typeface="Times New Roman" pitchFamily="18" charset="0"/>
              </a:rPr>
              <a:t>          </a:t>
            </a:r>
            <a:r>
              <a:rPr kumimoji="0" lang="kk-KZ" sz="14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Оқушының аты-жөні</a:t>
            </a:r>
            <a:r>
              <a:rPr kumimoji="0" lang="kk-KZ" sz="1400" b="0"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   Сауырбаева Назерке Саламатқызы</a:t>
            </a:r>
            <a:endParaRPr kumimoji="0" lang="ru-RU" sz="8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Мектеп, сынып</a:t>
            </a:r>
            <a:r>
              <a:rPr kumimoji="0" lang="kk-KZ" sz="1400" b="0"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 Жалпы білім беретін Жырақұдық орта мектебінің</a:t>
            </a:r>
            <a:r>
              <a:rPr lang="en-US" sz="800" dirty="0" smtClean="0">
                <a:solidFill>
                  <a:schemeClr val="bg1"/>
                </a:solidFill>
                <a:latin typeface="Times New Roman" pitchFamily="18" charset="0"/>
                <a:ea typeface="Calibri" pitchFamily="34" charset="0"/>
                <a:cs typeface="Times New Roman" pitchFamily="18" charset="0"/>
              </a:rPr>
              <a:t>  </a:t>
            </a:r>
            <a:r>
              <a:rPr kumimoji="0" lang="kk-KZ" sz="1400" b="0"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11-сынып оқушысы</a:t>
            </a:r>
            <a:endParaRPr kumimoji="0" lang="ru-RU" sz="8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Жетекшінің аты-жөні</a:t>
            </a:r>
            <a:r>
              <a:rPr kumimoji="0" lang="kk-KZ" sz="1400" b="0"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 Уалиева Меруерт Жалғасбекқызы</a:t>
            </a:r>
            <a:endParaRPr kumimoji="0" lang="kk-KZ" sz="1800" b="0" i="0" u="none" strike="noStrike" cap="none" normalizeH="0" baseline="0" dirty="0" smtClean="0">
              <a:ln>
                <a:noFill/>
              </a:ln>
              <a:solidFill>
                <a:schemeClr val="bg1"/>
              </a:solidFill>
              <a:effectLst/>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2" descr="C:\Users\asusi\Desktop\ЖОБА\54.jpg"/>
          <p:cNvPicPr>
            <a:picLocks noChangeAspect="1" noChangeArrowheads="1"/>
          </p:cNvPicPr>
          <p:nvPr/>
        </p:nvPicPr>
        <p:blipFill>
          <a:blip r:embed="rId3" cstate="print">
            <a:lum bright="30000" contrast="12000"/>
          </a:blip>
          <a:srcRect/>
          <a:stretch>
            <a:fillRect/>
          </a:stretch>
        </p:blipFill>
        <p:spPr bwMode="auto">
          <a:xfrm>
            <a:off x="0" y="0"/>
            <a:ext cx="9144000" cy="6858000"/>
          </a:xfrm>
          <a:prstGeom prst="rect">
            <a:avLst/>
          </a:prstGeom>
          <a:noFill/>
        </p:spPr>
      </p:pic>
      <p:sp>
        <p:nvSpPr>
          <p:cNvPr id="5" name="Прямоугольник 4"/>
          <p:cNvSpPr/>
          <p:nvPr/>
        </p:nvSpPr>
        <p:spPr>
          <a:xfrm rot="19754032">
            <a:off x="650847" y="2376136"/>
            <a:ext cx="7845823" cy="1938992"/>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6000" b="1" i="1" cap="none" spc="50" dirty="0" smtClean="0">
                <a:ln w="11430"/>
                <a:solidFill>
                  <a:srgbClr val="FF0000"/>
                </a:solidFill>
                <a:effectLst>
                  <a:outerShdw blurRad="76200" dist="50800" dir="5400000" algn="tl" rotWithShape="0">
                    <a:srgbClr val="000000">
                      <a:alpha val="65000"/>
                    </a:srgbClr>
                  </a:outerShdw>
                </a:effectLst>
                <a:latin typeface="Times New Roman" pitchFamily="18" charset="0"/>
                <a:cs typeface="Times New Roman" pitchFamily="18" charset="0"/>
              </a:rPr>
              <a:t>НАЗАРЛАРЫҢЫЗҒА </a:t>
            </a:r>
          </a:p>
          <a:p>
            <a:pPr algn="ctr"/>
            <a:r>
              <a:rPr lang="ru-RU" sz="6000" b="1" i="1" cap="none" spc="50" dirty="0" smtClean="0">
                <a:ln w="11430"/>
                <a:solidFill>
                  <a:srgbClr val="FF0000"/>
                </a:solidFill>
                <a:effectLst>
                  <a:outerShdw blurRad="76200" dist="50800" dir="5400000" algn="tl" rotWithShape="0">
                    <a:srgbClr val="000000">
                      <a:alpha val="65000"/>
                    </a:srgbClr>
                  </a:outerShdw>
                </a:effectLst>
                <a:latin typeface="Times New Roman" pitchFamily="18" charset="0"/>
                <a:cs typeface="Times New Roman" pitchFamily="18" charset="0"/>
              </a:rPr>
              <a:t>РАХМЕТ!!!</a:t>
            </a:r>
            <a:endParaRPr lang="ru-RU" sz="6000" b="1" i="1" cap="none" spc="50" dirty="0">
              <a:ln w="11430"/>
              <a:solidFill>
                <a:srgbClr val="FF0000"/>
              </a:soli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1150</TotalTime>
  <Words>2203</Words>
  <Application>Microsoft Office PowerPoint</Application>
  <PresentationFormat>Экран (4:3)</PresentationFormat>
  <Paragraphs>230</Paragraphs>
  <Slides>22</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Office Theme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asusi</dc:creator>
  <cp:lastModifiedBy>админ</cp:lastModifiedBy>
  <cp:revision>78</cp:revision>
  <dcterms:created xsi:type="dcterms:W3CDTF">2017-08-18T14:19:23Z</dcterms:created>
  <dcterms:modified xsi:type="dcterms:W3CDTF">2018-01-27T07:42:25Z</dcterms:modified>
</cp:coreProperties>
</file>