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76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slideMasters/slideMaster7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96" r:id="rId4"/>
    <p:sldMasterId id="2147483708" r:id="rId5"/>
    <p:sldMasterId id="2147483720" r:id="rId6"/>
    <p:sldMasterId id="2147483732" r:id="rId7"/>
  </p:sldMasterIdLst>
  <p:sldIdLst>
    <p:sldId id="256" r:id="rId8"/>
    <p:sldId id="265" r:id="rId9"/>
    <p:sldId id="274" r:id="rId10"/>
    <p:sldId id="293" r:id="rId11"/>
    <p:sldId id="295" r:id="rId12"/>
    <p:sldId id="294" r:id="rId13"/>
    <p:sldId id="275" r:id="rId14"/>
    <p:sldId id="306" r:id="rId15"/>
    <p:sldId id="276" r:id="rId16"/>
    <p:sldId id="277" r:id="rId17"/>
    <p:sldId id="278" r:id="rId18"/>
    <p:sldId id="279" r:id="rId19"/>
    <p:sldId id="308" r:id="rId20"/>
    <p:sldId id="297" r:id="rId21"/>
    <p:sldId id="303" r:id="rId22"/>
    <p:sldId id="304" r:id="rId23"/>
    <p:sldId id="305" r:id="rId24"/>
    <p:sldId id="302" r:id="rId25"/>
    <p:sldId id="299" r:id="rId26"/>
    <p:sldId id="300" r:id="rId27"/>
    <p:sldId id="298" r:id="rId28"/>
    <p:sldId id="301" r:id="rId29"/>
    <p:sldId id="280" r:id="rId30"/>
    <p:sldId id="286" r:id="rId31"/>
    <p:sldId id="287" r:id="rId32"/>
    <p:sldId id="288" r:id="rId33"/>
    <p:sldId id="289" r:id="rId34"/>
    <p:sldId id="290" r:id="rId35"/>
    <p:sldId id="291" r:id="rId36"/>
    <p:sldId id="292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3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81462C-AE40-45A3-A1F1-71DF71D75D12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7AB740E-A5A9-4A94-A821-EAE0D5F22498}">
      <dgm:prSet phldrT="[Текст]" custT="1"/>
      <dgm:spPr/>
      <dgm:t>
        <a:bodyPr/>
        <a:lstStyle/>
        <a:p>
          <a:r>
            <a:rPr lang="kk-KZ" sz="20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Бағалау</a:t>
          </a:r>
          <a:r>
            <a:rPr lang="kk-KZ" sz="1900" dirty="0" smtClean="0"/>
            <a:t> </a:t>
          </a:r>
          <a:endParaRPr lang="ru-RU" sz="1900" dirty="0"/>
        </a:p>
      </dgm:t>
    </dgm:pt>
    <dgm:pt modelId="{0FC0886E-8A6B-43FF-8F2C-28A50924CC75}" type="parTrans" cxnId="{ED44B602-C755-4F89-838D-CD181C00F34B}">
      <dgm:prSet/>
      <dgm:spPr/>
      <dgm:t>
        <a:bodyPr/>
        <a:lstStyle/>
        <a:p>
          <a:endParaRPr lang="ru-RU"/>
        </a:p>
      </dgm:t>
    </dgm:pt>
    <dgm:pt modelId="{45E02F6A-0338-443A-B9E7-4149FF5F3964}" type="sibTrans" cxnId="{ED44B602-C755-4F89-838D-CD181C00F34B}">
      <dgm:prSet/>
      <dgm:spPr/>
      <dgm:t>
        <a:bodyPr/>
        <a:lstStyle/>
        <a:p>
          <a:endParaRPr lang="ru-RU"/>
        </a:p>
      </dgm:t>
    </dgm:pt>
    <dgm:pt modelId="{C0E3F800-1000-40A1-AB38-356C41D6BC39}">
      <dgm:prSet phldrT="[Текст]" custT="1"/>
      <dgm:spPr/>
      <dgm:t>
        <a:bodyPr/>
        <a:lstStyle/>
        <a:p>
          <a:r>
            <a:rPr lang="kk-KZ" sz="2000" b="1" i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rPr>
            <a:t>Жинақтау</a:t>
          </a:r>
          <a:r>
            <a:rPr lang="kk-KZ" sz="1900" dirty="0" smtClean="0"/>
            <a:t> </a:t>
          </a:r>
          <a:endParaRPr lang="ru-RU" sz="1900" dirty="0"/>
        </a:p>
      </dgm:t>
    </dgm:pt>
    <dgm:pt modelId="{5AAFBB91-7A94-4569-A011-608E6C7288C9}" type="parTrans" cxnId="{38AD0169-D7B2-47AE-8841-E6F76E8BCEE4}">
      <dgm:prSet/>
      <dgm:spPr/>
      <dgm:t>
        <a:bodyPr/>
        <a:lstStyle/>
        <a:p>
          <a:endParaRPr lang="ru-RU"/>
        </a:p>
      </dgm:t>
    </dgm:pt>
    <dgm:pt modelId="{BB7D531F-2F28-4ABC-855A-868C1FD837D2}" type="sibTrans" cxnId="{38AD0169-D7B2-47AE-8841-E6F76E8BCEE4}">
      <dgm:prSet/>
      <dgm:spPr/>
      <dgm:t>
        <a:bodyPr/>
        <a:lstStyle/>
        <a:p>
          <a:endParaRPr lang="ru-RU"/>
        </a:p>
      </dgm:t>
    </dgm:pt>
    <dgm:pt modelId="{39AFF0F7-AE38-4CFD-BC2D-5C621EEC098D}">
      <dgm:prSet phldrT="[Текст]" custT="1"/>
      <dgm:spPr/>
      <dgm:t>
        <a:bodyPr/>
        <a:lstStyle/>
        <a:p>
          <a:r>
            <a:rPr lang="kk-KZ" sz="2000" b="1" i="1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rPr>
            <a:t>Талдау</a:t>
          </a:r>
          <a:r>
            <a:rPr lang="kk-KZ" sz="1900" dirty="0" smtClean="0"/>
            <a:t> </a:t>
          </a:r>
          <a:endParaRPr lang="ru-RU" sz="1900" dirty="0"/>
        </a:p>
      </dgm:t>
    </dgm:pt>
    <dgm:pt modelId="{82B83EC5-3663-4F6F-A5E8-94B1C0E8951C}" type="parTrans" cxnId="{031315C0-0B95-4399-A87C-E2FBEEADAC92}">
      <dgm:prSet/>
      <dgm:spPr/>
      <dgm:t>
        <a:bodyPr/>
        <a:lstStyle/>
        <a:p>
          <a:endParaRPr lang="ru-RU"/>
        </a:p>
      </dgm:t>
    </dgm:pt>
    <dgm:pt modelId="{AD9156F2-5D6E-4BD8-81F0-1CB611FEFB5A}" type="sibTrans" cxnId="{031315C0-0B95-4399-A87C-E2FBEEADAC92}">
      <dgm:prSet/>
      <dgm:spPr/>
      <dgm:t>
        <a:bodyPr/>
        <a:lstStyle/>
        <a:p>
          <a:endParaRPr lang="ru-RU"/>
        </a:p>
      </dgm:t>
    </dgm:pt>
    <dgm:pt modelId="{55ADDB30-7A33-4FDA-9FCA-2E43D7D61300}">
      <dgm:prSet phldrT="[Текст]" custT="1"/>
      <dgm:spPr/>
      <dgm:t>
        <a:bodyPr/>
        <a:lstStyle/>
        <a:p>
          <a:r>
            <a:rPr lang="kk-KZ" sz="2000" b="1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Қолдану</a:t>
          </a:r>
          <a:r>
            <a:rPr lang="kk-KZ" sz="1900" dirty="0" smtClean="0"/>
            <a:t> </a:t>
          </a:r>
          <a:endParaRPr lang="ru-RU" sz="1900" dirty="0"/>
        </a:p>
      </dgm:t>
    </dgm:pt>
    <dgm:pt modelId="{C89EFC68-266A-4FF8-82A6-EDC621583449}" type="parTrans" cxnId="{1550633D-E8C4-4408-9B6C-F34B7A4A7E1C}">
      <dgm:prSet/>
      <dgm:spPr/>
      <dgm:t>
        <a:bodyPr/>
        <a:lstStyle/>
        <a:p>
          <a:endParaRPr lang="ru-RU"/>
        </a:p>
      </dgm:t>
    </dgm:pt>
    <dgm:pt modelId="{F8D45307-1705-42F0-B8C5-6C0BC367C0D0}" type="sibTrans" cxnId="{1550633D-E8C4-4408-9B6C-F34B7A4A7E1C}">
      <dgm:prSet/>
      <dgm:spPr/>
      <dgm:t>
        <a:bodyPr/>
        <a:lstStyle/>
        <a:p>
          <a:endParaRPr lang="ru-RU"/>
        </a:p>
      </dgm:t>
    </dgm:pt>
    <dgm:pt modelId="{E02FB6AA-74A8-4A1D-9312-1F2639B33BC9}">
      <dgm:prSet phldrT="[Текст]" custT="1"/>
      <dgm:spPr/>
      <dgm:t>
        <a:bodyPr/>
        <a:lstStyle/>
        <a:p>
          <a:r>
            <a:rPr lang="kk-KZ" sz="2000" b="1" i="1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rPr>
            <a:t>Түсіну</a:t>
          </a:r>
          <a:r>
            <a:rPr lang="kk-KZ" sz="1900" dirty="0" smtClean="0"/>
            <a:t> </a:t>
          </a:r>
          <a:endParaRPr lang="ru-RU" sz="1900" dirty="0"/>
        </a:p>
      </dgm:t>
    </dgm:pt>
    <dgm:pt modelId="{CE393321-2785-42DE-8253-3BE659D2C60E}" type="parTrans" cxnId="{1FCF1AFD-2CA9-4BBE-82D9-328EF3402376}">
      <dgm:prSet/>
      <dgm:spPr/>
      <dgm:t>
        <a:bodyPr/>
        <a:lstStyle/>
        <a:p>
          <a:endParaRPr lang="ru-RU"/>
        </a:p>
      </dgm:t>
    </dgm:pt>
    <dgm:pt modelId="{361186C0-A026-4C27-82FF-27D8DC536DA7}" type="sibTrans" cxnId="{1FCF1AFD-2CA9-4BBE-82D9-328EF3402376}">
      <dgm:prSet/>
      <dgm:spPr/>
      <dgm:t>
        <a:bodyPr/>
        <a:lstStyle/>
        <a:p>
          <a:endParaRPr lang="ru-RU"/>
        </a:p>
      </dgm:t>
    </dgm:pt>
    <dgm:pt modelId="{F0A50588-E375-4250-9D8D-5F86D38E3DBC}">
      <dgm:prSet phldrT="[Текст]" custT="1"/>
      <dgm:spPr/>
      <dgm:t>
        <a:bodyPr/>
        <a:lstStyle/>
        <a:p>
          <a:r>
            <a:rPr lang="kk-KZ" sz="20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Білу</a:t>
          </a:r>
          <a:endParaRPr lang="ru-RU" sz="2000" b="1" i="1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AAC2E0F-2E3E-4EF6-9B4F-9318C0B56892}" type="parTrans" cxnId="{3DA4E7F4-B100-40F5-B9F6-E8B8CFD80F73}">
      <dgm:prSet/>
      <dgm:spPr/>
      <dgm:t>
        <a:bodyPr/>
        <a:lstStyle/>
        <a:p>
          <a:endParaRPr lang="ru-RU"/>
        </a:p>
      </dgm:t>
    </dgm:pt>
    <dgm:pt modelId="{6D6D924D-30E3-46A1-9EC0-89029AD83DF8}" type="sibTrans" cxnId="{3DA4E7F4-B100-40F5-B9F6-E8B8CFD80F73}">
      <dgm:prSet/>
      <dgm:spPr/>
      <dgm:t>
        <a:bodyPr/>
        <a:lstStyle/>
        <a:p>
          <a:endParaRPr lang="ru-RU"/>
        </a:p>
      </dgm:t>
    </dgm:pt>
    <dgm:pt modelId="{88043FF4-473B-4316-BE11-DAFA92F46DA5}" type="pres">
      <dgm:prSet presAssocID="{7881462C-AE40-45A3-A1F1-71DF71D75D12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4C869C9E-2A8D-4CEF-B1D0-DD25428F427A}" type="pres">
      <dgm:prSet presAssocID="{7881462C-AE40-45A3-A1F1-71DF71D75D12}" presName="pyramid" presStyleLbl="node1" presStyleIdx="0" presStyleCnt="1" custLinFactNeighborX="-2869" custLinFactNeighborY="-449"/>
      <dgm:spPr>
        <a:solidFill>
          <a:srgbClr val="92D050"/>
        </a:solidFill>
      </dgm:spPr>
    </dgm:pt>
    <dgm:pt modelId="{2BAB4179-AE77-419C-B7CA-D00D32A59968}" type="pres">
      <dgm:prSet presAssocID="{7881462C-AE40-45A3-A1F1-71DF71D75D12}" presName="theList" presStyleCnt="0"/>
      <dgm:spPr/>
    </dgm:pt>
    <dgm:pt modelId="{80D2638B-AC24-425D-A80F-2F5C1954A212}" type="pres">
      <dgm:prSet presAssocID="{E7AB740E-A5A9-4A94-A821-EAE0D5F22498}" presName="aNode" presStyleLbl="fgAcc1" presStyleIdx="0" presStyleCnt="6" custLinFactY="-16598" custLinFactNeighborX="-79026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A0691C-13CE-4BB9-BB59-9F8818547663}" type="pres">
      <dgm:prSet presAssocID="{E7AB740E-A5A9-4A94-A821-EAE0D5F22498}" presName="aSpace" presStyleCnt="0"/>
      <dgm:spPr/>
    </dgm:pt>
    <dgm:pt modelId="{39646EC8-40E4-410E-B7B1-3962EA3CAD3F}" type="pres">
      <dgm:prSet presAssocID="{C0E3F800-1000-40A1-AB38-356C41D6BC39}" presName="aNode" presStyleLbl="fgAcc1" presStyleIdx="1" presStyleCnt="6" custLinFactNeighborX="-59445" custLinFactNeighborY="-574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CBFBCE-C604-486B-9FA2-0D6C94783B15}" type="pres">
      <dgm:prSet presAssocID="{C0E3F800-1000-40A1-AB38-356C41D6BC39}" presName="aSpace" presStyleCnt="0"/>
      <dgm:spPr/>
    </dgm:pt>
    <dgm:pt modelId="{68A060BB-0994-4600-B157-9492B5650A44}" type="pres">
      <dgm:prSet presAssocID="{39AFF0F7-AE38-4CFD-BC2D-5C621EEC098D}" presName="aNode" presStyleLbl="fgAcc1" presStyleIdx="2" presStyleCnt="6" custLinFactY="2244" custLinFactNeighborX="-42311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FCEC78-C5FB-4B62-94A9-E93CF1686228}" type="pres">
      <dgm:prSet presAssocID="{39AFF0F7-AE38-4CFD-BC2D-5C621EEC098D}" presName="aSpace" presStyleCnt="0"/>
      <dgm:spPr/>
    </dgm:pt>
    <dgm:pt modelId="{58FB6450-0D44-420F-B93A-ED07AAE6F50A}" type="pres">
      <dgm:prSet presAssocID="{55ADDB30-7A33-4FDA-9FCA-2E43D7D61300}" presName="aNode" presStyleLbl="fgAcc1" presStyleIdx="3" presStyleCnt="6" custLinFactY="10723" custLinFactNeighborX="-27625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4DA361-E674-496E-BC2C-7F4F0B8E946A}" type="pres">
      <dgm:prSet presAssocID="{55ADDB30-7A33-4FDA-9FCA-2E43D7D61300}" presName="aSpace" presStyleCnt="0"/>
      <dgm:spPr/>
    </dgm:pt>
    <dgm:pt modelId="{6013CCA7-0135-4861-9067-589927CA19FF}" type="pres">
      <dgm:prSet presAssocID="{E02FB6AA-74A8-4A1D-9312-1F2639B33BC9}" presName="aNode" presStyleLbl="fgAcc1" presStyleIdx="4" presStyleCnt="6" custLinFactY="19202" custLinFactNeighborX="-10491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33CE98-F259-4972-8EED-DAE647EA8F4C}" type="pres">
      <dgm:prSet presAssocID="{E02FB6AA-74A8-4A1D-9312-1F2639B33BC9}" presName="aSpace" presStyleCnt="0"/>
      <dgm:spPr/>
    </dgm:pt>
    <dgm:pt modelId="{AB996E1D-7E50-4BBB-A765-B88F3AA5AE2F}" type="pres">
      <dgm:prSet presAssocID="{F0A50588-E375-4250-9D8D-5F86D38E3DBC}" presName="aNode" presStyleLbl="fgAcc1" presStyleIdx="5" presStyleCnt="6" custLinFactY="27681" custLinFactNeighborX="1748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F265AA-9F77-47B8-8217-092E3E3A50DA}" type="pres">
      <dgm:prSet presAssocID="{F0A50588-E375-4250-9D8D-5F86D38E3DBC}" presName="aSpace" presStyleCnt="0"/>
      <dgm:spPr/>
    </dgm:pt>
  </dgm:ptLst>
  <dgm:cxnLst>
    <dgm:cxn modelId="{31C9669A-E1C3-4364-B20C-C2E55371BC96}" type="presOf" srcId="{7881462C-AE40-45A3-A1F1-71DF71D75D12}" destId="{88043FF4-473B-4316-BE11-DAFA92F46DA5}" srcOrd="0" destOrd="0" presId="urn:microsoft.com/office/officeart/2005/8/layout/pyramid2"/>
    <dgm:cxn modelId="{3DA4E7F4-B100-40F5-B9F6-E8B8CFD80F73}" srcId="{7881462C-AE40-45A3-A1F1-71DF71D75D12}" destId="{F0A50588-E375-4250-9D8D-5F86D38E3DBC}" srcOrd="5" destOrd="0" parTransId="{4AAC2E0F-2E3E-4EF6-9B4F-9318C0B56892}" sibTransId="{6D6D924D-30E3-46A1-9EC0-89029AD83DF8}"/>
    <dgm:cxn modelId="{413DA2E1-3ED1-4DBB-B68D-525BCF894307}" type="presOf" srcId="{E02FB6AA-74A8-4A1D-9312-1F2639B33BC9}" destId="{6013CCA7-0135-4861-9067-589927CA19FF}" srcOrd="0" destOrd="0" presId="urn:microsoft.com/office/officeart/2005/8/layout/pyramid2"/>
    <dgm:cxn modelId="{C7286939-1921-4193-8B39-F9D4C6C36FBD}" type="presOf" srcId="{39AFF0F7-AE38-4CFD-BC2D-5C621EEC098D}" destId="{68A060BB-0994-4600-B157-9492B5650A44}" srcOrd="0" destOrd="0" presId="urn:microsoft.com/office/officeart/2005/8/layout/pyramid2"/>
    <dgm:cxn modelId="{031315C0-0B95-4399-A87C-E2FBEEADAC92}" srcId="{7881462C-AE40-45A3-A1F1-71DF71D75D12}" destId="{39AFF0F7-AE38-4CFD-BC2D-5C621EEC098D}" srcOrd="2" destOrd="0" parTransId="{82B83EC5-3663-4F6F-A5E8-94B1C0E8951C}" sibTransId="{AD9156F2-5D6E-4BD8-81F0-1CB611FEFB5A}"/>
    <dgm:cxn modelId="{1FCF1AFD-2CA9-4BBE-82D9-328EF3402376}" srcId="{7881462C-AE40-45A3-A1F1-71DF71D75D12}" destId="{E02FB6AA-74A8-4A1D-9312-1F2639B33BC9}" srcOrd="4" destOrd="0" parTransId="{CE393321-2785-42DE-8253-3BE659D2C60E}" sibTransId="{361186C0-A026-4C27-82FF-27D8DC536DA7}"/>
    <dgm:cxn modelId="{38AD0169-D7B2-47AE-8841-E6F76E8BCEE4}" srcId="{7881462C-AE40-45A3-A1F1-71DF71D75D12}" destId="{C0E3F800-1000-40A1-AB38-356C41D6BC39}" srcOrd="1" destOrd="0" parTransId="{5AAFBB91-7A94-4569-A011-608E6C7288C9}" sibTransId="{BB7D531F-2F28-4ABC-855A-868C1FD837D2}"/>
    <dgm:cxn modelId="{ED44B602-C755-4F89-838D-CD181C00F34B}" srcId="{7881462C-AE40-45A3-A1F1-71DF71D75D12}" destId="{E7AB740E-A5A9-4A94-A821-EAE0D5F22498}" srcOrd="0" destOrd="0" parTransId="{0FC0886E-8A6B-43FF-8F2C-28A50924CC75}" sibTransId="{45E02F6A-0338-443A-B9E7-4149FF5F3964}"/>
    <dgm:cxn modelId="{4EFA0609-684C-493B-93A8-55BA43994A66}" type="presOf" srcId="{F0A50588-E375-4250-9D8D-5F86D38E3DBC}" destId="{AB996E1D-7E50-4BBB-A765-B88F3AA5AE2F}" srcOrd="0" destOrd="0" presId="urn:microsoft.com/office/officeart/2005/8/layout/pyramid2"/>
    <dgm:cxn modelId="{1550633D-E8C4-4408-9B6C-F34B7A4A7E1C}" srcId="{7881462C-AE40-45A3-A1F1-71DF71D75D12}" destId="{55ADDB30-7A33-4FDA-9FCA-2E43D7D61300}" srcOrd="3" destOrd="0" parTransId="{C89EFC68-266A-4FF8-82A6-EDC621583449}" sibTransId="{F8D45307-1705-42F0-B8C5-6C0BC367C0D0}"/>
    <dgm:cxn modelId="{D35463BC-1F06-4E46-A763-BABBFD5D134C}" type="presOf" srcId="{C0E3F800-1000-40A1-AB38-356C41D6BC39}" destId="{39646EC8-40E4-410E-B7B1-3962EA3CAD3F}" srcOrd="0" destOrd="0" presId="urn:microsoft.com/office/officeart/2005/8/layout/pyramid2"/>
    <dgm:cxn modelId="{101A63D4-79EC-4FF8-8041-E0714FC7B74A}" type="presOf" srcId="{55ADDB30-7A33-4FDA-9FCA-2E43D7D61300}" destId="{58FB6450-0D44-420F-B93A-ED07AAE6F50A}" srcOrd="0" destOrd="0" presId="urn:microsoft.com/office/officeart/2005/8/layout/pyramid2"/>
    <dgm:cxn modelId="{603887CD-5077-4CA3-B68F-FC349895E8BD}" type="presOf" srcId="{E7AB740E-A5A9-4A94-A821-EAE0D5F22498}" destId="{80D2638B-AC24-425D-A80F-2F5C1954A212}" srcOrd="0" destOrd="0" presId="urn:microsoft.com/office/officeart/2005/8/layout/pyramid2"/>
    <dgm:cxn modelId="{17EA1FC0-6CDE-4090-B95A-A5AC193CC0D8}" type="presParOf" srcId="{88043FF4-473B-4316-BE11-DAFA92F46DA5}" destId="{4C869C9E-2A8D-4CEF-B1D0-DD25428F427A}" srcOrd="0" destOrd="0" presId="urn:microsoft.com/office/officeart/2005/8/layout/pyramid2"/>
    <dgm:cxn modelId="{8ACF0DE7-0DFF-4EDC-998E-F98D11A907F1}" type="presParOf" srcId="{88043FF4-473B-4316-BE11-DAFA92F46DA5}" destId="{2BAB4179-AE77-419C-B7CA-D00D32A59968}" srcOrd="1" destOrd="0" presId="urn:microsoft.com/office/officeart/2005/8/layout/pyramid2"/>
    <dgm:cxn modelId="{6AFCC563-9861-4D19-9D59-930F06EA9657}" type="presParOf" srcId="{2BAB4179-AE77-419C-B7CA-D00D32A59968}" destId="{80D2638B-AC24-425D-A80F-2F5C1954A212}" srcOrd="0" destOrd="0" presId="urn:microsoft.com/office/officeart/2005/8/layout/pyramid2"/>
    <dgm:cxn modelId="{A7022789-66F0-4C6D-A638-6596207D6FF8}" type="presParOf" srcId="{2BAB4179-AE77-419C-B7CA-D00D32A59968}" destId="{E2A0691C-13CE-4BB9-BB59-9F8818547663}" srcOrd="1" destOrd="0" presId="urn:microsoft.com/office/officeart/2005/8/layout/pyramid2"/>
    <dgm:cxn modelId="{8C838E9A-9E51-410B-A110-76A8C66B9EDA}" type="presParOf" srcId="{2BAB4179-AE77-419C-B7CA-D00D32A59968}" destId="{39646EC8-40E4-410E-B7B1-3962EA3CAD3F}" srcOrd="2" destOrd="0" presId="urn:microsoft.com/office/officeart/2005/8/layout/pyramid2"/>
    <dgm:cxn modelId="{24250696-31A5-4B33-B5E1-A765D3273AB5}" type="presParOf" srcId="{2BAB4179-AE77-419C-B7CA-D00D32A59968}" destId="{EFCBFBCE-C604-486B-9FA2-0D6C94783B15}" srcOrd="3" destOrd="0" presId="urn:microsoft.com/office/officeart/2005/8/layout/pyramid2"/>
    <dgm:cxn modelId="{076A8937-0B94-4476-91C1-6343F5D959DC}" type="presParOf" srcId="{2BAB4179-AE77-419C-B7CA-D00D32A59968}" destId="{68A060BB-0994-4600-B157-9492B5650A44}" srcOrd="4" destOrd="0" presId="urn:microsoft.com/office/officeart/2005/8/layout/pyramid2"/>
    <dgm:cxn modelId="{A75A0923-6258-4BBC-8435-843B57F6C34A}" type="presParOf" srcId="{2BAB4179-AE77-419C-B7CA-D00D32A59968}" destId="{3BFCEC78-C5FB-4B62-94A9-E93CF1686228}" srcOrd="5" destOrd="0" presId="urn:microsoft.com/office/officeart/2005/8/layout/pyramid2"/>
    <dgm:cxn modelId="{8B170C7E-F4FC-48FA-9F36-C89856B01807}" type="presParOf" srcId="{2BAB4179-AE77-419C-B7CA-D00D32A59968}" destId="{58FB6450-0D44-420F-B93A-ED07AAE6F50A}" srcOrd="6" destOrd="0" presId="urn:microsoft.com/office/officeart/2005/8/layout/pyramid2"/>
    <dgm:cxn modelId="{187F3A6C-CB12-42A3-B1BF-B75C7142D024}" type="presParOf" srcId="{2BAB4179-AE77-419C-B7CA-D00D32A59968}" destId="{834DA361-E674-496E-BC2C-7F4F0B8E946A}" srcOrd="7" destOrd="0" presId="urn:microsoft.com/office/officeart/2005/8/layout/pyramid2"/>
    <dgm:cxn modelId="{A4754013-AF93-4C02-83AD-AE646A42393D}" type="presParOf" srcId="{2BAB4179-AE77-419C-B7CA-D00D32A59968}" destId="{6013CCA7-0135-4861-9067-589927CA19FF}" srcOrd="8" destOrd="0" presId="urn:microsoft.com/office/officeart/2005/8/layout/pyramid2"/>
    <dgm:cxn modelId="{B7F5D228-D5BE-41E4-AD4B-D2BE4CE55ACB}" type="presParOf" srcId="{2BAB4179-AE77-419C-B7CA-D00D32A59968}" destId="{5C33CE98-F259-4972-8EED-DAE647EA8F4C}" srcOrd="9" destOrd="0" presId="urn:microsoft.com/office/officeart/2005/8/layout/pyramid2"/>
    <dgm:cxn modelId="{085E04EF-B1EE-4FDB-BD75-E1052F45C20E}" type="presParOf" srcId="{2BAB4179-AE77-419C-B7CA-D00D32A59968}" destId="{AB996E1D-7E50-4BBB-A765-B88F3AA5AE2F}" srcOrd="10" destOrd="0" presId="urn:microsoft.com/office/officeart/2005/8/layout/pyramid2"/>
    <dgm:cxn modelId="{C6F8CB9F-7A63-4CE6-9D94-2E209596AB0A}" type="presParOf" srcId="{2BAB4179-AE77-419C-B7CA-D00D32A59968}" destId="{03F265AA-9F77-47B8-8217-092E3E3A50DA}" srcOrd="1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787B212-9CFD-4FC0-8C9D-33B28C2CC40A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D1BEAB5-6298-4ED1-ABB9-242DBD753362}">
      <dgm:prSet phldrT="[Текст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400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rPr>
            <a:t>Асқазан ішек аурулары</a:t>
          </a:r>
          <a:endParaRPr lang="ru-RU" sz="2400" dirty="0">
            <a:solidFill>
              <a:schemeClr val="accent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58AA353-B7EE-4538-933F-6004F5BC86DB}" type="parTrans" cxnId="{17E82ED5-2969-44CB-A564-2D64607EFC25}">
      <dgm:prSet/>
      <dgm:spPr/>
      <dgm:t>
        <a:bodyPr/>
        <a:lstStyle/>
        <a:p>
          <a:endParaRPr lang="ru-RU"/>
        </a:p>
      </dgm:t>
    </dgm:pt>
    <dgm:pt modelId="{AD17BD49-61EF-4E02-B458-6DDA55AB0BD0}" type="sibTrans" cxnId="{17E82ED5-2969-44CB-A564-2D64607EFC25}">
      <dgm:prSet/>
      <dgm:spPr/>
      <dgm:t>
        <a:bodyPr/>
        <a:lstStyle/>
        <a:p>
          <a:endParaRPr lang="ru-RU"/>
        </a:p>
      </dgm:t>
    </dgm:pt>
    <dgm:pt modelId="{2EECA689-6AB0-4BD3-B667-E76A26BDAFF9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400" i="1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Дизентерия</a:t>
          </a:r>
          <a:endParaRPr lang="ru-RU" sz="2400" i="1" dirty="0">
            <a:solidFill>
              <a:schemeClr val="accent4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E787DC86-746C-40AA-B4F9-26BE15340154}" type="parTrans" cxnId="{65DEA0E1-9075-4CF2-BDD5-6007EF07D773}">
      <dgm:prSet/>
      <dgm:spPr/>
      <dgm:t>
        <a:bodyPr/>
        <a:lstStyle/>
        <a:p>
          <a:endParaRPr lang="ru-RU"/>
        </a:p>
      </dgm:t>
    </dgm:pt>
    <dgm:pt modelId="{EB9A8360-3E44-4A2F-848C-F483DA113962}" type="sibTrans" cxnId="{65DEA0E1-9075-4CF2-BDD5-6007EF07D773}">
      <dgm:prSet/>
      <dgm:spPr/>
      <dgm:t>
        <a:bodyPr/>
        <a:lstStyle/>
        <a:p>
          <a:endParaRPr lang="ru-RU"/>
        </a:p>
      </dgm:t>
    </dgm:pt>
    <dgm:pt modelId="{7AA44B2B-4BF8-4215-BC37-94FAF9DD3808}">
      <dgm:prSet phldrT="[Текст]" custT="1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kk-KZ" sz="2400" i="1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Іш сүзегі</a:t>
          </a:r>
          <a:endParaRPr lang="ru-RU" sz="2400" i="1" dirty="0">
            <a:solidFill>
              <a:schemeClr val="accent4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D48C4E07-3AC5-465C-96AA-C0E9D6079126}" type="parTrans" cxnId="{9CC439AA-EEC6-4A0E-9517-391B1081071C}">
      <dgm:prSet/>
      <dgm:spPr/>
      <dgm:t>
        <a:bodyPr/>
        <a:lstStyle/>
        <a:p>
          <a:endParaRPr lang="ru-RU"/>
        </a:p>
      </dgm:t>
    </dgm:pt>
    <dgm:pt modelId="{EF1BD452-80E7-43F6-89C2-72860EF75B54}" type="sibTrans" cxnId="{9CC439AA-EEC6-4A0E-9517-391B1081071C}">
      <dgm:prSet/>
      <dgm:spPr/>
      <dgm:t>
        <a:bodyPr/>
        <a:lstStyle/>
        <a:p>
          <a:endParaRPr lang="ru-RU"/>
        </a:p>
      </dgm:t>
    </dgm:pt>
    <dgm:pt modelId="{3FDB6E28-DF11-4E3A-A041-E74BD1F6784C}">
      <dgm:prSet phldrT="[Текст]"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kk-KZ" sz="2800" b="0" i="1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Тырысқақ</a:t>
          </a:r>
          <a:endParaRPr lang="ru-RU" sz="2800" b="0" i="1" dirty="0">
            <a:solidFill>
              <a:schemeClr val="accent4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BB128DE5-2DC2-4B47-9AEC-530EABD64F36}" type="parTrans" cxnId="{3E90FDB5-B979-4FA7-86B6-B6BD706A0BBA}">
      <dgm:prSet/>
      <dgm:spPr/>
      <dgm:t>
        <a:bodyPr/>
        <a:lstStyle/>
        <a:p>
          <a:endParaRPr lang="ru-RU"/>
        </a:p>
      </dgm:t>
    </dgm:pt>
    <dgm:pt modelId="{67B72595-1622-4261-B5AD-29C4EEEF2E84}" type="sibTrans" cxnId="{3E90FDB5-B979-4FA7-86B6-B6BD706A0BBA}">
      <dgm:prSet/>
      <dgm:spPr/>
      <dgm:t>
        <a:bodyPr/>
        <a:lstStyle/>
        <a:p>
          <a:endParaRPr lang="ru-RU"/>
        </a:p>
      </dgm:t>
    </dgm:pt>
    <dgm:pt modelId="{850C4816-8037-4B29-8146-0F3FDAA311E5}" type="pres">
      <dgm:prSet presAssocID="{4787B212-9CFD-4FC0-8C9D-33B28C2CC40A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552E9C5-875E-468E-83E9-75231873919F}" type="pres">
      <dgm:prSet presAssocID="{2D1BEAB5-6298-4ED1-ABB9-242DBD753362}" presName="centerShape" presStyleLbl="node0" presStyleIdx="0" presStyleCnt="1" custScaleX="109774" custLinFactNeighborX="570" custLinFactNeighborY="-594"/>
      <dgm:spPr/>
      <dgm:t>
        <a:bodyPr/>
        <a:lstStyle/>
        <a:p>
          <a:endParaRPr lang="ru-RU"/>
        </a:p>
      </dgm:t>
    </dgm:pt>
    <dgm:pt modelId="{A9A1C032-008D-4A2D-A78A-09F190E3A616}" type="pres">
      <dgm:prSet presAssocID="{E787DC86-746C-40AA-B4F9-26BE15340154}" presName="parTrans" presStyleLbl="bgSibTrans2D1" presStyleIdx="0" presStyleCnt="3" custAng="10652961" custScaleX="17719" custScaleY="47428" custLinFactNeighborX="27399" custLinFactNeighborY="54678"/>
      <dgm:spPr/>
      <dgm:t>
        <a:bodyPr/>
        <a:lstStyle/>
        <a:p>
          <a:endParaRPr lang="ru-RU"/>
        </a:p>
      </dgm:t>
    </dgm:pt>
    <dgm:pt modelId="{E35ADA91-7280-4E4A-B9CA-0A18EC9BC89A}" type="pres">
      <dgm:prSet presAssocID="{2EECA689-6AB0-4BD3-B667-E76A26BDAFF9}" presName="node" presStyleLbl="node1" presStyleIdx="0" presStyleCnt="3" custScaleX="110997" custScaleY="73681" custRadScaleRad="98342" custRadScaleInc="30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E2BF16-6E33-4A3E-B04E-E58C885B3DD0}" type="pres">
      <dgm:prSet presAssocID="{D48C4E07-3AC5-465C-96AA-C0E9D6079126}" presName="parTrans" presStyleLbl="bgSibTrans2D1" presStyleIdx="1" presStyleCnt="3" custAng="11036110" custScaleX="50498" custScaleY="70812" custLinFactNeighborX="-294" custLinFactNeighborY="80315"/>
      <dgm:spPr/>
      <dgm:t>
        <a:bodyPr/>
        <a:lstStyle/>
        <a:p>
          <a:endParaRPr lang="ru-RU"/>
        </a:p>
      </dgm:t>
    </dgm:pt>
    <dgm:pt modelId="{A41CB5F8-915B-4ED6-B3A2-7C6585D79577}" type="pres">
      <dgm:prSet presAssocID="{7AA44B2B-4BF8-4215-BC37-94FAF9DD3808}" presName="node" presStyleLbl="node1" presStyleIdx="1" presStyleCnt="3" custScaleY="70866" custRadScaleRad="102339" custRadScaleInc="20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C9212C-A0ED-4DBC-A6B3-CF05AB46F54F}" type="pres">
      <dgm:prSet presAssocID="{BB128DE5-2DC2-4B47-9AEC-530EABD64F36}" presName="parTrans" presStyleLbl="bgSibTrans2D1" presStyleIdx="2" presStyleCnt="3" custAng="10697461" custScaleX="28551" custScaleY="37951" custLinFactNeighborX="-31188" custLinFactNeighborY="54950"/>
      <dgm:spPr/>
      <dgm:t>
        <a:bodyPr/>
        <a:lstStyle/>
        <a:p>
          <a:endParaRPr lang="ru-RU"/>
        </a:p>
      </dgm:t>
    </dgm:pt>
    <dgm:pt modelId="{A3A31F6A-D107-41A0-B9F6-A55835D61B14}" type="pres">
      <dgm:prSet presAssocID="{3FDB6E28-DF11-4E3A-A041-E74BD1F6784C}" presName="node" presStyleLbl="node1" presStyleIdx="2" presStyleCnt="3" custScaleY="668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E90FDB5-B979-4FA7-86B6-B6BD706A0BBA}" srcId="{2D1BEAB5-6298-4ED1-ABB9-242DBD753362}" destId="{3FDB6E28-DF11-4E3A-A041-E74BD1F6784C}" srcOrd="2" destOrd="0" parTransId="{BB128DE5-2DC2-4B47-9AEC-530EABD64F36}" sibTransId="{67B72595-1622-4261-B5AD-29C4EEEF2E84}"/>
    <dgm:cxn modelId="{7D28135F-5CFC-4656-972D-EDFD815FAE3C}" type="presOf" srcId="{2EECA689-6AB0-4BD3-B667-E76A26BDAFF9}" destId="{E35ADA91-7280-4E4A-B9CA-0A18EC9BC89A}" srcOrd="0" destOrd="0" presId="urn:microsoft.com/office/officeart/2005/8/layout/radial4"/>
    <dgm:cxn modelId="{17E82ED5-2969-44CB-A564-2D64607EFC25}" srcId="{4787B212-9CFD-4FC0-8C9D-33B28C2CC40A}" destId="{2D1BEAB5-6298-4ED1-ABB9-242DBD753362}" srcOrd="0" destOrd="0" parTransId="{F58AA353-B7EE-4538-933F-6004F5BC86DB}" sibTransId="{AD17BD49-61EF-4E02-B458-6DDA55AB0BD0}"/>
    <dgm:cxn modelId="{65DEA0E1-9075-4CF2-BDD5-6007EF07D773}" srcId="{2D1BEAB5-6298-4ED1-ABB9-242DBD753362}" destId="{2EECA689-6AB0-4BD3-B667-E76A26BDAFF9}" srcOrd="0" destOrd="0" parTransId="{E787DC86-746C-40AA-B4F9-26BE15340154}" sibTransId="{EB9A8360-3E44-4A2F-848C-F483DA113962}"/>
    <dgm:cxn modelId="{8F9C48F9-0F55-4E43-812B-8F27270FD3CF}" type="presOf" srcId="{3FDB6E28-DF11-4E3A-A041-E74BD1F6784C}" destId="{A3A31F6A-D107-41A0-B9F6-A55835D61B14}" srcOrd="0" destOrd="0" presId="urn:microsoft.com/office/officeart/2005/8/layout/radial4"/>
    <dgm:cxn modelId="{9B0258FB-EA36-43EA-8B79-5BEE10E36AA6}" type="presOf" srcId="{E787DC86-746C-40AA-B4F9-26BE15340154}" destId="{A9A1C032-008D-4A2D-A78A-09F190E3A616}" srcOrd="0" destOrd="0" presId="urn:microsoft.com/office/officeart/2005/8/layout/radial4"/>
    <dgm:cxn modelId="{98434E67-2D9F-4003-BBFE-2EDFDAA406AD}" type="presOf" srcId="{7AA44B2B-4BF8-4215-BC37-94FAF9DD3808}" destId="{A41CB5F8-915B-4ED6-B3A2-7C6585D79577}" srcOrd="0" destOrd="0" presId="urn:microsoft.com/office/officeart/2005/8/layout/radial4"/>
    <dgm:cxn modelId="{0B96FEE2-EB22-47DE-BE23-1DDF0D62A2BF}" type="presOf" srcId="{4787B212-9CFD-4FC0-8C9D-33B28C2CC40A}" destId="{850C4816-8037-4B29-8146-0F3FDAA311E5}" srcOrd="0" destOrd="0" presId="urn:microsoft.com/office/officeart/2005/8/layout/radial4"/>
    <dgm:cxn modelId="{14404547-C491-49BA-9AB9-686CFC8502A4}" type="presOf" srcId="{D48C4E07-3AC5-465C-96AA-C0E9D6079126}" destId="{5AE2BF16-6E33-4A3E-B04E-E58C885B3DD0}" srcOrd="0" destOrd="0" presId="urn:microsoft.com/office/officeart/2005/8/layout/radial4"/>
    <dgm:cxn modelId="{9CC439AA-EEC6-4A0E-9517-391B1081071C}" srcId="{2D1BEAB5-6298-4ED1-ABB9-242DBD753362}" destId="{7AA44B2B-4BF8-4215-BC37-94FAF9DD3808}" srcOrd="1" destOrd="0" parTransId="{D48C4E07-3AC5-465C-96AA-C0E9D6079126}" sibTransId="{EF1BD452-80E7-43F6-89C2-72860EF75B54}"/>
    <dgm:cxn modelId="{B77DBF5D-60F5-4918-BDA3-EFBA5E4FF09C}" type="presOf" srcId="{BB128DE5-2DC2-4B47-9AEC-530EABD64F36}" destId="{5EC9212C-A0ED-4DBC-A6B3-CF05AB46F54F}" srcOrd="0" destOrd="0" presId="urn:microsoft.com/office/officeart/2005/8/layout/radial4"/>
    <dgm:cxn modelId="{38BE69D2-A992-445D-9055-3D3644DF271A}" type="presOf" srcId="{2D1BEAB5-6298-4ED1-ABB9-242DBD753362}" destId="{2552E9C5-875E-468E-83E9-75231873919F}" srcOrd="0" destOrd="0" presId="urn:microsoft.com/office/officeart/2005/8/layout/radial4"/>
    <dgm:cxn modelId="{40D40DBF-1359-49E6-86C3-CB655759E8D4}" type="presParOf" srcId="{850C4816-8037-4B29-8146-0F3FDAA311E5}" destId="{2552E9C5-875E-468E-83E9-75231873919F}" srcOrd="0" destOrd="0" presId="urn:microsoft.com/office/officeart/2005/8/layout/radial4"/>
    <dgm:cxn modelId="{16C671FD-B0D8-4E13-905F-98DA2A19DD36}" type="presParOf" srcId="{850C4816-8037-4B29-8146-0F3FDAA311E5}" destId="{A9A1C032-008D-4A2D-A78A-09F190E3A616}" srcOrd="1" destOrd="0" presId="urn:microsoft.com/office/officeart/2005/8/layout/radial4"/>
    <dgm:cxn modelId="{ED068600-71A5-4068-BE65-5CF8F5933480}" type="presParOf" srcId="{850C4816-8037-4B29-8146-0F3FDAA311E5}" destId="{E35ADA91-7280-4E4A-B9CA-0A18EC9BC89A}" srcOrd="2" destOrd="0" presId="urn:microsoft.com/office/officeart/2005/8/layout/radial4"/>
    <dgm:cxn modelId="{F8189F77-B6C1-490A-816D-0B6348EBF9C8}" type="presParOf" srcId="{850C4816-8037-4B29-8146-0F3FDAA311E5}" destId="{5AE2BF16-6E33-4A3E-B04E-E58C885B3DD0}" srcOrd="3" destOrd="0" presId="urn:microsoft.com/office/officeart/2005/8/layout/radial4"/>
    <dgm:cxn modelId="{5EA6B106-DA25-4743-89B2-95F38EDC958E}" type="presParOf" srcId="{850C4816-8037-4B29-8146-0F3FDAA311E5}" destId="{A41CB5F8-915B-4ED6-B3A2-7C6585D79577}" srcOrd="4" destOrd="0" presId="urn:microsoft.com/office/officeart/2005/8/layout/radial4"/>
    <dgm:cxn modelId="{F4B22F42-53B5-426F-B269-FE88AE4C3699}" type="presParOf" srcId="{850C4816-8037-4B29-8146-0F3FDAA311E5}" destId="{5EC9212C-A0ED-4DBC-A6B3-CF05AB46F54F}" srcOrd="5" destOrd="0" presId="urn:microsoft.com/office/officeart/2005/8/layout/radial4"/>
    <dgm:cxn modelId="{947D9834-9D18-4F40-B746-8107C1F1D2B1}" type="presParOf" srcId="{850C4816-8037-4B29-8146-0F3FDAA311E5}" destId="{A3A31F6A-D107-41A0-B9F6-A55835D61B14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C869C9E-2A8D-4CEF-B1D0-DD25428F427A}">
      <dsp:nvSpPr>
        <dsp:cNvPr id="0" name=""/>
        <dsp:cNvSpPr/>
      </dsp:nvSpPr>
      <dsp:spPr>
        <a:xfrm>
          <a:off x="946468" y="0"/>
          <a:ext cx="5248275" cy="5248275"/>
        </a:xfrm>
        <a:prstGeom prst="triangl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D2638B-AC24-425D-A80F-2F5C1954A212}">
      <dsp:nvSpPr>
        <dsp:cNvPr id="0" name=""/>
        <dsp:cNvSpPr/>
      </dsp:nvSpPr>
      <dsp:spPr>
        <a:xfrm>
          <a:off x="1025303" y="346894"/>
          <a:ext cx="3411378" cy="62118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i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Бағалау</a:t>
          </a:r>
          <a:r>
            <a:rPr lang="kk-KZ" sz="1900" kern="1200" dirty="0" smtClean="0"/>
            <a:t> </a:t>
          </a:r>
          <a:endParaRPr lang="ru-RU" sz="1900" kern="1200" dirty="0"/>
        </a:p>
      </dsp:txBody>
      <dsp:txXfrm>
        <a:off x="1025303" y="346894"/>
        <a:ext cx="3411378" cy="621182"/>
      </dsp:txXfrm>
    </dsp:sp>
    <dsp:sp modelId="{39646EC8-40E4-410E-B7B1-3962EA3CAD3F}">
      <dsp:nvSpPr>
        <dsp:cNvPr id="0" name=""/>
        <dsp:cNvSpPr/>
      </dsp:nvSpPr>
      <dsp:spPr>
        <a:xfrm>
          <a:off x="1693285" y="1181893"/>
          <a:ext cx="3411378" cy="62118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i="1" kern="12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rPr>
            <a:t>Жинақтау</a:t>
          </a:r>
          <a:r>
            <a:rPr lang="kk-KZ" sz="1900" kern="1200" dirty="0" smtClean="0"/>
            <a:t> </a:t>
          </a:r>
          <a:endParaRPr lang="ru-RU" sz="1900" kern="1200" dirty="0"/>
        </a:p>
      </dsp:txBody>
      <dsp:txXfrm>
        <a:off x="1693285" y="1181893"/>
        <a:ext cx="3411378" cy="621182"/>
      </dsp:txXfrm>
    </dsp:sp>
    <dsp:sp modelId="{68A060BB-0994-4600-B157-9492B5650A44}">
      <dsp:nvSpPr>
        <dsp:cNvPr id="0" name=""/>
        <dsp:cNvSpPr/>
      </dsp:nvSpPr>
      <dsp:spPr>
        <a:xfrm>
          <a:off x="2277790" y="2016894"/>
          <a:ext cx="3411378" cy="62118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i="1" kern="12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rPr>
            <a:t>Талдау</a:t>
          </a:r>
          <a:r>
            <a:rPr lang="kk-KZ" sz="1900" kern="1200" dirty="0" smtClean="0"/>
            <a:t> </a:t>
          </a:r>
          <a:endParaRPr lang="ru-RU" sz="1900" kern="1200" dirty="0"/>
        </a:p>
      </dsp:txBody>
      <dsp:txXfrm>
        <a:off x="2277790" y="2016894"/>
        <a:ext cx="3411378" cy="621182"/>
      </dsp:txXfrm>
    </dsp:sp>
    <dsp:sp modelId="{58FB6450-0D44-420F-B93A-ED07AAE6F50A}">
      <dsp:nvSpPr>
        <dsp:cNvPr id="0" name=""/>
        <dsp:cNvSpPr/>
      </dsp:nvSpPr>
      <dsp:spPr>
        <a:xfrm>
          <a:off x="2778785" y="2768394"/>
          <a:ext cx="3411378" cy="62118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i="1" kern="1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Қолдану</a:t>
          </a:r>
          <a:r>
            <a:rPr lang="kk-KZ" sz="1900" kern="1200" dirty="0" smtClean="0"/>
            <a:t> </a:t>
          </a:r>
          <a:endParaRPr lang="ru-RU" sz="1900" kern="1200" dirty="0"/>
        </a:p>
      </dsp:txBody>
      <dsp:txXfrm>
        <a:off x="2778785" y="2768394"/>
        <a:ext cx="3411378" cy="621182"/>
      </dsp:txXfrm>
    </dsp:sp>
    <dsp:sp modelId="{6013CCA7-0135-4861-9067-589927CA19FF}">
      <dsp:nvSpPr>
        <dsp:cNvPr id="0" name=""/>
        <dsp:cNvSpPr/>
      </dsp:nvSpPr>
      <dsp:spPr>
        <a:xfrm>
          <a:off x="3363291" y="3519895"/>
          <a:ext cx="3411378" cy="62118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i="1" kern="12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rPr>
            <a:t>Түсіну</a:t>
          </a:r>
          <a:r>
            <a:rPr lang="kk-KZ" sz="1900" kern="1200" dirty="0" smtClean="0"/>
            <a:t> </a:t>
          </a:r>
          <a:endParaRPr lang="ru-RU" sz="1900" kern="1200" dirty="0"/>
        </a:p>
      </dsp:txBody>
      <dsp:txXfrm>
        <a:off x="3363291" y="3519895"/>
        <a:ext cx="3411378" cy="621182"/>
      </dsp:txXfrm>
    </dsp:sp>
    <dsp:sp modelId="{AB996E1D-7E50-4BBB-A765-B88F3AA5AE2F}">
      <dsp:nvSpPr>
        <dsp:cNvPr id="0" name=""/>
        <dsp:cNvSpPr/>
      </dsp:nvSpPr>
      <dsp:spPr>
        <a:xfrm>
          <a:off x="3780810" y="4271395"/>
          <a:ext cx="3411378" cy="62118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i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Білу</a:t>
          </a:r>
          <a:endParaRPr lang="ru-RU" sz="2000" b="1" i="1" kern="120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780810" y="4271395"/>
        <a:ext cx="3411378" cy="621182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07140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59825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70748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13790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38622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85280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20729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56267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49771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79011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314163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94143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9A483DDC-D8AA-46ED-B16E-0849DA2EC376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49DE98E-2449-47ED-BA07-9A8012DC460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1237933159_5381_spring_wind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8" descr="Водяные капли"/>
          <p:cNvSpPr>
            <a:spLocks noChangeArrowheads="1"/>
          </p:cNvSpPr>
          <p:nvPr/>
        </p:nvSpPr>
        <p:spPr bwMode="auto">
          <a:xfrm>
            <a:off x="2428875" y="-642938"/>
            <a:ext cx="3581400" cy="3276601"/>
          </a:xfrm>
          <a:prstGeom prst="star32">
            <a:avLst>
              <a:gd name="adj" fmla="val 37500"/>
            </a:avLst>
          </a:prstGeom>
          <a:gradFill rotWithShape="1">
            <a:gsLst>
              <a:gs pos="0">
                <a:srgbClr val="FFFFFF"/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>
              <a:latin typeface="Calibri" pitchFamily="34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115616" y="1340768"/>
            <a:ext cx="6768752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ru-RU" altLang="ru-RU" sz="24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ru-RU" altLang="ru-RU" sz="24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ru-RU" altLang="ru-RU" sz="24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ru-RU" alt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Жамбыл </a:t>
            </a:r>
            <a:r>
              <a:rPr lang="ru-RU" altLang="ru-RU" sz="2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облысы</a:t>
            </a:r>
            <a:r>
              <a:rPr lang="ru-RU" alt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,</a:t>
            </a:r>
            <a:r>
              <a:rPr lang="ru-RU" altLang="ru-RU" sz="2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Меркі</a:t>
            </a:r>
            <a:r>
              <a:rPr lang="ru-RU" alt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ауданы</a:t>
            </a:r>
            <a:endParaRPr lang="ru-RU" altLang="ru-RU" sz="24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ru-RU" alt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№23 </a:t>
            </a:r>
            <a:r>
              <a:rPr lang="ru-RU" altLang="ru-RU" sz="2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Тескентоған  </a:t>
            </a:r>
            <a:r>
              <a:rPr lang="ru-RU" alt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орта </a:t>
            </a:r>
            <a:r>
              <a:rPr lang="ru-RU" altLang="ru-RU" sz="2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мектебінің</a:t>
            </a:r>
            <a:r>
              <a:rPr lang="ru-RU" alt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eaLnBrk="1" hangingPunct="1"/>
            <a:r>
              <a:rPr lang="ru-RU" alt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alt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иологи</a:t>
            </a:r>
            <a:r>
              <a:rPr lang="kk-KZ" alt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 пәні мұғалімі </a:t>
            </a:r>
            <a:r>
              <a:rPr lang="kk-KZ" alt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:Ниязбекова </a:t>
            </a:r>
            <a:r>
              <a:rPr lang="kk-KZ" alt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895096" y="500042"/>
            <a:ext cx="5747086" cy="5232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" pitchFamily="18" charset="0"/>
              </a:rPr>
              <a:t>№23 </a:t>
            </a:r>
            <a:r>
              <a:rPr lang="ru-RU" sz="2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" pitchFamily="18" charset="0"/>
              </a:rPr>
              <a:t>Тескентоған  </a:t>
            </a: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" pitchFamily="18" charset="0"/>
              </a:rPr>
              <a:t>орта </a:t>
            </a:r>
            <a:r>
              <a:rPr 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" pitchFamily="18" charset="0"/>
              </a:rPr>
              <a:t>мектебі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entury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88730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2636912"/>
            <a:ext cx="6400800" cy="2520280"/>
          </a:xfrm>
        </p:spPr>
        <p:txBody>
          <a:bodyPr>
            <a:normAutofit/>
          </a:bodyPr>
          <a:lstStyle/>
          <a:p>
            <a:endParaRPr lang="ru-RU" sz="5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31640" y="1268760"/>
            <a:ext cx="6552728" cy="2880320"/>
          </a:xfrm>
          <a:prstGeom prst="rect">
            <a:avLst/>
          </a:prstGeom>
          <a:solidFill>
            <a:srgbClr val="92D050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Үй тапсырмасы </a:t>
            </a:r>
          </a:p>
          <a:p>
            <a:pPr algn="ctr"/>
            <a:r>
              <a:rPr lang="kk-KZ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сұрақ -жауап</a:t>
            </a:r>
            <a:endParaRPr lang="ru-RU" sz="32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83568" y="5157192"/>
            <a:ext cx="3240360" cy="93610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Білу </a:t>
            </a:r>
            <a:endParaRPr lang="ru-RU" sz="36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3302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742841"/>
            <a:ext cx="820891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>
              <a:buFont typeface="Wingdings" pitchFamily="2" charset="2"/>
              <a:buAutoNum type="arabicPeriod"/>
              <a:defRPr/>
            </a:pPr>
            <a:r>
              <a:rPr lang="kk-KZ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Асқорыту жолының ұзындығы</a:t>
            </a:r>
          </a:p>
          <a:p>
            <a:pPr marL="609600" indent="-609600">
              <a:buFont typeface="Wingdings" pitchFamily="2" charset="2"/>
              <a:buAutoNum type="arabicPeriod"/>
              <a:defRPr/>
            </a:pPr>
            <a:r>
              <a:rPr lang="kk-KZ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Қоректі зат құрамына қандай органикалық зат кіреді?</a:t>
            </a:r>
          </a:p>
          <a:p>
            <a:pPr marL="609600" indent="-609600">
              <a:buFont typeface="Wingdings" pitchFamily="2" charset="2"/>
              <a:buAutoNum type="arabicPeriod"/>
              <a:defRPr/>
            </a:pPr>
            <a:r>
              <a:rPr lang="kk-KZ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Аш ішектің ұзындығы қандай?</a:t>
            </a:r>
          </a:p>
          <a:p>
            <a:pPr marL="609600" indent="-609600">
              <a:buFont typeface="Wingdings" pitchFamily="2" charset="2"/>
              <a:buAutoNum type="arabicPeriod"/>
              <a:defRPr/>
            </a:pPr>
            <a:r>
              <a:rPr lang="kk-KZ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Ұлтабарға қандай без өзектері ашылады?</a:t>
            </a:r>
          </a:p>
          <a:p>
            <a:pPr marL="609600" indent="-609600">
              <a:buFont typeface="Wingdings" pitchFamily="2" charset="2"/>
              <a:buAutoNum type="arabicPeriod"/>
              <a:defRPr/>
            </a:pPr>
            <a:r>
              <a:rPr lang="kk-KZ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Асқорытудағы ең үлкен без?</a:t>
            </a:r>
          </a:p>
          <a:p>
            <a:pPr marL="609600" indent="-609600">
              <a:buFont typeface="Wingdings" pitchFamily="2" charset="2"/>
              <a:buAutoNum type="arabicPeriod"/>
              <a:defRPr/>
            </a:pPr>
            <a:r>
              <a:rPr lang="kk-KZ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Асқазанда ас неше сағат болады?</a:t>
            </a:r>
          </a:p>
          <a:p>
            <a:pPr marL="609600" indent="-609600">
              <a:buFont typeface="Wingdings" pitchFamily="2" charset="2"/>
              <a:buAutoNum type="arabicPeriod"/>
              <a:defRPr/>
            </a:pPr>
            <a:r>
              <a:rPr lang="kk-KZ" alt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Бауыр жасушаларынан бөлінетін сұйықтық</a:t>
            </a:r>
            <a:r>
              <a:rPr lang="kk-KZ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kk-KZ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>
              <a:buFont typeface="Wingdings" pitchFamily="2" charset="2"/>
              <a:buAutoNum type="arabicPeriod"/>
              <a:defRPr/>
            </a:pPr>
            <a:r>
              <a:rPr lang="kk-KZ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Бір тәулікте адамға қанша көмірсу қажет?</a:t>
            </a:r>
            <a:endParaRPr lang="ru-RU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18741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!Практикалык Досжан газеттери мен журналдары---\фото для-Дизайн\531753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42852"/>
            <a:ext cx="9144001" cy="6715148"/>
          </a:xfrm>
          <a:prstGeom prst="rect">
            <a:avLst/>
          </a:prstGeom>
          <a:noFill/>
        </p:spPr>
      </p:pic>
      <p:pic>
        <p:nvPicPr>
          <p:cNvPr id="3" name="Picture 3" descr="D:\ииииииииииии++\фото----\21ec383b0ccd0eb80196c3d1168b26a2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111484" cy="2000240"/>
          </a:xfrm>
          <a:prstGeom prst="rect">
            <a:avLst/>
          </a:prstGeom>
          <a:noFill/>
        </p:spPr>
      </p:pic>
      <p:pic>
        <p:nvPicPr>
          <p:cNvPr id="4" name="Picture 5" descr="D:\ииииииииииии++\фото----\1354136203_vitamini_s_gradk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37352" y="5059370"/>
            <a:ext cx="2706648" cy="179863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 rot="20272494">
            <a:off x="1087736" y="2074420"/>
            <a:ext cx="8229600" cy="2608090"/>
          </a:xfrm>
        </p:spPr>
        <p:txBody>
          <a:bodyPr>
            <a:normAutofit fontScale="90000"/>
          </a:bodyPr>
          <a:lstStyle/>
          <a:p>
            <a:r>
              <a:rPr lang="kk-KZ" b="1" i="1" u="sng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Тақырыбы:</a:t>
            </a:r>
            <a:r>
              <a:rPr lang="kk-KZ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40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Асқорыту мүшелерінің жұқпалы аурулары: дизентерия, тырысқақ, іш сүзек олардың алдын алу шаралары</a:t>
            </a:r>
            <a:r>
              <a:rPr lang="ru-RU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2265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go2.imgsmail.ru/imgpreview?key=http%3A//f8.ifotki.info/org/83dc1d464a1256936190a36e69de753350ea7691419639.jpg&amp;mb=imgdb_preview_11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Жаңа сабақ жоспары</a:t>
            </a:r>
            <a:endParaRPr lang="ru-RU" dirty="0"/>
          </a:p>
        </p:txBody>
      </p:sp>
      <p:graphicFrame>
        <p:nvGraphicFramePr>
          <p:cNvPr id="14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471118768"/>
              </p:ext>
            </p:extLst>
          </p:nvPr>
        </p:nvGraphicFramePr>
        <p:xfrm>
          <a:off x="457200" y="1076325"/>
          <a:ext cx="8229600" cy="5248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220568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go1.imgsmail.ru/imgpreview?key=http%3A//oboi.kards.qip.ru/images/wallpaper/d5/07/133077_1024_768.jpg&amp;mb=imgdb_preview_203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77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1143000"/>
          </a:xfrm>
        </p:spPr>
        <p:txBody>
          <a:bodyPr>
            <a:noAutofit/>
          </a:bodyPr>
          <a:lstStyle/>
          <a:p>
            <a:r>
              <a:rPr lang="kk-KZ" sz="2400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Мақсаты:</a:t>
            </a:r>
            <a:r>
              <a:rPr lang="kk-KZ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ас қорыту мүшелерінің құрылысы мен қызметі туралы білімдері негізінде қалыпты ас қорытудың гигиеналық жағдайлары мен тамақтану режимін түсіндіру</a:t>
            </a:r>
            <a:endParaRPr lang="ru-RU" sz="24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2564904"/>
            <a:ext cx="835292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i="1" u="sng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Білімділік: </a:t>
            </a:r>
            <a:r>
              <a:rPr lang="kk-KZ" sz="2400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тамақтану режиміжәне жеке бас гигиенасы ережелері, ас қорыту жолы қызметінің бұзылу себебі туралы білім беру; ас қорыту жүйесі мүшелерінің және ішекқұрт ауруларының алдын алу</a:t>
            </a:r>
            <a:br>
              <a:rPr lang="kk-KZ" sz="2400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i="1" u="sng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Дамытушылық: </a:t>
            </a:r>
            <a:r>
              <a:rPr lang="kk-KZ" sz="2400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тамақтану гигиенасы мен ережелерін физиологиялық тұрғыдан негіздеу; оқушылардың талдау, синтез, салыстыру, қорытындылау, ойлау қабілеттерін дамыту</a:t>
            </a:r>
            <a:br>
              <a:rPr lang="kk-KZ" sz="2400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i="1" u="sng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Тәрбиелілік: </a:t>
            </a:r>
            <a:r>
              <a:rPr lang="kk-KZ" sz="2400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ішекте астың қорытылуына алкоголь мен темекінің әсерін түсіндіру, тамақ ішу ережелерін сақтауда өзін-өзі бақылау дағдысын қалыптастыру</a:t>
            </a:r>
            <a:endParaRPr lang="ru-RU" sz="24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11186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304800" y="838200"/>
            <a:ext cx="8515672" cy="5257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kk-KZ" altLang="ru-RU" sz="4000" i="1" dirty="0">
                <a:solidFill>
                  <a:schemeClr val="bg2"/>
                </a:solidFill>
                <a:latin typeface="Palatino Linotype" pitchFamily="18" charset="0"/>
              </a:rPr>
              <a:t>            </a:t>
            </a:r>
            <a:r>
              <a:rPr lang="kk-KZ" altLang="ru-RU" sz="4000" i="1" dirty="0">
                <a:solidFill>
                  <a:srgbClr val="FF0000"/>
                </a:solidFill>
                <a:latin typeface="Palatino Linotype" pitchFamily="18" charset="0"/>
              </a:rPr>
              <a:t>Сабақтың жоспары:</a:t>
            </a:r>
          </a:p>
          <a:p>
            <a:pPr eaLnBrk="1" hangingPunct="1"/>
            <a:r>
              <a:rPr lang="kk-KZ" altLang="ru-RU" sz="3200" dirty="0">
                <a:solidFill>
                  <a:srgbClr val="15028A"/>
                </a:solidFill>
              </a:rPr>
              <a:t>1. Тамақтану режимі</a:t>
            </a:r>
          </a:p>
          <a:p>
            <a:pPr eaLnBrk="1" hangingPunct="1"/>
            <a:r>
              <a:rPr lang="kk-KZ" altLang="ru-RU" sz="3200" dirty="0">
                <a:solidFill>
                  <a:srgbClr val="15028A"/>
                </a:solidFill>
              </a:rPr>
              <a:t>2. Тәбет</a:t>
            </a:r>
          </a:p>
          <a:p>
            <a:pPr eaLnBrk="1" hangingPunct="1"/>
            <a:r>
              <a:rPr lang="kk-KZ" altLang="ru-RU" sz="3200" dirty="0">
                <a:solidFill>
                  <a:srgbClr val="15028A"/>
                </a:solidFill>
              </a:rPr>
              <a:t>3. Асқазан-ішек аурулары</a:t>
            </a:r>
          </a:p>
          <a:p>
            <a:pPr eaLnBrk="1" hangingPunct="1"/>
            <a:r>
              <a:rPr lang="kk-KZ" altLang="ru-RU" sz="3200" dirty="0">
                <a:solidFill>
                  <a:srgbClr val="15028A"/>
                </a:solidFill>
              </a:rPr>
              <a:t>4. Ішекқұрт аурулары </a:t>
            </a:r>
          </a:p>
          <a:p>
            <a:pPr eaLnBrk="1" hangingPunct="1"/>
            <a:r>
              <a:rPr lang="kk-KZ" altLang="ru-RU" sz="3200" dirty="0">
                <a:solidFill>
                  <a:srgbClr val="15028A"/>
                </a:solidFill>
              </a:rPr>
              <a:t>5. Асқазан-ішек және ішекқұрт </a:t>
            </a:r>
          </a:p>
          <a:p>
            <a:pPr eaLnBrk="1" hangingPunct="1"/>
            <a:r>
              <a:rPr lang="kk-KZ" altLang="ru-RU" sz="3200" dirty="0">
                <a:solidFill>
                  <a:srgbClr val="15028A"/>
                </a:solidFill>
              </a:rPr>
              <a:t>    ауруларының алдын алу.</a:t>
            </a:r>
            <a:endParaRPr lang="kk-KZ" altLang="ru-RU" sz="3200" dirty="0">
              <a:solidFill>
                <a:srgbClr val="15028A"/>
              </a:solidFill>
              <a:latin typeface="Palatino Linotype" pitchFamily="18" charset="0"/>
            </a:endParaRPr>
          </a:p>
          <a:p>
            <a:pPr eaLnBrk="1" hangingPunct="1"/>
            <a:endParaRPr lang="kk-KZ" altLang="ru-RU" sz="3200" dirty="0">
              <a:solidFill>
                <a:srgbClr val="15028A"/>
              </a:solidFill>
              <a:latin typeface="Palatino Linotype" pitchFamily="18" charset="0"/>
            </a:endParaRPr>
          </a:p>
          <a:p>
            <a:pPr eaLnBrk="1" hangingPunct="1"/>
            <a:endParaRPr lang="kk-KZ" altLang="ru-RU" sz="3200" dirty="0">
              <a:solidFill>
                <a:srgbClr val="15028A"/>
              </a:solidFill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06492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331640" y="2636912"/>
            <a:ext cx="6552728" cy="2520280"/>
          </a:xfrm>
          <a:prstGeom prst="rect">
            <a:avLst/>
          </a:prstGeom>
          <a:solidFill>
            <a:srgbClr val="92D050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Асқазан ішек аурулары</a:t>
            </a:r>
            <a:endParaRPr lang="ru-RU" sz="4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436096" y="6093296"/>
            <a:ext cx="3240360" cy="57606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түсіну </a:t>
            </a:r>
            <a:endParaRPr lang="ru-RU" sz="36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97369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457200" y="1600200"/>
            <a:ext cx="8077200" cy="44958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" pitchFamily="2" charset="2"/>
              <a:buNone/>
            </a:pPr>
            <a:endParaRPr lang="kk-KZ" altLang="ru-RU" sz="4000" b="1" i="1" dirty="0" smtClean="0">
              <a:solidFill>
                <a:srgbClr val="15028A"/>
              </a:solidFill>
            </a:endParaRPr>
          </a:p>
          <a:p>
            <a:pPr algn="ctr">
              <a:buFont typeface="Wingdings" pitchFamily="2" charset="2"/>
              <a:buNone/>
            </a:pPr>
            <a:r>
              <a:rPr lang="kk-KZ" altLang="ru-RU" sz="4000" b="1" i="1" dirty="0" smtClean="0">
                <a:solidFill>
                  <a:srgbClr val="15028A"/>
                </a:solidFill>
              </a:rPr>
              <a:t>Ас-адамның арқауы.</a:t>
            </a:r>
            <a:endParaRPr lang="ru-RU" altLang="ru-RU" sz="4000" b="1" i="1" dirty="0" smtClean="0">
              <a:solidFill>
                <a:srgbClr val="15028A"/>
              </a:solidFill>
            </a:endParaRP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71600" y="3276600"/>
            <a:ext cx="3276600" cy="26289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3276600"/>
            <a:ext cx="3962400" cy="26289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66030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1475656" y="241399"/>
            <a:ext cx="61722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tabLst>
                <a:tab pos="749300" algn="l"/>
              </a:tabLst>
              <a:defRPr sz="24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tabLst>
                <a:tab pos="749300" algn="l"/>
              </a:tabLst>
              <a:defRPr sz="24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tabLst>
                <a:tab pos="749300" algn="l"/>
              </a:tabLst>
              <a:defRPr sz="24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tabLst>
                <a:tab pos="749300" algn="l"/>
              </a:tabLst>
              <a:defRPr sz="24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tabLst>
                <a:tab pos="749300" algn="l"/>
              </a:tabLst>
              <a:defRPr sz="24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9300" algn="l"/>
              </a:tabLst>
              <a:defRPr sz="24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9300" algn="l"/>
              </a:tabLst>
              <a:defRPr sz="24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9300" algn="l"/>
              </a:tabLst>
              <a:defRPr sz="24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9300" algn="l"/>
              </a:tabLst>
              <a:defRPr sz="24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r>
              <a:rPr lang="kk-KZ" altLang="ru-RU" sz="3600" dirty="0">
                <a:solidFill>
                  <a:srgbClr val="710C01"/>
                </a:solidFill>
                <a:latin typeface="Times New Roman CYR" charset="-52"/>
                <a:cs typeface="Times New Roman" pitchFamily="18" charset="0"/>
              </a:rPr>
              <a:t>Адамның бір күндік тамақтану мөлшері.</a:t>
            </a:r>
            <a:endParaRPr lang="kk-KZ" altLang="ru-RU" sz="3600" b="0" dirty="0">
              <a:solidFill>
                <a:srgbClr val="710C01"/>
              </a:solidFill>
              <a:latin typeface="Arial" pitchFamily="34" charset="0"/>
            </a:endParaRPr>
          </a:p>
        </p:txBody>
      </p:sp>
      <p:graphicFrame>
        <p:nvGraphicFramePr>
          <p:cNvPr id="3" name="Group 6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44687806"/>
              </p:ext>
            </p:extLst>
          </p:nvPr>
        </p:nvGraphicFramePr>
        <p:xfrm>
          <a:off x="1115616" y="1556793"/>
          <a:ext cx="7696200" cy="1944215"/>
        </p:xfrm>
        <a:graphic>
          <a:graphicData uri="http://schemas.openxmlformats.org/drawingml/2006/table">
            <a:tbl>
              <a:tblPr/>
              <a:tblGrid>
                <a:gridCol w="2438400"/>
                <a:gridCol w="1752600"/>
                <a:gridCol w="2057400"/>
                <a:gridCol w="1447800"/>
              </a:tblGrid>
              <a:tr h="10230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5028A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Таңертеңгі ас</a:t>
                      </a:r>
                      <a:endParaRPr kumimoji="0" lang="kk-KZ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5028A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5028A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Түскі ас</a:t>
                      </a:r>
                      <a:endParaRPr kumimoji="0" lang="kk-KZ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5028A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5028A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Сәскелі</a:t>
                      </a:r>
                      <a:r>
                        <a:rPr kumimoji="0" lang="kk-KZ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5028A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к</a:t>
                      </a:r>
                      <a:r>
                        <a:rPr kumimoji="0" lang="kk-KZ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5028A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 ас</a:t>
                      </a:r>
                      <a:endParaRPr kumimoji="0" lang="kk-KZ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15028A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5028A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Кешкі ас</a:t>
                      </a:r>
                      <a:endParaRPr kumimoji="0" lang="kk-KZ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15028A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211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5028A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25%</a:t>
                      </a:r>
                      <a:endParaRPr kumimoji="0" lang="kk-KZ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15028A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5028A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40%</a:t>
                      </a:r>
                      <a:endParaRPr kumimoji="0" lang="kk-KZ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15028A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5028A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15%</a:t>
                      </a:r>
                      <a:endParaRPr kumimoji="0" lang="kk-KZ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15028A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5028A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20%</a:t>
                      </a:r>
                      <a:endParaRPr kumimoji="0" lang="kk-KZ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5028A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Рисунок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11413" y="3717032"/>
            <a:ext cx="4537075" cy="29520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785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 txBox="1">
            <a:spLocks noChangeArrowheads="1"/>
          </p:cNvSpPr>
          <p:nvPr/>
        </p:nvSpPr>
        <p:spPr>
          <a:xfrm>
            <a:off x="457200" y="533400"/>
            <a:ext cx="8229600" cy="6096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k-KZ" sz="2800" b="1" u="sng" dirty="0" smtClean="0"/>
              <a:t>Танерте</a:t>
            </a:r>
            <a:r>
              <a:rPr lang="en-US" sz="2800" b="1" u="sng" dirty="0" smtClean="0"/>
              <a:t>ң</a:t>
            </a:r>
            <a:r>
              <a:rPr lang="kk-KZ" sz="2800" b="1" u="sng" dirty="0" smtClean="0"/>
              <a:t>гі ас</a:t>
            </a:r>
            <a:r>
              <a:rPr lang="kk-KZ" sz="2800" dirty="0" smtClean="0"/>
              <a:t>-міндетті түрде ыстық болу керек, мысалы қара құмық не сұлы ботқасы,сүт,қара нан,көкөністер салат.</a:t>
            </a:r>
            <a:endParaRPr lang="kk-KZ" sz="2800" b="1" u="sng" dirty="0" smtClean="0"/>
          </a:p>
          <a:p>
            <a:pPr>
              <a:defRPr/>
            </a:pPr>
            <a:r>
              <a:rPr lang="kk-KZ" sz="2800" b="1" u="sng" dirty="0" smtClean="0"/>
              <a:t>Түскі ас</a:t>
            </a:r>
            <a:r>
              <a:rPr lang="kk-KZ" sz="2800" dirty="0" smtClean="0"/>
              <a:t>-көкөністер мен жемістер салаты еттен не балықтан дайындалған бірінші және екінші ыстық тағамдар,компот</a:t>
            </a:r>
            <a:endParaRPr lang="kk-KZ" sz="2800" b="1" u="sng" dirty="0" smtClean="0"/>
          </a:p>
          <a:p>
            <a:pPr>
              <a:defRPr/>
            </a:pPr>
            <a:r>
              <a:rPr lang="kk-KZ" sz="2800" b="1" u="sng" dirty="0" smtClean="0"/>
              <a:t>Сәскелік ас</a:t>
            </a:r>
            <a:r>
              <a:rPr lang="kk-KZ" sz="2800" dirty="0" smtClean="0"/>
              <a:t>-жеміс не көкөніс шырыны,сүт сусындары мен жемістер.(банан,алма,алмұрт,апелсин т б)</a:t>
            </a:r>
            <a:endParaRPr lang="kk-KZ" sz="2800" b="1" u="sng" dirty="0" smtClean="0"/>
          </a:p>
          <a:p>
            <a:pPr>
              <a:defRPr/>
            </a:pPr>
            <a:r>
              <a:rPr lang="kk-KZ" sz="2800" b="1" u="sng" dirty="0" smtClean="0"/>
              <a:t>Кешкі ас</a:t>
            </a:r>
            <a:r>
              <a:rPr lang="kk-KZ" sz="2800" dirty="0" smtClean="0"/>
              <a:t>-жеңіл болғаны дұрыс.Сүт не айран көкөніс, жарма тағамдары, жемістер.</a:t>
            </a:r>
            <a:endParaRPr lang="ru-RU" sz="2800" dirty="0" smtClean="0"/>
          </a:p>
        </p:txBody>
      </p:sp>
    </p:spTree>
    <p:extLst>
      <p:ext uri="{BB962C8B-B14F-4D97-AF65-F5344CB8AC3E}">
        <p14:creationId xmlns="" xmlns:p14="http://schemas.microsoft.com/office/powerpoint/2010/main" val="282224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go2.imgsmail.ru/imgpreview?key=http%3A//900igr.net/datas/literatura/Gabdulla-Tukaj/0015-015-Gabdulla-Tukaj.jpg&amp;mb=imgdb_preview_126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779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1600200" y="1676400"/>
            <a:ext cx="5427663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kk-KZ" altLang="ru-RU" sz="2200" b="0" dirty="0">
                <a:latin typeface="Times New Roman CYR" charset="-52"/>
                <a:cs typeface="Times New Roman" pitchFamily="18" charset="0"/>
              </a:rPr>
              <a:t> </a:t>
            </a:r>
            <a:r>
              <a:rPr lang="kk-KZ" altLang="ru-RU" sz="3600" dirty="0">
                <a:solidFill>
                  <a:schemeClr val="accent1"/>
                </a:solidFill>
                <a:latin typeface="Times New Roman CYR" charset="-52"/>
                <a:cs typeface="Times New Roman" pitchFamily="18" charset="0"/>
              </a:rPr>
              <a:t>Бір күнде пайдаланатын</a:t>
            </a:r>
            <a:endParaRPr lang="kk-KZ" altLang="ru-RU" sz="3600" dirty="0">
              <a:solidFill>
                <a:schemeClr val="accent1"/>
              </a:solidFill>
              <a:latin typeface="Times New Roman CYR" charset="-52"/>
            </a:endParaRPr>
          </a:p>
          <a:p>
            <a:pPr eaLnBrk="1" hangingPunct="1"/>
            <a:r>
              <a:rPr lang="kk-KZ" altLang="ru-RU" sz="3600" dirty="0">
                <a:solidFill>
                  <a:schemeClr val="accent1"/>
                </a:solidFill>
                <a:latin typeface="Times New Roman CYR" charset="-52"/>
                <a:cs typeface="Times New Roman" pitchFamily="18" charset="0"/>
              </a:rPr>
              <a:t>кенеулі заттар мөлшері.</a:t>
            </a:r>
            <a:endParaRPr lang="kk-KZ" altLang="ru-RU" sz="3600" b="0" dirty="0">
              <a:solidFill>
                <a:schemeClr val="accent1"/>
              </a:solidFill>
              <a:latin typeface="Arial" pitchFamily="34" charset="0"/>
            </a:endParaRPr>
          </a:p>
        </p:txBody>
      </p:sp>
      <p:graphicFrame>
        <p:nvGraphicFramePr>
          <p:cNvPr id="3" name="Group 101"/>
          <p:cNvGraphicFramePr>
            <a:graphicFrameLocks noGrp="1"/>
          </p:cNvGraphicFramePr>
          <p:nvPr/>
        </p:nvGraphicFramePr>
        <p:xfrm>
          <a:off x="609600" y="3124200"/>
          <a:ext cx="7620000" cy="1962150"/>
        </p:xfrm>
        <a:graphic>
          <a:graphicData uri="http://schemas.openxmlformats.org/drawingml/2006/table">
            <a:tbl>
              <a:tblPr/>
              <a:tblGrid>
                <a:gridCol w="1228725"/>
                <a:gridCol w="1474788"/>
                <a:gridCol w="828675"/>
                <a:gridCol w="1138237"/>
                <a:gridCol w="901700"/>
                <a:gridCol w="2047875"/>
              </a:tblGrid>
              <a:tr h="7012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5028A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Нәурыз</a:t>
                      </a:r>
                      <a:endParaRPr kumimoji="0" lang="kk-K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5028A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5028A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Көмір су</a:t>
                      </a:r>
                      <a:endParaRPr kumimoji="0" lang="kk-K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5028A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5028A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май</a:t>
                      </a:r>
                      <a:endParaRPr kumimoji="0" lang="kk-KZ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15028A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5028A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Су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15028A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5028A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тұз</a:t>
                      </a:r>
                      <a:endParaRPr kumimoji="0" lang="kk-KZ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15028A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5028A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Дәрумендер</a:t>
                      </a:r>
                      <a:endParaRPr kumimoji="0" lang="kk-KZ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15028A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608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5028A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100г</a:t>
                      </a:r>
                      <a:endParaRPr kumimoji="0" lang="kk-KZ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15028A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5028A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400-50</a:t>
                      </a: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5028A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kk-KZ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5028A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г</a:t>
                      </a:r>
                      <a:endParaRPr kumimoji="0" lang="kk-K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5028A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5028A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100г</a:t>
                      </a:r>
                      <a:endParaRPr kumimoji="0" lang="kk-K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5028A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5028A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2-2,5л</a:t>
                      </a:r>
                      <a:endParaRPr kumimoji="0" lang="kk-K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5028A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5028A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10г</a:t>
                      </a:r>
                      <a:endParaRPr kumimoji="0" lang="kk-K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5028A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5028A"/>
                          </a:solidFill>
                          <a:effectLst/>
                          <a:latin typeface="Times New Roman CYR" charset="-52"/>
                          <a:cs typeface="Times New Roman" pitchFamily="18" charset="0"/>
                        </a:rPr>
                        <a:t>А,В,С,Д,Е,К,Р,т.б.</a:t>
                      </a:r>
                      <a:endParaRPr kumimoji="0" lang="kk-K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5028A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62895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/>
          </p:cNvSpPr>
          <p:nvPr/>
        </p:nvSpPr>
        <p:spPr bwMode="auto">
          <a:xfrm>
            <a:off x="407194" y="274638"/>
            <a:ext cx="8229600" cy="582594"/>
          </a:xfrm>
          <a:prstGeom prst="rect">
            <a:avLst/>
          </a:prstGeo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kk-KZ" sz="2800" dirty="0" smtClean="0">
                <a:solidFill>
                  <a:srgbClr val="FF0000"/>
                </a:solidFill>
                <a:latin typeface="+mn-lt"/>
              </a:rPr>
              <a:t>Дұрыс тамақтануға байланысты ақыл-кеңестер:</a:t>
            </a:r>
            <a:endParaRPr lang="ru-RU" sz="2800" dirty="0" smtClean="0">
              <a:latin typeface="+mn-lt"/>
            </a:endParaRPr>
          </a:p>
        </p:txBody>
      </p:sp>
      <p:sp>
        <p:nvSpPr>
          <p:cNvPr id="3" name="Rectangle 3"/>
          <p:cNvSpPr txBox="1">
            <a:spLocks/>
          </p:cNvSpPr>
          <p:nvPr/>
        </p:nvSpPr>
        <p:spPr>
          <a:xfrm>
            <a:off x="357188" y="857250"/>
            <a:ext cx="8329612" cy="585787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8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k-KZ" altLang="ru-RU" sz="1400" dirty="0" smtClean="0">
                <a:solidFill>
                  <a:srgbClr val="FF0000"/>
                </a:solidFill>
              </a:rPr>
              <a:t>тиімді және дұрыс тамақтану күніне бірнеше рет әр түрлі тамақтардан тұратын тамақтануға негізделуі керек;</a:t>
            </a:r>
          </a:p>
          <a:p>
            <a:pPr algn="just">
              <a:lnSpc>
                <a:spcPct val="80000"/>
              </a:lnSpc>
              <a:buFont typeface="Wingdings 2" pitchFamily="18" charset="2"/>
              <a:buNone/>
            </a:pPr>
            <a:endParaRPr lang="kk-KZ" altLang="ru-RU" sz="1400" dirty="0" smtClean="0">
              <a:solidFill>
                <a:schemeClr val="bg1"/>
              </a:solidFill>
            </a:endParaRPr>
          </a:p>
          <a:p>
            <a:pPr algn="just">
              <a:lnSpc>
                <a:spcPct val="8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k-KZ" altLang="ru-RU" sz="1400" dirty="0" smtClean="0">
                <a:solidFill>
                  <a:srgbClr val="FF0000"/>
                </a:solidFill>
              </a:rPr>
              <a:t>нан, ұн, макарон өнімдерін, күріш пен картоп сияқты өнімдерді күніне бірнеше рет, әртүрлі тамақ ішкен сайын жеп тұру қажет;</a:t>
            </a:r>
          </a:p>
          <a:p>
            <a:pPr algn="just">
              <a:lnSpc>
                <a:spcPct val="80000"/>
              </a:lnSpc>
              <a:buFont typeface="Wingdings 2" pitchFamily="18" charset="2"/>
              <a:buBlip>
                <a:blip r:embed="rId2"/>
              </a:buBlip>
            </a:pPr>
            <a:endParaRPr lang="kk-KZ" altLang="ru-RU" sz="1400" dirty="0" smtClean="0">
              <a:solidFill>
                <a:srgbClr val="FF0000"/>
              </a:solidFill>
            </a:endParaRPr>
          </a:p>
          <a:p>
            <a:pPr algn="just">
              <a:lnSpc>
                <a:spcPct val="8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k-KZ" altLang="ru-RU" sz="1400" dirty="0" smtClean="0">
                <a:solidFill>
                  <a:srgbClr val="FF0000"/>
                </a:solidFill>
              </a:rPr>
              <a:t>әр түрлі жемістер мен көкөністерді күніне бірнеше рет тәулігіне 400 грамнан астам жеу керек. Мүмкіндігінше жергілікті жағдайда өсірілген жеміс - жидектер мен көкөністерді жеген дұрыс;</a:t>
            </a:r>
          </a:p>
          <a:p>
            <a:pPr algn="just">
              <a:lnSpc>
                <a:spcPct val="80000"/>
              </a:lnSpc>
              <a:buFont typeface="Wingdings 2" pitchFamily="18" charset="2"/>
              <a:buBlip>
                <a:blip r:embed="rId2"/>
              </a:buBlip>
            </a:pPr>
            <a:endParaRPr lang="kk-KZ" altLang="ru-RU" sz="1400" dirty="0" smtClean="0">
              <a:solidFill>
                <a:srgbClr val="FF0000"/>
              </a:solidFill>
            </a:endParaRPr>
          </a:p>
          <a:p>
            <a:pPr algn="just">
              <a:lnSpc>
                <a:spcPct val="8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k-KZ" altLang="ru-RU" sz="1400" dirty="0" smtClean="0">
                <a:solidFill>
                  <a:srgbClr val="FF0000"/>
                </a:solidFill>
              </a:rPr>
              <a:t>күнделікті құрамында майы мен ас тұзы аз сүт пен сүт өнімдерін (айран, қатық, ірімшік, йогурт) қолдану керек;</a:t>
            </a:r>
          </a:p>
          <a:p>
            <a:pPr algn="just">
              <a:lnSpc>
                <a:spcPct val="80000"/>
              </a:lnSpc>
              <a:buFont typeface="Wingdings 2" pitchFamily="18" charset="2"/>
              <a:buBlip>
                <a:blip r:embed="rId2"/>
              </a:buBlip>
            </a:pPr>
            <a:endParaRPr lang="kk-KZ" altLang="ru-RU" sz="1400" dirty="0" smtClean="0">
              <a:solidFill>
                <a:srgbClr val="FF0000"/>
              </a:solidFill>
            </a:endParaRPr>
          </a:p>
          <a:p>
            <a:pPr algn="just">
              <a:lnSpc>
                <a:spcPct val="8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k-KZ" altLang="ru-RU" sz="1400" dirty="0" smtClean="0">
                <a:solidFill>
                  <a:srgbClr val="FF0000"/>
                </a:solidFill>
              </a:rPr>
              <a:t>майлы ет пен ет өнімдерін бұршақ тектес өнімдермен, балықпен, құс етімен немесе арық етпен ауыстыру керек. Балық пен құс етінің үлес салмағы көп болмауы керек;</a:t>
            </a:r>
          </a:p>
          <a:p>
            <a:pPr algn="just">
              <a:lnSpc>
                <a:spcPct val="80000"/>
              </a:lnSpc>
              <a:buFont typeface="Wingdings 2" pitchFamily="18" charset="2"/>
              <a:buBlip>
                <a:blip r:embed="rId2"/>
              </a:buBlip>
            </a:pPr>
            <a:endParaRPr lang="kk-KZ" altLang="ru-RU" sz="1400" dirty="0" smtClean="0">
              <a:solidFill>
                <a:srgbClr val="FF0000"/>
              </a:solidFill>
            </a:endParaRPr>
          </a:p>
          <a:p>
            <a:pPr algn="just">
              <a:lnSpc>
                <a:spcPct val="8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k-KZ" altLang="ru-RU" sz="1400" dirty="0" smtClean="0">
                <a:solidFill>
                  <a:srgbClr val="FF0000"/>
                </a:solidFill>
              </a:rPr>
              <a:t>жалпы майдың мөлшері - еттің, сүт және тағы сол сияқты тамақ даярлау барысында қосылған майлар тәуліктік тағамның энергетикалық құндылығының 15 - 30% құрауы керек;</a:t>
            </a:r>
          </a:p>
          <a:p>
            <a:pPr algn="just">
              <a:lnSpc>
                <a:spcPct val="80000"/>
              </a:lnSpc>
              <a:buFont typeface="Wingdings 2" pitchFamily="18" charset="2"/>
              <a:buBlip>
                <a:blip r:embed="rId2"/>
              </a:buBlip>
            </a:pPr>
            <a:endParaRPr lang="kk-KZ" altLang="ru-RU" sz="1400" dirty="0" smtClean="0">
              <a:solidFill>
                <a:srgbClr val="FF0000"/>
              </a:solidFill>
            </a:endParaRPr>
          </a:p>
          <a:p>
            <a:pPr algn="just">
              <a:lnSpc>
                <a:spcPct val="8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k-KZ" altLang="ru-RU" sz="1400" dirty="0" smtClean="0">
                <a:solidFill>
                  <a:srgbClr val="FF0000"/>
                </a:solidFill>
              </a:rPr>
              <a:t>мүмкіндігінше асты булап, қайнатып немесе электр пешке пісірген дұрыс. Тамақты дайындау кезінде майды барынша аз қосу керек;</a:t>
            </a:r>
          </a:p>
          <a:p>
            <a:pPr algn="just">
              <a:lnSpc>
                <a:spcPct val="80000"/>
              </a:lnSpc>
              <a:buFont typeface="Wingdings 2" pitchFamily="18" charset="2"/>
              <a:buBlip>
                <a:blip r:embed="rId2"/>
              </a:buBlip>
            </a:pPr>
            <a:endParaRPr lang="kk-KZ" altLang="ru-RU" sz="1400" dirty="0" smtClean="0">
              <a:solidFill>
                <a:srgbClr val="FF0000"/>
              </a:solidFill>
            </a:endParaRPr>
          </a:p>
          <a:p>
            <a:pPr algn="just">
              <a:lnSpc>
                <a:spcPct val="8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k-KZ" altLang="ru-RU" sz="1400" dirty="0" smtClean="0">
                <a:solidFill>
                  <a:srgbClr val="FF0000"/>
                </a:solidFill>
              </a:rPr>
              <a:t>құрамында қанты аз диеталарды ұстанған дұрыс (рационның тәуліктік энегетикалық құндылығы 10 % аспауы керек).</a:t>
            </a:r>
          </a:p>
          <a:p>
            <a:pPr algn="just">
              <a:lnSpc>
                <a:spcPct val="80000"/>
              </a:lnSpc>
              <a:buFont typeface="Wingdings 2" pitchFamily="18" charset="2"/>
              <a:buBlip>
                <a:blip r:embed="rId2"/>
              </a:buBlip>
            </a:pPr>
            <a:endParaRPr lang="kk-KZ" altLang="ru-RU" sz="1400" dirty="0" smtClean="0">
              <a:solidFill>
                <a:srgbClr val="FF0000"/>
              </a:solidFill>
            </a:endParaRPr>
          </a:p>
          <a:p>
            <a:pPr algn="just">
              <a:lnSpc>
                <a:spcPct val="8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kk-KZ" altLang="ru-RU" sz="1400" dirty="0" smtClean="0">
                <a:solidFill>
                  <a:srgbClr val="FF0000"/>
                </a:solidFill>
              </a:rPr>
              <a:t>ас тұзының жалпы мөлшері күніне - нан, консерві және басқа да өнімдердің құрамындағы 1 шай қасықтан аспауы керек. Асқа мүмкіндігінше йодталған тұзды қолданған жөн;</a:t>
            </a:r>
          </a:p>
          <a:p>
            <a:pPr algn="just">
              <a:lnSpc>
                <a:spcPct val="80000"/>
              </a:lnSpc>
              <a:buFont typeface="Wingdings 2" pitchFamily="18" charset="2"/>
              <a:buBlip>
                <a:blip r:embed="rId2"/>
              </a:buBlip>
            </a:pPr>
            <a:endParaRPr lang="kk-KZ" altLang="ru-RU" sz="1400" dirty="0" smtClean="0">
              <a:solidFill>
                <a:srgbClr val="FF0000"/>
              </a:solidFill>
            </a:endParaRPr>
          </a:p>
          <a:p>
            <a:pPr algn="just">
              <a:lnSpc>
                <a:spcPct val="80000"/>
              </a:lnSpc>
              <a:buFont typeface="Wingdings 2" pitchFamily="18" charset="2"/>
              <a:buNone/>
            </a:pPr>
            <a:r>
              <a:rPr lang="kk-KZ" altLang="ru-RU" sz="1400" dirty="0" smtClean="0">
                <a:solidFill>
                  <a:srgbClr val="FF0000"/>
                </a:solidFill>
              </a:rPr>
              <a:t>          </a:t>
            </a:r>
            <a:endParaRPr lang="ru-RU" altLang="ru-RU" sz="14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8659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star_background_a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7" y="-73025"/>
            <a:ext cx="9144000" cy="700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Схема 7"/>
          <p:cNvGraphicFramePr/>
          <p:nvPr>
            <p:extLst>
              <p:ext uri="{D42A27DB-BD31-4B8C-83A1-F6EECF244321}">
                <p14:modId xmlns="" xmlns:p14="http://schemas.microsoft.com/office/powerpoint/2010/main" val="2376776820"/>
              </p:ext>
            </p:extLst>
          </p:nvPr>
        </p:nvGraphicFramePr>
        <p:xfrm>
          <a:off x="971600" y="0"/>
          <a:ext cx="7632848" cy="5805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Скругленный прямоугольник 8"/>
          <p:cNvSpPr/>
          <p:nvPr/>
        </p:nvSpPr>
        <p:spPr>
          <a:xfrm>
            <a:off x="1115616" y="3645024"/>
            <a:ext cx="2088232" cy="129614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Тіс аурулары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331640" y="5373216"/>
            <a:ext cx="2490905" cy="129614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Бауыр, өт жолы аурулары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868144" y="5373216"/>
            <a:ext cx="2088232" cy="129614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Темекі, алкогольдің зияны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444208" y="3645024"/>
            <a:ext cx="2232248" cy="129614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i="1" dirty="0" smtClean="0">
                <a:latin typeface="Times New Roman" pitchFamily="18" charset="0"/>
                <a:cs typeface="Times New Roman" pitchFamily="18" charset="0"/>
              </a:rPr>
              <a:t>Асқазан-ішек жаралары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79983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go1.imgsmail.ru/imgpreview?key=http%3A//gotovie-prezentacii.ru/wp-content/uploads/2013/02/fon-prez.jpg&amp;mb=imgdb_preview_73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wp31bf63a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628775"/>
            <a:ext cx="7775575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9" descr="blank"/>
          <p:cNvSpPr>
            <a:spLocks noChangeAspect="1" noChangeArrowheads="1"/>
          </p:cNvSpPr>
          <p:nvPr/>
        </p:nvSpPr>
        <p:spPr bwMode="auto">
          <a:xfrm>
            <a:off x="98424" y="46038"/>
            <a:ext cx="8361363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ru-RU" altLang="ru-RU">
              <a:latin typeface="Calibri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15616" y="566222"/>
            <a:ext cx="68407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 err="1">
                <a:solidFill>
                  <a:srgbClr val="FF0000"/>
                </a:solidFill>
              </a:rPr>
              <a:t>Қалыпты</a:t>
            </a:r>
            <a:r>
              <a:rPr lang="ru-RU" altLang="ru-RU" sz="2800" b="1" dirty="0">
                <a:solidFill>
                  <a:srgbClr val="FF0000"/>
                </a:solidFill>
              </a:rPr>
              <a:t> </a:t>
            </a:r>
            <a:r>
              <a:rPr lang="ru-RU" altLang="ru-RU" sz="2800" b="1" dirty="0" err="1">
                <a:solidFill>
                  <a:srgbClr val="FF0000"/>
                </a:solidFill>
              </a:rPr>
              <a:t>ішектің</a:t>
            </a:r>
            <a:r>
              <a:rPr lang="ru-RU" altLang="ru-RU" sz="2800" b="1" dirty="0">
                <a:solidFill>
                  <a:srgbClr val="FF0000"/>
                </a:solidFill>
              </a:rPr>
              <a:t> </a:t>
            </a:r>
            <a:r>
              <a:rPr lang="ru-RU" altLang="ru-RU" sz="2800" b="1" dirty="0" err="1">
                <a:solidFill>
                  <a:srgbClr val="FF0000"/>
                </a:solidFill>
              </a:rPr>
              <a:t>эндоскопиялық</a:t>
            </a:r>
            <a:r>
              <a:rPr lang="ru-RU" altLang="ru-RU" sz="2800" b="1" dirty="0">
                <a:solidFill>
                  <a:srgbClr val="FF0000"/>
                </a:solidFill>
              </a:rPr>
              <a:t> </a:t>
            </a:r>
            <a:r>
              <a:rPr lang="ru-RU" altLang="ru-RU" sz="2800" b="1" dirty="0" err="1">
                <a:solidFill>
                  <a:srgbClr val="FF0000"/>
                </a:solidFill>
              </a:rPr>
              <a:t>көрінісі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4092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wpe70830b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773238"/>
            <a:ext cx="7704137" cy="388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84213" y="332656"/>
            <a:ext cx="77041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Бейспецификалық</a:t>
            </a:r>
            <a:r>
              <a:rPr lang="ru-RU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ойық</a:t>
            </a:r>
            <a:r>
              <a:rPr lang="ru-RU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жаралы</a:t>
            </a:r>
            <a:r>
              <a:rPr lang="ru-RU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колит</a:t>
            </a:r>
            <a:endParaRPr lang="ru-RU" sz="32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1796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513609" y="6019512"/>
            <a:ext cx="2133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kk-KZ" altLang="ru-RU" b="1">
                <a:latin typeface="Times New Roman" pitchFamily="18" charset="0"/>
              </a:rPr>
              <a:t>Асқазан қатерлі ісігі</a:t>
            </a:r>
            <a:endParaRPr lang="ru-RU" altLang="ru-RU" b="1">
              <a:latin typeface="Times New Roman" pitchFamily="18" charset="0"/>
            </a:endParaRPr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 flipV="1">
            <a:off x="1742209" y="4114512"/>
            <a:ext cx="1219200" cy="838200"/>
          </a:xfrm>
          <a:prstGeom prst="line">
            <a:avLst/>
          </a:prstGeom>
          <a:noFill/>
          <a:ln w="38100">
            <a:solidFill>
              <a:srgbClr val="99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" name="Line 7"/>
          <p:cNvSpPr>
            <a:spLocks noChangeShapeType="1"/>
          </p:cNvSpPr>
          <p:nvPr/>
        </p:nvSpPr>
        <p:spPr bwMode="auto">
          <a:xfrm flipV="1">
            <a:off x="3037609" y="5257512"/>
            <a:ext cx="1524000" cy="1066800"/>
          </a:xfrm>
          <a:prstGeom prst="line">
            <a:avLst/>
          </a:prstGeom>
          <a:noFill/>
          <a:ln w="38100">
            <a:solidFill>
              <a:srgbClr val="99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" name="Line 9"/>
          <p:cNvSpPr>
            <a:spLocks noChangeShapeType="1"/>
          </p:cNvSpPr>
          <p:nvPr/>
        </p:nvSpPr>
        <p:spPr bwMode="auto">
          <a:xfrm flipH="1">
            <a:off x="5323609" y="1828512"/>
            <a:ext cx="1905000" cy="1143000"/>
          </a:xfrm>
          <a:prstGeom prst="line">
            <a:avLst/>
          </a:prstGeom>
          <a:noFill/>
          <a:ln w="38100">
            <a:solidFill>
              <a:srgbClr val="99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446809" y="4724112"/>
            <a:ext cx="11874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2000" b="1">
                <a:latin typeface="Times New Roman" pitchFamily="18" charset="0"/>
              </a:rPr>
              <a:t>Гастрит </a:t>
            </a:r>
          </a:p>
        </p:txBody>
      </p:sp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6542809" y="3314991"/>
            <a:ext cx="24431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kk-KZ" altLang="ru-RU" sz="2000" b="1" dirty="0">
                <a:latin typeface="Times New Roman" pitchFamily="18" charset="0"/>
              </a:rPr>
              <a:t>Бауыр қатерлі ісігі</a:t>
            </a:r>
            <a:endParaRPr lang="ru-RU" altLang="ru-RU" sz="2000" b="1" dirty="0">
              <a:latin typeface="Times New Roman" pitchFamily="18" charset="0"/>
            </a:endParaRPr>
          </a:p>
        </p:txBody>
      </p:sp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7381009" y="1447512"/>
            <a:ext cx="15287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2000" b="1">
                <a:latin typeface="Times New Roman" pitchFamily="18" charset="0"/>
              </a:rPr>
              <a:t>Ойық жара</a:t>
            </a:r>
          </a:p>
        </p:txBody>
      </p:sp>
      <p:sp>
        <p:nvSpPr>
          <p:cNvPr id="9" name="Line 17"/>
          <p:cNvSpPr>
            <a:spLocks noChangeShapeType="1"/>
          </p:cNvSpPr>
          <p:nvPr/>
        </p:nvSpPr>
        <p:spPr bwMode="auto">
          <a:xfrm flipH="1">
            <a:off x="6542809" y="3733512"/>
            <a:ext cx="1143000" cy="685800"/>
          </a:xfrm>
          <a:prstGeom prst="line">
            <a:avLst/>
          </a:prstGeom>
          <a:noFill/>
          <a:ln w="38100">
            <a:solidFill>
              <a:srgbClr val="99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10" name="Picture 20" descr="1244291495_zozhalk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2409" y="3038331"/>
            <a:ext cx="2895600" cy="216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1" descr="7d8a50991ff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9409" y="1438131"/>
            <a:ext cx="2819400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2" descr="352277_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009" y="4698785"/>
            <a:ext cx="2667000" cy="181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403648" y="476672"/>
            <a:ext cx="59773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09028C"/>
                </a:solidFill>
                <a:latin typeface="Times New Roman" pitchFamily="18" charset="0"/>
              </a:rPr>
              <a:t>Шылымның</a:t>
            </a:r>
            <a:r>
              <a:rPr lang="ru-RU" b="1" dirty="0">
                <a:solidFill>
                  <a:srgbClr val="09028C"/>
                </a:solidFill>
                <a:latin typeface="Times New Roman" pitchFamily="18" charset="0"/>
              </a:rPr>
              <a:t> </a:t>
            </a:r>
            <a:r>
              <a:rPr lang="ru-RU" b="1" dirty="0" err="1">
                <a:solidFill>
                  <a:srgbClr val="09028C"/>
                </a:solidFill>
                <a:latin typeface="Times New Roman" pitchFamily="18" charset="0"/>
              </a:rPr>
              <a:t>бауыр</a:t>
            </a:r>
            <a:r>
              <a:rPr lang="ru-RU" b="1" dirty="0">
                <a:solidFill>
                  <a:srgbClr val="09028C"/>
                </a:solidFill>
                <a:latin typeface="Times New Roman" pitchFamily="18" charset="0"/>
              </a:rPr>
              <a:t> мен </a:t>
            </a:r>
            <a:r>
              <a:rPr lang="ru-RU" b="1" dirty="0" err="1">
                <a:solidFill>
                  <a:srgbClr val="09028C"/>
                </a:solidFill>
                <a:latin typeface="Times New Roman" pitchFamily="18" charset="0"/>
              </a:rPr>
              <a:t>асқорыту</a:t>
            </a:r>
            <a:r>
              <a:rPr lang="ru-RU" b="1" dirty="0">
                <a:solidFill>
                  <a:srgbClr val="09028C"/>
                </a:solidFill>
                <a:latin typeface="Times New Roman" pitchFamily="18" charset="0"/>
              </a:rPr>
              <a:t> </a:t>
            </a:r>
            <a:r>
              <a:rPr lang="ru-RU" b="1" dirty="0" err="1">
                <a:solidFill>
                  <a:srgbClr val="09028C"/>
                </a:solidFill>
                <a:latin typeface="Times New Roman" pitchFamily="18" charset="0"/>
              </a:rPr>
              <a:t>мүшелеріне</a:t>
            </a:r>
            <a:r>
              <a:rPr lang="ru-RU" b="1" dirty="0">
                <a:solidFill>
                  <a:srgbClr val="09028C"/>
                </a:solidFill>
                <a:latin typeface="Times New Roman" pitchFamily="18" charset="0"/>
              </a:rPr>
              <a:t> </a:t>
            </a:r>
            <a:r>
              <a:rPr lang="ru-RU" b="1" dirty="0" err="1">
                <a:solidFill>
                  <a:srgbClr val="09028C"/>
                </a:solidFill>
                <a:latin typeface="Times New Roman" pitchFamily="18" charset="0"/>
              </a:rPr>
              <a:t>әсері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910614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/>
      <p:bldP spid="7" grpId="0"/>
      <p:bldP spid="8" grpId="0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go2.imgsmail.ru/imgpreview?key=http%3A//900igr.net/datas/literatura/Gabdulla-Tukaj/0015-015-Gabdulla-Tukaj.jpg&amp;mb=imgdb_preview_126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779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Рисунок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857" y="2543795"/>
            <a:ext cx="2736304" cy="1800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Рисунок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0688"/>
            <a:ext cx="2486025" cy="1828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888259" y="1835418"/>
            <a:ext cx="148314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рентген </a:t>
            </a:r>
            <a:r>
              <a:rPr kumimoji="0" lang="kk-KZ" alt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сәулелері</a:t>
            </a:r>
            <a:endParaRPr kumimoji="0" lang="kk-KZ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38576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0" name="Рисунок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527" y="4437114"/>
            <a:ext cx="2719329" cy="18257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0" y="1936120"/>
            <a:ext cx="22313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kk-KZ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425078" y="3532227"/>
            <a:ext cx="16748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 эндоскопия   </a:t>
            </a:r>
            <a:endParaRPr lang="ru-RU" altLang="ru-RU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75842" y="5805264"/>
            <a:ext cx="2202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гастроэнтерология</a:t>
            </a:r>
            <a:endParaRPr lang="kk-KZ" altLang="ru-RU" sz="3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38808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2342630" y="955585"/>
            <a:ext cx="483497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r>
              <a:rPr lang="kk-KZ" altLang="ru-RU" b="0" dirty="0">
                <a:solidFill>
                  <a:schemeClr val="tx2"/>
                </a:solidFill>
              </a:rPr>
              <a:t>2.Бұл аурулар ауру қоздыратын </a:t>
            </a:r>
          </a:p>
          <a:p>
            <a:pPr algn="ctr" eaLnBrk="1" hangingPunct="1"/>
            <a:r>
              <a:rPr lang="kk-KZ" altLang="ru-RU" u="sng" dirty="0">
                <a:solidFill>
                  <a:schemeClr val="tx2"/>
                </a:solidFill>
              </a:rPr>
              <a:t>микробтар және вирустар</a:t>
            </a:r>
            <a:r>
              <a:rPr lang="kk-KZ" altLang="ru-RU" dirty="0">
                <a:solidFill>
                  <a:schemeClr val="tx2"/>
                </a:solidFill>
              </a:rPr>
              <a:t> </a:t>
            </a:r>
          </a:p>
          <a:p>
            <a:pPr algn="ctr" eaLnBrk="1" hangingPunct="1"/>
            <a:r>
              <a:rPr lang="kk-KZ" altLang="ru-RU" dirty="0">
                <a:solidFill>
                  <a:schemeClr val="tx2"/>
                </a:solidFill>
              </a:rPr>
              <a:t>арқылы пайда болады.</a:t>
            </a:r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2486025"/>
            <a:ext cx="3657600" cy="33813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95800" y="2514600"/>
            <a:ext cx="4191000" cy="3352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010957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990600" y="381000"/>
            <a:ext cx="698817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kk-KZ" altLang="ru-RU" sz="3600" b="0" dirty="0"/>
              <a:t>3. Оларды таратушы жәндіктер:</a:t>
            </a:r>
          </a:p>
          <a:p>
            <a:pPr eaLnBrk="1" hangingPunct="1"/>
            <a:r>
              <a:rPr lang="kk-KZ" altLang="ru-RU" sz="3600" u="sng" dirty="0">
                <a:solidFill>
                  <a:schemeClr val="tx2"/>
                </a:solidFill>
              </a:rPr>
              <a:t>шыбындар </a:t>
            </a:r>
            <a:r>
              <a:rPr lang="kk-KZ" altLang="ru-RU" sz="3600" dirty="0"/>
              <a:t>мен </a:t>
            </a:r>
            <a:r>
              <a:rPr lang="kk-KZ" altLang="ru-RU" sz="3600" u="sng" dirty="0">
                <a:solidFill>
                  <a:schemeClr val="tx2"/>
                </a:solidFill>
              </a:rPr>
              <a:t>тарақандар</a:t>
            </a:r>
            <a:r>
              <a:rPr lang="kk-KZ" altLang="ru-RU" sz="3600" dirty="0">
                <a:solidFill>
                  <a:schemeClr val="tx2"/>
                </a:solidFill>
              </a:rPr>
              <a:t>.</a:t>
            </a:r>
          </a:p>
        </p:txBody>
      </p:sp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9200" y="1752600"/>
            <a:ext cx="2514600" cy="1981200"/>
          </a:xfrm>
          <a:prstGeom prst="rect">
            <a:avLst/>
          </a:prstGeom>
        </p:spPr>
      </p:pic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81600" y="1752600"/>
            <a:ext cx="2667000" cy="19573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9200" y="3924300"/>
            <a:ext cx="2514600" cy="2171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81600" y="3924300"/>
            <a:ext cx="2667000" cy="2171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916211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ChangeArrowheads="1"/>
          </p:cNvSpPr>
          <p:nvPr/>
        </p:nvSpPr>
        <p:spPr bwMode="auto">
          <a:xfrm>
            <a:off x="494928" y="0"/>
            <a:ext cx="8649072" cy="5990456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342900" indent="-342900"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kk-KZ" altLang="ru-RU" sz="2800" b="0" i="1" dirty="0">
                <a:latin typeface="Times New Roman" pitchFamily="18" charset="0"/>
                <a:cs typeface="Times New Roman" pitchFamily="18" charset="0"/>
              </a:rPr>
              <a:t>                              </a:t>
            </a:r>
            <a:r>
              <a:rPr lang="kk-KZ" altLang="ru-RU" sz="2800" b="0" i="1" u="sng" dirty="0">
                <a:solidFill>
                  <a:srgbClr val="15028A"/>
                </a:solidFill>
                <a:latin typeface="Times New Roman" pitchFamily="18" charset="0"/>
                <a:cs typeface="Times New Roman" pitchFamily="18" charset="0"/>
              </a:rPr>
              <a:t>Улану белгілері:</a:t>
            </a:r>
            <a:endParaRPr lang="kk-KZ" altLang="ru-RU" sz="2800" b="0" i="1" dirty="0">
              <a:solidFill>
                <a:srgbClr val="15028A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kk-KZ" altLang="ru-RU" sz="2800" b="0" i="1" dirty="0">
                <a:solidFill>
                  <a:srgbClr val="15028A"/>
                </a:solidFill>
                <a:latin typeface="Times New Roman" pitchFamily="18" charset="0"/>
                <a:cs typeface="Times New Roman" pitchFamily="18" charset="0"/>
              </a:rPr>
              <a:t>а) адамның іші ауырады</a:t>
            </a:r>
          </a:p>
          <a:p>
            <a:pPr eaLnBrk="1" hangingPunct="1"/>
            <a:r>
              <a:rPr lang="kk-KZ" altLang="ru-RU" sz="2800" b="0" i="1" dirty="0">
                <a:solidFill>
                  <a:srgbClr val="15028A"/>
                </a:solidFill>
                <a:latin typeface="Times New Roman" pitchFamily="18" charset="0"/>
                <a:cs typeface="Times New Roman" pitchFamily="18" charset="0"/>
              </a:rPr>
              <a:t>ә) жүрегі айниды</a:t>
            </a:r>
          </a:p>
          <a:p>
            <a:pPr eaLnBrk="1" hangingPunct="1"/>
            <a:r>
              <a:rPr lang="kk-KZ" altLang="ru-RU" sz="2800" b="0" i="1" dirty="0">
                <a:solidFill>
                  <a:srgbClr val="15028A"/>
                </a:solidFill>
                <a:latin typeface="Times New Roman" pitchFamily="18" charset="0"/>
                <a:cs typeface="Times New Roman" pitchFamily="18" charset="0"/>
              </a:rPr>
              <a:t>б) құсады</a:t>
            </a:r>
          </a:p>
          <a:p>
            <a:pPr eaLnBrk="1" hangingPunct="1"/>
            <a:r>
              <a:rPr lang="kk-KZ" altLang="ru-RU" sz="2800" b="0" i="1" dirty="0">
                <a:solidFill>
                  <a:srgbClr val="15028A"/>
                </a:solidFill>
                <a:latin typeface="Times New Roman" pitchFamily="18" charset="0"/>
                <a:cs typeface="Times New Roman" pitchFamily="18" charset="0"/>
              </a:rPr>
              <a:t>в) іш өтеді</a:t>
            </a:r>
          </a:p>
          <a:p>
            <a:pPr eaLnBrk="1" hangingPunct="1"/>
            <a:r>
              <a:rPr lang="kk-KZ" altLang="ru-RU" sz="2800" b="0" i="1" dirty="0">
                <a:solidFill>
                  <a:srgbClr val="15028A"/>
                </a:solidFill>
                <a:latin typeface="Times New Roman" pitchFamily="18" charset="0"/>
                <a:cs typeface="Times New Roman" pitchFamily="18" charset="0"/>
              </a:rPr>
              <a:t>г) әлсізденеді</a:t>
            </a:r>
          </a:p>
          <a:p>
            <a:pPr eaLnBrk="1" hangingPunct="1"/>
            <a:r>
              <a:rPr lang="kk-KZ" altLang="ru-RU" sz="2800" b="0" i="1" dirty="0">
                <a:solidFill>
                  <a:srgbClr val="15028A"/>
                </a:solidFill>
                <a:latin typeface="Times New Roman" pitchFamily="18" charset="0"/>
                <a:cs typeface="Times New Roman" pitchFamily="18" charset="0"/>
              </a:rPr>
              <a:t>д) дене қызуы көтеріледі</a:t>
            </a:r>
          </a:p>
          <a:p>
            <a:pPr eaLnBrk="1" hangingPunct="1"/>
            <a:r>
              <a:rPr lang="kk-KZ" altLang="ru-RU" sz="2800" b="0" i="1" dirty="0">
                <a:solidFill>
                  <a:srgbClr val="15028A"/>
                </a:solidFill>
                <a:latin typeface="Times New Roman" pitchFamily="18" charset="0"/>
                <a:cs typeface="Times New Roman" pitchFamily="18" charset="0"/>
              </a:rPr>
              <a:t>ж) басы ауырады,басы айналады</a:t>
            </a:r>
          </a:p>
        </p:txBody>
      </p:sp>
    </p:spTree>
    <p:extLst>
      <p:ext uri="{BB962C8B-B14F-4D97-AF65-F5344CB8AC3E}">
        <p14:creationId xmlns="" xmlns:p14="http://schemas.microsoft.com/office/powerpoint/2010/main" val="4138185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533400" y="381000"/>
            <a:ext cx="8077200" cy="204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r>
              <a:rPr lang="kk-KZ" altLang="ru-RU" sz="3200" b="0" dirty="0"/>
              <a:t>4.Жасөспірімдермен   балалардың</a:t>
            </a:r>
          </a:p>
          <a:p>
            <a:pPr algn="ctr" eaLnBrk="1" hangingPunct="1"/>
            <a:r>
              <a:rPr lang="kk-KZ" altLang="ru-RU" sz="3200" b="0" dirty="0"/>
              <a:t> тоқ ішегінде</a:t>
            </a:r>
            <a:r>
              <a:rPr lang="kk-KZ" altLang="ru-RU" sz="3200" b="0" u="sng" dirty="0"/>
              <a:t> </a:t>
            </a:r>
            <a:r>
              <a:rPr lang="kk-KZ" altLang="ru-RU" sz="3200" u="sng" dirty="0">
                <a:solidFill>
                  <a:schemeClr val="tx2"/>
                </a:solidFill>
              </a:rPr>
              <a:t>үшкірқұрт</a:t>
            </a:r>
            <a:r>
              <a:rPr lang="kk-KZ" altLang="ru-RU" sz="3200" dirty="0">
                <a:solidFill>
                  <a:schemeClr val="tx2"/>
                </a:solidFill>
              </a:rPr>
              <a:t> </a:t>
            </a:r>
          </a:p>
          <a:p>
            <a:pPr algn="ctr" eaLnBrk="1" hangingPunct="1"/>
            <a:r>
              <a:rPr lang="kk-KZ" altLang="ru-RU" sz="3200" dirty="0"/>
              <a:t>(острица) және </a:t>
            </a:r>
            <a:r>
              <a:rPr lang="kk-KZ" altLang="ru-RU" sz="3200" u="sng" dirty="0">
                <a:solidFill>
                  <a:schemeClr val="tx2"/>
                </a:solidFill>
              </a:rPr>
              <a:t>ішексорғыш</a:t>
            </a:r>
          </a:p>
          <a:p>
            <a:pPr algn="ctr" eaLnBrk="1" hangingPunct="1"/>
            <a:r>
              <a:rPr lang="kk-KZ" altLang="ru-RU" sz="3200" dirty="0"/>
              <a:t>(аскарида) тіршілік етеді.</a:t>
            </a:r>
          </a:p>
        </p:txBody>
      </p:sp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0" y="2667000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667000"/>
            <a:ext cx="3581400" cy="3429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8561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91135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467544" y="685799"/>
            <a:ext cx="7128792" cy="571793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kk-KZ" b="1" u="sng" dirty="0" smtClean="0"/>
          </a:p>
          <a:p>
            <a:pPr>
              <a:defRPr/>
            </a:pPr>
            <a:r>
              <a:rPr lang="kk-KZ" b="1" u="sng" dirty="0" smtClean="0">
                <a:latin typeface="Times New Roman" pitchFamily="18" charset="0"/>
                <a:cs typeface="Times New Roman" pitchFamily="18" charset="0"/>
              </a:rPr>
              <a:t>Сөздік жұмыс.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1.Белгілі бір тағамды қажетсіну сезімін-</a:t>
            </a:r>
            <a:r>
              <a:rPr lang="kk-KZ" b="1" u="sng" dirty="0" smtClean="0">
                <a:latin typeface="Times New Roman" pitchFamily="18" charset="0"/>
                <a:cs typeface="Times New Roman" pitchFamily="18" charset="0"/>
              </a:rPr>
              <a:t>тәбет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дейді.</a:t>
            </a:r>
          </a:p>
          <a:p>
            <a:pPr>
              <a:defRPr/>
            </a:pP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2.Тамақты дұрыс пайдалану ғылымы-</a:t>
            </a:r>
            <a:r>
              <a:rPr lang="kk-KZ" b="1" u="sng" dirty="0" smtClean="0">
                <a:latin typeface="Times New Roman" pitchFamily="18" charset="0"/>
                <a:cs typeface="Times New Roman" pitchFamily="18" charset="0"/>
              </a:rPr>
              <a:t>диетология</a:t>
            </a:r>
          </a:p>
          <a:p>
            <a:pPr>
              <a:buFont typeface="Wingdings" pitchFamily="2" charset="2"/>
              <a:buNone/>
              <a:defRPr/>
            </a:pP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3.Асқорыту мүшелерінің ішкі бөлігін зерттейтін құрал-</a:t>
            </a:r>
            <a:r>
              <a:rPr lang="kk-KZ" b="1" u="sng" dirty="0" smtClean="0">
                <a:latin typeface="Times New Roman" pitchFamily="18" charset="0"/>
                <a:cs typeface="Times New Roman" pitchFamily="18" charset="0"/>
              </a:rPr>
              <a:t>эндоскопия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1367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фон\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854968" y="1607188"/>
            <a:ext cx="7173416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r>
              <a:rPr lang="kk-KZ" altLang="ru-RU" sz="2800" b="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5.</a:t>
            </a:r>
            <a:r>
              <a:rPr lang="kk-KZ" altLang="ru-RU" sz="2800" u="sng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Ішек-қарын ауруларының жұғу  жолдары:</a:t>
            </a:r>
            <a:endParaRPr lang="kk-KZ" altLang="ru-RU" sz="28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kk-KZ" altLang="ru-RU" sz="2800" b="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-қайнамаған су</a:t>
            </a:r>
          </a:p>
          <a:p>
            <a:pPr eaLnBrk="1" hangingPunct="1"/>
            <a:r>
              <a:rPr lang="kk-KZ" altLang="ru-RU" sz="2800" b="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-кір қолдан </a:t>
            </a:r>
          </a:p>
          <a:p>
            <a:pPr eaLnBrk="1" hangingPunct="1"/>
            <a:r>
              <a:rPr lang="kk-KZ" altLang="ru-RU" sz="2800" b="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-жуылмаған </a:t>
            </a:r>
            <a:r>
              <a:rPr lang="kk-KZ" altLang="ru-RU" sz="2800" b="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жемістер,көкөністер</a:t>
            </a:r>
            <a:endParaRPr lang="kk-KZ" altLang="ru-RU" sz="2800" b="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kk-KZ" altLang="ru-RU" sz="2800" b="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-лас ыдыс-аяқ</a:t>
            </a:r>
          </a:p>
          <a:p>
            <a:pPr eaLnBrk="1" hangingPunct="1"/>
            <a:r>
              <a:rPr lang="kk-KZ" altLang="ru-RU" sz="2800" b="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-шала піскен ет не балық</a:t>
            </a:r>
          </a:p>
          <a:p>
            <a:pPr eaLnBrk="1" hangingPunct="1"/>
            <a:r>
              <a:rPr lang="kk-KZ" altLang="ru-RU" sz="2800" b="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-беті ашық қалған тағам,т.б.</a:t>
            </a:r>
          </a:p>
        </p:txBody>
      </p:sp>
    </p:spTree>
    <p:extLst>
      <p:ext uri="{BB962C8B-B14F-4D97-AF65-F5344CB8AC3E}">
        <p14:creationId xmlns="" xmlns:p14="http://schemas.microsoft.com/office/powerpoint/2010/main" val="3313230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Мир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381000" y="688975"/>
            <a:ext cx="8153400" cy="520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r>
              <a:rPr lang="kk-KZ" altLang="ru-RU" u="sng" dirty="0">
                <a:solidFill>
                  <a:schemeClr val="tx2"/>
                </a:solidFill>
              </a:rPr>
              <a:t>Темекі мен алкогольдің асқорыту</a:t>
            </a:r>
          </a:p>
          <a:p>
            <a:pPr algn="ctr" eaLnBrk="1" hangingPunct="1"/>
            <a:r>
              <a:rPr lang="kk-KZ" altLang="ru-RU" u="sng" dirty="0">
                <a:solidFill>
                  <a:schemeClr val="tx2"/>
                </a:solidFill>
              </a:rPr>
              <a:t> мүшелеріне тигізетін зияны:</a:t>
            </a:r>
          </a:p>
          <a:p>
            <a:pPr algn="ctr" eaLnBrk="1" hangingPunct="1"/>
            <a:endParaRPr lang="kk-KZ" altLang="ru-RU" dirty="0">
              <a:solidFill>
                <a:schemeClr val="tx2"/>
              </a:solidFill>
            </a:endParaRPr>
          </a:p>
          <a:p>
            <a:pPr eaLnBrk="1" hangingPunct="1"/>
            <a:r>
              <a:rPr lang="kk-KZ" altLang="ru-RU" b="0" dirty="0"/>
              <a:t>1.Темекі тәбетті қайтарады</a:t>
            </a:r>
          </a:p>
          <a:p>
            <a:pPr eaLnBrk="1" hangingPunct="1"/>
            <a:endParaRPr lang="kk-KZ" altLang="ru-RU" b="0" dirty="0"/>
          </a:p>
          <a:p>
            <a:pPr eaLnBrk="1" hangingPunct="1"/>
            <a:r>
              <a:rPr lang="kk-KZ" altLang="ru-RU" b="0" dirty="0"/>
              <a:t>2.Асқорытуды қиындатады</a:t>
            </a:r>
          </a:p>
          <a:p>
            <a:pPr eaLnBrk="1" hangingPunct="1"/>
            <a:endParaRPr lang="kk-KZ" altLang="ru-RU" b="0" dirty="0"/>
          </a:p>
          <a:p>
            <a:pPr eaLnBrk="1" hangingPunct="1"/>
            <a:r>
              <a:rPr lang="kk-KZ" altLang="ru-RU" b="0" dirty="0"/>
              <a:t>3.Тісті сарғайтады,ауызды сасытады</a:t>
            </a:r>
          </a:p>
          <a:p>
            <a:pPr eaLnBrk="1" hangingPunct="1"/>
            <a:endParaRPr lang="kk-KZ" altLang="ru-RU" b="0" dirty="0"/>
          </a:p>
          <a:p>
            <a:pPr eaLnBrk="1" hangingPunct="1"/>
            <a:r>
              <a:rPr lang="kk-KZ" altLang="ru-RU" b="0" dirty="0"/>
              <a:t>4.Асқазанда жара пайда болады</a:t>
            </a:r>
          </a:p>
          <a:p>
            <a:pPr eaLnBrk="1" hangingPunct="1"/>
            <a:endParaRPr lang="kk-KZ" altLang="ru-RU" b="0" dirty="0"/>
          </a:p>
          <a:p>
            <a:pPr eaLnBrk="1" hangingPunct="1"/>
            <a:r>
              <a:rPr lang="kk-KZ" altLang="ru-RU" b="0" dirty="0"/>
              <a:t>5.Ерін,тіл және өңеш рагына жол ашады</a:t>
            </a:r>
          </a:p>
          <a:p>
            <a:pPr eaLnBrk="1" hangingPunct="1"/>
            <a:endParaRPr lang="kk-KZ" altLang="ru-RU" b="0" dirty="0"/>
          </a:p>
          <a:p>
            <a:pPr eaLnBrk="1" hangingPunct="1"/>
            <a:r>
              <a:rPr lang="kk-KZ" altLang="ru-RU" b="0" dirty="0"/>
              <a:t>6.Бауырды серозит ауруына шалдықтырады</a:t>
            </a:r>
          </a:p>
        </p:txBody>
      </p:sp>
    </p:spTree>
    <p:extLst>
      <p:ext uri="{BB962C8B-B14F-4D97-AF65-F5344CB8AC3E}">
        <p14:creationId xmlns="" xmlns:p14="http://schemas.microsoft.com/office/powerpoint/2010/main" val="383723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star_background_a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3025"/>
            <a:ext cx="9144000" cy="700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3573463"/>
            <a:ext cx="2952750" cy="328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-152400"/>
            <a:ext cx="2952750" cy="328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548680"/>
            <a:ext cx="8229600" cy="50292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kk-KZ" sz="5400" dirty="0" smtClean="0">
                <a:solidFill>
                  <a:srgbClr val="15028A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 algn="l">
              <a:defRPr/>
            </a:pPr>
            <a:r>
              <a:rPr lang="kk-KZ" sz="5400" dirty="0" smtClean="0">
                <a:solidFill>
                  <a:srgbClr val="15028A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kk-KZ" sz="5400" dirty="0" smtClean="0">
                <a:solidFill>
                  <a:srgbClr val="15028A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kk-KZ" sz="54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а) Аурудың жұғу жолдары</a:t>
            </a:r>
            <a:br>
              <a:rPr lang="kk-KZ" sz="54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kk-KZ" sz="54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ә) Аурудан сақтану шаралары</a:t>
            </a:r>
            <a:endParaRPr lang="ru-RU" sz="5400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13509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star_background_a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0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609600" y="-28575"/>
            <a:ext cx="8153400" cy="655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r>
              <a:rPr lang="kk-KZ" altLang="ru-RU" dirty="0"/>
              <a:t>    </a:t>
            </a:r>
            <a:r>
              <a:rPr lang="kk-KZ" altLang="ru-RU" sz="3200" u="sng" dirty="0"/>
              <a:t>Тест</a:t>
            </a:r>
            <a:endParaRPr lang="kk-KZ" altLang="ru-RU" sz="3200" dirty="0"/>
          </a:p>
          <a:p>
            <a:pPr eaLnBrk="1" hangingPunct="1"/>
            <a:r>
              <a:rPr lang="kk-KZ" altLang="ru-RU" sz="3200" b="0" dirty="0">
                <a:solidFill>
                  <a:schemeClr val="tx2"/>
                </a:solidFill>
              </a:rPr>
              <a:t>1.Ересек адам тәуілігіне неше рет   </a:t>
            </a:r>
          </a:p>
          <a:p>
            <a:pPr eaLnBrk="1" hangingPunct="1"/>
            <a:r>
              <a:rPr lang="kk-KZ" altLang="ru-RU" sz="3200" b="0" dirty="0">
                <a:solidFill>
                  <a:schemeClr val="tx2"/>
                </a:solidFill>
              </a:rPr>
              <a:t>    тамақтанады?</a:t>
            </a:r>
          </a:p>
          <a:p>
            <a:pPr eaLnBrk="1" hangingPunct="1"/>
            <a:r>
              <a:rPr lang="kk-KZ" altLang="ru-RU" sz="3200" b="0" dirty="0"/>
              <a:t>              а) 1   ә) 3    б) 4</a:t>
            </a:r>
          </a:p>
          <a:p>
            <a:pPr eaLnBrk="1" hangingPunct="1"/>
            <a:endParaRPr lang="kk-KZ" altLang="ru-RU" sz="1000" b="0" dirty="0"/>
          </a:p>
          <a:p>
            <a:pPr eaLnBrk="1" hangingPunct="1"/>
            <a:r>
              <a:rPr lang="kk-KZ" altLang="ru-RU" sz="3200" b="0" dirty="0"/>
              <a:t>  </a:t>
            </a:r>
            <a:r>
              <a:rPr lang="kk-KZ" altLang="ru-RU" sz="3200" b="0" dirty="0">
                <a:solidFill>
                  <a:schemeClr val="tx2"/>
                </a:solidFill>
              </a:rPr>
              <a:t>2.Тамақты дұрыс пайдалану ғылымы</a:t>
            </a:r>
            <a:r>
              <a:rPr lang="kk-KZ" altLang="ru-RU" sz="3200" b="0" dirty="0"/>
              <a:t> </a:t>
            </a:r>
          </a:p>
          <a:p>
            <a:pPr eaLnBrk="1" hangingPunct="1"/>
            <a:r>
              <a:rPr lang="kk-KZ" altLang="ru-RU" sz="3200" b="0" dirty="0"/>
              <a:t>а) биология   ә)минология  б)диетология</a:t>
            </a:r>
          </a:p>
          <a:p>
            <a:pPr eaLnBrk="1" hangingPunct="1"/>
            <a:endParaRPr lang="kk-KZ" altLang="ru-RU" sz="1000" b="0" dirty="0"/>
          </a:p>
          <a:p>
            <a:pPr eaLnBrk="1" hangingPunct="1"/>
            <a:r>
              <a:rPr lang="kk-KZ" altLang="ru-RU" sz="3200" b="0" dirty="0">
                <a:solidFill>
                  <a:schemeClr val="tx2"/>
                </a:solidFill>
              </a:rPr>
              <a:t>3.Ең үлкен асқорыту безі</a:t>
            </a:r>
          </a:p>
          <a:p>
            <a:pPr eaLnBrk="1" hangingPunct="1"/>
            <a:r>
              <a:rPr lang="kk-KZ" altLang="ru-RU" sz="3200" b="0" dirty="0"/>
              <a:t>а) сілекей  ә)бауыр  б)ұйқы безі</a:t>
            </a:r>
          </a:p>
          <a:p>
            <a:pPr eaLnBrk="1" hangingPunct="1"/>
            <a:endParaRPr lang="kk-KZ" altLang="ru-RU" sz="1000" b="0" dirty="0"/>
          </a:p>
          <a:p>
            <a:pPr eaLnBrk="1" hangingPunct="1"/>
            <a:r>
              <a:rPr lang="kk-KZ" altLang="ru-RU" sz="3200" b="0" dirty="0">
                <a:solidFill>
                  <a:schemeClr val="tx2"/>
                </a:solidFill>
              </a:rPr>
              <a:t>4.Бауырдың берішенуі қалай аталады</a:t>
            </a:r>
          </a:p>
          <a:p>
            <a:pPr eaLnBrk="1" hangingPunct="1"/>
            <a:r>
              <a:rPr lang="kk-KZ" altLang="ru-RU" sz="3200" b="0" dirty="0"/>
              <a:t>а)сероз  ә)туберкулез  б)тұмау</a:t>
            </a:r>
          </a:p>
          <a:p>
            <a:pPr eaLnBrk="1" hangingPunct="1"/>
            <a:endParaRPr lang="kk-KZ" altLang="ru-RU" sz="1000" b="0" dirty="0"/>
          </a:p>
          <a:p>
            <a:pPr eaLnBrk="1" hangingPunct="1"/>
            <a:r>
              <a:rPr lang="kk-KZ" altLang="ru-RU" sz="3200" b="0" dirty="0">
                <a:solidFill>
                  <a:schemeClr val="tx2"/>
                </a:solidFill>
              </a:rPr>
              <a:t>5.Ішекқұрт  ауруын тарататын жәндік</a:t>
            </a:r>
          </a:p>
          <a:p>
            <a:pPr eaLnBrk="1" hangingPunct="1"/>
            <a:r>
              <a:rPr lang="kk-KZ" altLang="ru-RU" sz="3200" b="0" dirty="0"/>
              <a:t>а) маса  ә) шыбын  б)көбелек</a:t>
            </a:r>
          </a:p>
        </p:txBody>
      </p:sp>
    </p:spTree>
    <p:extLst>
      <p:ext uri="{BB962C8B-B14F-4D97-AF65-F5344CB8AC3E}">
        <p14:creationId xmlns="" xmlns:p14="http://schemas.microsoft.com/office/powerpoint/2010/main" val="1688040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star_background_a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0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457200" y="533400"/>
            <a:ext cx="8229600" cy="63246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kk-KZ" dirty="0" smtClean="0">
                <a:solidFill>
                  <a:schemeClr val="tx2"/>
                </a:solidFill>
              </a:rPr>
              <a:t>6.Балалардың тоқ ішегінде болатын құрт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kk-KZ" dirty="0" smtClean="0"/>
              <a:t>а)сүлік ә)ақсұлама б)үшкірқұрт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endParaRPr lang="kk-KZ" sz="1000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kk-KZ" dirty="0" smtClean="0">
                <a:solidFill>
                  <a:schemeClr val="tx2"/>
                </a:solidFill>
              </a:rPr>
              <a:t>7.Бір тәулікте қанша нәруыз керек?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kk-KZ" dirty="0" smtClean="0"/>
              <a:t>а)150г  ә)100г  б)200г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endParaRPr lang="kk-KZ" dirty="0" smtClean="0">
              <a:solidFill>
                <a:schemeClr val="tx2"/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kk-KZ" dirty="0" smtClean="0">
                <a:solidFill>
                  <a:schemeClr val="tx2"/>
                </a:solidFill>
              </a:rPr>
              <a:t>8.Кешкі ас неше пайыз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kk-KZ" dirty="0" smtClean="0"/>
              <a:t>а) 25    ә)20     б)40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endParaRPr lang="kk-KZ" sz="1000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kk-KZ" dirty="0" smtClean="0">
                <a:solidFill>
                  <a:schemeClr val="tx2"/>
                </a:solidFill>
              </a:rPr>
              <a:t>9.Бір тәуліктегі  көмірсу мөлшері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kk-KZ" dirty="0" smtClean="0"/>
              <a:t>а)200-300г  ә)400-500г  б)100-200г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endParaRPr lang="kk-KZ" sz="1000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endParaRPr lang="kk-KZ" sz="1000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kk-KZ" dirty="0" smtClean="0">
                <a:solidFill>
                  <a:schemeClr val="tx2"/>
                </a:solidFill>
              </a:rPr>
              <a:t>10.Ерін,тіл,өңеш рагына жол ашатын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kk-KZ" dirty="0" smtClean="0"/>
              <a:t>а) сүт, айран  ә)арақ, темекі   б)май, қант</a:t>
            </a:r>
            <a:endParaRPr lang="ru-RU" dirty="0" smtClean="0"/>
          </a:p>
        </p:txBody>
      </p:sp>
    </p:spTree>
    <p:extLst>
      <p:ext uri="{BB962C8B-B14F-4D97-AF65-F5344CB8AC3E}">
        <p14:creationId xmlns="" xmlns:p14="http://schemas.microsoft.com/office/powerpoint/2010/main" val="3554174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381000" y="176213"/>
            <a:ext cx="8153400" cy="594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r>
              <a:rPr lang="kk-KZ" altLang="ru-RU" sz="3200" u="sng" dirty="0">
                <a:solidFill>
                  <a:schemeClr val="tx2"/>
                </a:solidFill>
              </a:rPr>
              <a:t>Асқазан-ішекқұрт аурулардан сақтану жолдары:</a:t>
            </a:r>
          </a:p>
          <a:p>
            <a:pPr algn="ctr" eaLnBrk="1" hangingPunct="1"/>
            <a:endParaRPr lang="kk-KZ" altLang="ru-RU" sz="3200" dirty="0">
              <a:solidFill>
                <a:schemeClr val="tx2"/>
              </a:solidFill>
            </a:endParaRPr>
          </a:p>
          <a:p>
            <a:pPr eaLnBrk="1" hangingPunct="1"/>
            <a:r>
              <a:rPr lang="kk-KZ" altLang="ru-RU" sz="3200" b="0" dirty="0"/>
              <a:t>-жеке бас гигиенасын сақтау</a:t>
            </a:r>
          </a:p>
          <a:p>
            <a:pPr eaLnBrk="1" hangingPunct="1"/>
            <a:r>
              <a:rPr lang="kk-KZ" altLang="ru-RU" sz="3200" b="0" dirty="0"/>
              <a:t>-бөлме, үй айналасын таза ұстау</a:t>
            </a:r>
          </a:p>
          <a:p>
            <a:pPr eaLnBrk="1" hangingPunct="1"/>
            <a:r>
              <a:rPr lang="kk-KZ" altLang="ru-RU" sz="3200" b="0" dirty="0"/>
              <a:t>-ауру адаммен байланыс жасағанда сақ болу</a:t>
            </a:r>
          </a:p>
          <a:p>
            <a:pPr eaLnBrk="1" hangingPunct="1"/>
            <a:r>
              <a:rPr lang="kk-KZ" altLang="ru-RU" sz="3200" b="0" dirty="0"/>
              <a:t>-дұрыс тамақтану</a:t>
            </a:r>
          </a:p>
          <a:p>
            <a:pPr eaLnBrk="1" hangingPunct="1"/>
            <a:r>
              <a:rPr lang="kk-KZ" altLang="ru-RU" sz="3200" b="0" dirty="0"/>
              <a:t>-Басқа мүшелердегі аурулардан сақтану(тіс,көмей, ішек, өңеш,қарын,бауыр,т.б.)</a:t>
            </a:r>
          </a:p>
          <a:p>
            <a:pPr eaLnBrk="1" hangingPunct="1"/>
            <a:r>
              <a:rPr lang="kk-KZ" altLang="ru-RU" sz="3200" b="0" dirty="0"/>
              <a:t>-Темекі,алкогольден аулақ болу</a:t>
            </a:r>
          </a:p>
        </p:txBody>
      </p:sp>
    </p:spTree>
    <p:extLst>
      <p:ext uri="{BB962C8B-B14F-4D97-AF65-F5344CB8AC3E}">
        <p14:creationId xmlns="" xmlns:p14="http://schemas.microsoft.com/office/powerpoint/2010/main" val="2364894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go3.imgsmail.ru/imgpreview?key=http%3A//artgrafica.net/uploads/posts/2010-05/1273774689_0eskbh8mai4zo6l.jpeg&amp;mb=imgdb_preview_80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" y="0"/>
            <a:ext cx="9144000" cy="68591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457200" y="332656"/>
            <a:ext cx="8229600" cy="288167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  <a:defRPr/>
            </a:pPr>
            <a:r>
              <a:rPr lang="kk-KZ" dirty="0" smtClean="0">
                <a:solidFill>
                  <a:schemeClr val="bg1"/>
                </a:solidFill>
              </a:rPr>
              <a:t>Үйге тапсырма:  </a:t>
            </a:r>
            <a:r>
              <a:rPr lang="en-US" dirty="0" smtClean="0">
                <a:solidFill>
                  <a:schemeClr val="bg1"/>
                </a:solidFill>
                <a:latin typeface="Verdana" pitchFamily="34" charset="0"/>
              </a:rPr>
              <a:t>§</a:t>
            </a:r>
            <a:r>
              <a:rPr lang="kk-KZ" dirty="0" smtClean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kk-KZ" dirty="0" smtClean="0">
                <a:solidFill>
                  <a:schemeClr val="bg1"/>
                </a:solidFill>
              </a:rPr>
              <a:t>49. Тамақтану гигиенасы. Асқазан-ішек ауруларының алдын алу.</a:t>
            </a:r>
          </a:p>
          <a:p>
            <a:pPr>
              <a:buFont typeface="Wingdings" pitchFamily="2" charset="2"/>
              <a:buNone/>
              <a:defRPr/>
            </a:pPr>
            <a:endParaRPr lang="kk-KZ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None/>
              <a:defRPr/>
            </a:pPr>
            <a:r>
              <a:rPr lang="kk-KZ" dirty="0" smtClean="0">
                <a:solidFill>
                  <a:schemeClr val="bg1"/>
                </a:solidFill>
              </a:rPr>
              <a:t>Әр кім өзінің тамақтану гигиенасын режимін жазып келу.</a:t>
            </a:r>
            <a:endParaRPr lang="ru-RU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30066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Исполнительная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Аптека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527</TotalTime>
  <Words>873</Words>
  <Application>Microsoft Office PowerPoint</Application>
  <PresentationFormat>Экран (4:3)</PresentationFormat>
  <Paragraphs>194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7</vt:i4>
      </vt:variant>
      <vt:variant>
        <vt:lpstr>Заголовки слайдов</vt:lpstr>
      </vt:variant>
      <vt:variant>
        <vt:i4>30</vt:i4>
      </vt:variant>
    </vt:vector>
  </HeadingPairs>
  <TitlesOfParts>
    <vt:vector size="37" baseType="lpstr">
      <vt:lpstr>Тема Office</vt:lpstr>
      <vt:lpstr>Воздушный поток</vt:lpstr>
      <vt:lpstr>Открытая</vt:lpstr>
      <vt:lpstr>2_Воздушный поток</vt:lpstr>
      <vt:lpstr>Остин</vt:lpstr>
      <vt:lpstr>Исполнительная</vt:lpstr>
      <vt:lpstr>Аптека</vt:lpstr>
      <vt:lpstr>Слайд 1</vt:lpstr>
      <vt:lpstr>Слайд 2</vt:lpstr>
      <vt:lpstr>Слайд 3</vt:lpstr>
      <vt:lpstr>Тақырыбы: Асқорыту мүшелерінің жұқпалы аурулары: дизентерия, тырысқақ, іш сүзек олардың алдын алу шаралары </vt:lpstr>
      <vt:lpstr>Жаңа сабақ жоспары</vt:lpstr>
      <vt:lpstr>Мақсаты: ас қорыту мүшелерінің құрылысы мен қызметі туралы білімдері негізінде қалыпты ас қорытудың гигиеналық жағдайлары мен тамақтану режимін түсіндіру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Администратор</cp:lastModifiedBy>
  <cp:revision>43</cp:revision>
  <dcterms:created xsi:type="dcterms:W3CDTF">2014-03-02T10:29:49Z</dcterms:created>
  <dcterms:modified xsi:type="dcterms:W3CDTF">2017-12-29T12:36:58Z</dcterms:modified>
</cp:coreProperties>
</file>