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016" autoAdjust="0"/>
    <p:restoredTop sz="71014" autoAdjust="0"/>
  </p:normalViewPr>
  <p:slideViewPr>
    <p:cSldViewPr snapToGrid="0">
      <p:cViewPr>
        <p:scale>
          <a:sx n="75" d="100"/>
          <a:sy n="75" d="100"/>
        </p:scale>
        <p:origin x="-894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6BEE7-06A0-45F8-9C84-0296AC0FAA43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E4A3A-32A1-49A6-8565-47181B490AE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96675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E4A3A-32A1-49A6-8565-47181B490AE9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80937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E4A3A-32A1-49A6-8565-47181B490AE9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23097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C2B98-6FEB-4A22-9EE1-DABCAC40F7FB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13C7-35C2-4243-B209-44A31C3CA109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143372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C2B98-6FEB-4A22-9EE1-DABCAC40F7FB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13C7-35C2-4243-B209-44A31C3CA1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83290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C2B98-6FEB-4A22-9EE1-DABCAC40F7FB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13C7-35C2-4243-B209-44A31C3CA1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14921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C2B98-6FEB-4A22-9EE1-DABCAC40F7FB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13C7-35C2-4243-B209-44A31C3CA1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81530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C2B98-6FEB-4A22-9EE1-DABCAC40F7FB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13C7-35C2-4243-B209-44A31C3CA1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95657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C2B98-6FEB-4A22-9EE1-DABCAC40F7FB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13C7-35C2-4243-B209-44A31C3CA1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0380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C2B98-6FEB-4A22-9EE1-DABCAC40F7FB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13C7-35C2-4243-B209-44A31C3CA1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40057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C2B98-6FEB-4A22-9EE1-DABCAC40F7FB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13C7-35C2-4243-B209-44A31C3CA1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4055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C2B98-6FEB-4A22-9EE1-DABCAC40F7FB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13C7-35C2-4243-B209-44A31C3CA1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81207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C2B98-6FEB-4A22-9EE1-DABCAC40F7FB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13C7-35C2-4243-B209-44A31C3CA1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90805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C2B98-6FEB-4A22-9EE1-DABCAC40F7FB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13C7-35C2-4243-B209-44A31C3CA1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577667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C2B98-6FEB-4A22-9EE1-DABCAC40F7FB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13C7-35C2-4243-B209-44A31C3CA1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330151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C2B98-6FEB-4A22-9EE1-DABCAC40F7FB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13C7-35C2-4243-B209-44A31C3CA1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92579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C2B98-6FEB-4A22-9EE1-DABCAC40F7FB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13C7-35C2-4243-B209-44A31C3CA1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4139934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C2B98-6FEB-4A22-9EE1-DABCAC40F7FB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13C7-35C2-4243-B209-44A31C3CA1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739181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C2B98-6FEB-4A22-9EE1-DABCAC40F7FB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13C7-35C2-4243-B209-44A31C3CA1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876224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C2B98-6FEB-4A22-9EE1-DABCAC40F7FB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B513C7-35C2-4243-B209-44A31C3CA1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38020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EFC2B98-6FEB-4A22-9EE1-DABCAC40F7FB}" type="datetimeFigureOut">
              <a:rPr lang="ru-RU" smtClean="0"/>
              <a:pPr/>
              <a:t>28.11.2017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3B513C7-35C2-4243-B209-44A31C3CA1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534203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  <p:sldLayoutId id="214748374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5507C18-B94B-480F-A5AD-7C5FA0FB3D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9107" y="529167"/>
            <a:ext cx="7088188" cy="4601633"/>
          </a:xfrm>
        </p:spPr>
        <p:txBody>
          <a:bodyPr>
            <a:normAutofit/>
          </a:bodyPr>
          <a:lstStyle/>
          <a:p>
            <a:r>
              <a:rPr lang="en-US" sz="2400" b="1" i="1" dirty="0" smtClean="0">
                <a:solidFill>
                  <a:schemeClr val="bg1"/>
                </a:solidFill>
              </a:rPr>
              <a:t>Theme: </a:t>
            </a:r>
            <a:r>
              <a:rPr lang="en-US" sz="2400" i="1" dirty="0" smtClean="0">
                <a:solidFill>
                  <a:schemeClr val="bg1"/>
                </a:solidFill>
              </a:rPr>
              <a:t>Lifestyle or genes</a:t>
            </a:r>
          </a:p>
          <a:p>
            <a:r>
              <a:rPr lang="en-US" sz="2400" b="1" i="1" dirty="0" smtClean="0">
                <a:solidFill>
                  <a:schemeClr val="bg1"/>
                </a:solidFill>
              </a:rPr>
              <a:t>Key words of the lesson: </a:t>
            </a:r>
            <a:r>
              <a:rPr lang="en-US" sz="2400" i="1" dirty="0" smtClean="0">
                <a:solidFill>
                  <a:schemeClr val="bg1"/>
                </a:solidFill>
              </a:rPr>
              <a:t>stages of life, approximate ages, lifespan, genetics, healthy and unhealthy habits</a:t>
            </a:r>
          </a:p>
          <a:p>
            <a:r>
              <a:rPr lang="en-US" sz="2400" b="1" i="1" dirty="0" smtClean="0">
                <a:solidFill>
                  <a:schemeClr val="bg1"/>
                </a:solidFill>
              </a:rPr>
              <a:t>Slogan: </a:t>
            </a:r>
            <a:r>
              <a:rPr lang="en-US" sz="2400" i="1" dirty="0" smtClean="0">
                <a:solidFill>
                  <a:schemeClr val="bg1"/>
                </a:solidFill>
              </a:rPr>
              <a:t>The healthier we are, the better we feel. The better we feel, the longer we live</a:t>
            </a:r>
            <a:endParaRPr lang="en-US" sz="2400" i="1" dirty="0">
              <a:solidFill>
                <a:schemeClr val="bg1"/>
              </a:solidFill>
            </a:endParaRPr>
          </a:p>
          <a:p>
            <a:pPr lvl="0"/>
            <a:endParaRPr lang="en-US" sz="2000" b="1" i="1" dirty="0">
              <a:solidFill>
                <a:schemeClr val="bg1"/>
              </a:solidFill>
            </a:endParaRPr>
          </a:p>
          <a:p>
            <a:pPr lvl="0"/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9218" name="Picture 2" descr="lifesty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00975" y="381000"/>
            <a:ext cx="4391025" cy="4140200"/>
          </a:xfrm>
          <a:prstGeom prst="rect">
            <a:avLst/>
          </a:prstGeom>
          <a:noFill/>
        </p:spPr>
      </p:pic>
      <p:pic>
        <p:nvPicPr>
          <p:cNvPr id="9220" name="Picture 4" descr="Картинки по запросу stages of life presentati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300" y="3098800"/>
            <a:ext cx="7454900" cy="355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39329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5507C18-B94B-480F-A5AD-7C5FA0FB3D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906" y="211666"/>
            <a:ext cx="4712494" cy="5947833"/>
          </a:xfrm>
        </p:spPr>
        <p:txBody>
          <a:bodyPr>
            <a:normAutofit/>
          </a:bodyPr>
          <a:lstStyle/>
          <a:p>
            <a:r>
              <a:rPr lang="en-US" sz="1800" b="1" i="1" dirty="0" smtClean="0">
                <a:solidFill>
                  <a:schemeClr val="bg1"/>
                </a:solidFill>
              </a:rPr>
              <a:t>What are the stages of life? </a:t>
            </a:r>
          </a:p>
          <a:p>
            <a:r>
              <a:rPr lang="en-US" sz="1800" b="1" i="1" dirty="0" smtClean="0">
                <a:solidFill>
                  <a:schemeClr val="bg1"/>
                </a:solidFill>
              </a:rPr>
              <a:t>What  do you think the age range is for each time of life?</a:t>
            </a:r>
          </a:p>
          <a:p>
            <a:r>
              <a:rPr lang="en-US" sz="2800" i="1" dirty="0" smtClean="0">
                <a:solidFill>
                  <a:schemeClr val="bg1"/>
                </a:solidFill>
              </a:rPr>
              <a:t>Baby</a:t>
            </a:r>
          </a:p>
          <a:p>
            <a:r>
              <a:rPr lang="en-US" sz="2800" i="1" dirty="0" smtClean="0">
                <a:solidFill>
                  <a:schemeClr val="bg1"/>
                </a:solidFill>
              </a:rPr>
              <a:t>Toddler</a:t>
            </a:r>
          </a:p>
          <a:p>
            <a:r>
              <a:rPr lang="en-US" sz="2800" i="1" dirty="0" smtClean="0">
                <a:solidFill>
                  <a:schemeClr val="bg1"/>
                </a:solidFill>
              </a:rPr>
              <a:t>Child</a:t>
            </a:r>
          </a:p>
          <a:p>
            <a:r>
              <a:rPr lang="en-US" sz="2800" i="1" dirty="0" smtClean="0">
                <a:solidFill>
                  <a:schemeClr val="bg1"/>
                </a:solidFill>
              </a:rPr>
              <a:t>Teenager</a:t>
            </a:r>
          </a:p>
          <a:p>
            <a:r>
              <a:rPr lang="en-US" sz="2800" i="1" dirty="0" smtClean="0">
                <a:solidFill>
                  <a:schemeClr val="bg1"/>
                </a:solidFill>
              </a:rPr>
              <a:t>Adult</a:t>
            </a:r>
          </a:p>
          <a:p>
            <a:r>
              <a:rPr lang="en-US" sz="2800" i="1" dirty="0" smtClean="0">
                <a:solidFill>
                  <a:schemeClr val="bg1"/>
                </a:solidFill>
              </a:rPr>
              <a:t>(be) middle aged</a:t>
            </a:r>
          </a:p>
          <a:p>
            <a:r>
              <a:rPr lang="en-US" sz="2800" i="1" dirty="0" smtClean="0">
                <a:solidFill>
                  <a:schemeClr val="bg1"/>
                </a:solidFill>
              </a:rPr>
              <a:t>Pensioner</a:t>
            </a:r>
          </a:p>
          <a:p>
            <a:r>
              <a:rPr lang="en-US" sz="2800" i="1" dirty="0" smtClean="0">
                <a:solidFill>
                  <a:schemeClr val="bg1"/>
                </a:solidFill>
              </a:rPr>
              <a:t>(be) old/ elderly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4" name="Подзаголовок 2">
            <a:extLst>
              <a:ext uri="{FF2B5EF4-FFF2-40B4-BE49-F238E27FC236}">
                <a16:creationId xmlns="" xmlns:a16="http://schemas.microsoft.com/office/drawing/2014/main" id="{C852C41A-0AA6-4612-ADEE-AEC9AAAAFEF8}"/>
              </a:ext>
            </a:extLst>
          </p:cNvPr>
          <p:cNvSpPr txBox="1">
            <a:spLocks/>
          </p:cNvSpPr>
          <p:nvPr/>
        </p:nvSpPr>
        <p:spPr>
          <a:xfrm>
            <a:off x="138906" y="5422900"/>
            <a:ext cx="11684794" cy="12234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ru-RU" sz="1800" b="1" dirty="0">
              <a:solidFill>
                <a:schemeClr val="bg1"/>
              </a:solidFill>
            </a:endParaRPr>
          </a:p>
        </p:txBody>
      </p:sp>
      <p:pic>
        <p:nvPicPr>
          <p:cNvPr id="8194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1975" y="1003300"/>
            <a:ext cx="6076950" cy="34194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80374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5507C18-B94B-480F-A5AD-7C5FA0FB3D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906" y="211667"/>
            <a:ext cx="9678194" cy="231563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Approximate ages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When we don’t know the exact age of a person we use the expressions below: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To be in somebody’s early/late/ mid- twenties, thirties;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Roughly/approximately/almost/nearly </a:t>
            </a:r>
            <a:r>
              <a:rPr lang="en-US" b="1" dirty="0" smtClean="0">
                <a:solidFill>
                  <a:schemeClr val="bg1"/>
                </a:solidFill>
              </a:rPr>
              <a:t>means</a:t>
            </a:r>
            <a:r>
              <a:rPr lang="en-US" dirty="0" smtClean="0">
                <a:solidFill>
                  <a:schemeClr val="bg1"/>
                </a:solidFill>
              </a:rPr>
              <a:t> about, more or less</a:t>
            </a:r>
          </a:p>
          <a:p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2" name="Подзаголовок 2">
            <a:extLst>
              <a:ext uri="{FF2B5EF4-FFF2-40B4-BE49-F238E27FC236}">
                <a16:creationId xmlns="" xmlns:a16="http://schemas.microsoft.com/office/drawing/2014/main" id="{E2776EC1-4474-44B5-ABCA-233AD736D65A}"/>
              </a:ext>
            </a:extLst>
          </p:cNvPr>
          <p:cNvSpPr txBox="1">
            <a:spLocks/>
          </p:cNvSpPr>
          <p:nvPr/>
        </p:nvSpPr>
        <p:spPr>
          <a:xfrm>
            <a:off x="8674100" y="6125633"/>
            <a:ext cx="3314700" cy="73236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21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800" b="1" dirty="0">
              <a:solidFill>
                <a:schemeClr val="bg1"/>
              </a:solidFill>
            </a:endParaRPr>
          </a:p>
        </p:txBody>
      </p:sp>
      <p:pic>
        <p:nvPicPr>
          <p:cNvPr id="7172" name="Picture 4" descr="Картинки по запросу photos of people doing activiti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775" y="1803400"/>
            <a:ext cx="3095625" cy="2305050"/>
          </a:xfrm>
          <a:prstGeom prst="rect">
            <a:avLst/>
          </a:prstGeom>
          <a:noFill/>
        </p:spPr>
      </p:pic>
      <p:pic>
        <p:nvPicPr>
          <p:cNvPr id="6" name="Рисунок 5" descr="Похожее изображение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79800" y="1778000"/>
            <a:ext cx="3848100" cy="31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Похожее изображение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53300" y="1739900"/>
            <a:ext cx="4574095" cy="36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72472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5507C18-B94B-480F-A5AD-7C5FA0FB3D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553" y="135467"/>
            <a:ext cx="5670947" cy="5960533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What is the typical age to do these things in our country? 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Have children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Rebel against your parents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Get a job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Get engaged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Look after your </a:t>
            </a:r>
            <a:r>
              <a:rPr lang="en-US" sz="2400" dirty="0" smtClean="0">
                <a:solidFill>
                  <a:schemeClr val="bg1"/>
                </a:solidFill>
              </a:rPr>
              <a:t>grandchildren5`</a:t>
            </a:r>
            <a:endParaRPr lang="en-US" sz="2400" dirty="0" smtClean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chemeClr val="bg1"/>
                </a:solidFill>
              </a:rPr>
              <a:t>Retire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Get married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Graduate from university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Earn a good salary</a:t>
            </a:r>
          </a:p>
          <a:p>
            <a:r>
              <a:rPr lang="en-US" sz="2400" dirty="0" smtClean="0">
                <a:solidFill>
                  <a:schemeClr val="bg1"/>
                </a:solidFill>
              </a:rPr>
              <a:t>Learn to drive a car</a:t>
            </a:r>
          </a:p>
          <a:p>
            <a:endParaRPr lang="en-US" sz="1400" b="1" dirty="0" smtClean="0">
              <a:solidFill>
                <a:schemeClr val="bg1"/>
              </a:solidFill>
            </a:endParaRPr>
          </a:p>
          <a:p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8" name="Рисунок 7" descr="Похожее изображение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48350" y="279400"/>
            <a:ext cx="28575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Похожее изображение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5409" y="2267305"/>
            <a:ext cx="3745382" cy="1967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Похожее изображение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836977" y="266700"/>
            <a:ext cx="3050223" cy="1892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Похожее изображение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4602" y="4218725"/>
            <a:ext cx="3727698" cy="248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7171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5507C18-B94B-480F-A5AD-7C5FA0FB3D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553" y="135467"/>
            <a:ext cx="11538347" cy="4207933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</a:rPr>
              <a:t>What affects the most to live long? </a:t>
            </a:r>
            <a:r>
              <a:rPr lang="en-US" sz="4800" dirty="0" smtClean="0">
                <a:solidFill>
                  <a:schemeClr val="bg1"/>
                </a:solidFill>
              </a:rPr>
              <a:t>Lifestyle or genetics</a:t>
            </a:r>
            <a:endParaRPr lang="ru-RU" sz="4800" dirty="0">
              <a:solidFill>
                <a:schemeClr val="bg1"/>
              </a:solidFill>
            </a:endParaRPr>
          </a:p>
        </p:txBody>
      </p:sp>
      <p:pic>
        <p:nvPicPr>
          <p:cNvPr id="5122" name="Picture 2" descr="Картинки по запросу healthy lifestyle presentation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275" y="1714500"/>
            <a:ext cx="7070725" cy="4672013"/>
          </a:xfrm>
          <a:prstGeom prst="rect">
            <a:avLst/>
          </a:prstGeom>
          <a:noFill/>
        </p:spPr>
      </p:pic>
      <p:pic>
        <p:nvPicPr>
          <p:cNvPr id="5124" name="Picture 4" descr="Картинки по запросу genes presentation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32675" y="2119312"/>
            <a:ext cx="4286250" cy="32194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37145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5507C18-B94B-480F-A5AD-7C5FA0FB3D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326" y="457201"/>
            <a:ext cx="11589147" cy="60198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800" b="1" dirty="0" smtClean="0">
                <a:solidFill>
                  <a:schemeClr val="bg1"/>
                </a:solidFill>
              </a:rPr>
              <a:t>In pairs ask and answer the questions in the quiz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000" b="1" dirty="0" smtClean="0">
                <a:solidFill>
                  <a:schemeClr val="bg1"/>
                </a:solidFill>
              </a:rPr>
              <a:t>AGEING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2000" b="1" dirty="0" smtClean="0">
                <a:solidFill>
                  <a:schemeClr val="bg1"/>
                </a:solidFill>
              </a:rPr>
              <a:t>How much do you know about it?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2000" b="1" dirty="0" smtClean="0">
              <a:solidFill>
                <a:schemeClr val="bg1"/>
              </a:solidFill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AutoNum type="arabicParenR"/>
            </a:pPr>
            <a:r>
              <a:rPr lang="en-US" sz="1600" b="1" dirty="0" smtClean="0">
                <a:solidFill>
                  <a:schemeClr val="bg1"/>
                </a:solidFill>
              </a:rPr>
              <a:t>On average, which nationality lives the longest?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AutoNum type="alphaLcParenR"/>
            </a:pPr>
            <a:r>
              <a:rPr lang="en-US" sz="1600" dirty="0" smtClean="0">
                <a:solidFill>
                  <a:schemeClr val="bg1"/>
                </a:solidFill>
              </a:rPr>
              <a:t>The Japanese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AutoNum type="alphaLcParenR"/>
            </a:pPr>
            <a:r>
              <a:rPr lang="en-US" sz="1600" dirty="0" smtClean="0">
                <a:solidFill>
                  <a:schemeClr val="bg1"/>
                </a:solidFill>
              </a:rPr>
              <a:t>The Italians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AutoNum type="alphaLcParenR"/>
            </a:pPr>
            <a:r>
              <a:rPr lang="en-US" sz="1600" dirty="0" smtClean="0">
                <a:solidFill>
                  <a:schemeClr val="bg1"/>
                </a:solidFill>
              </a:rPr>
              <a:t>The Swedish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</a:pPr>
            <a:endParaRPr lang="en-US" sz="1600" b="1" dirty="0" smtClean="0">
              <a:solidFill>
                <a:schemeClr val="bg1"/>
              </a:solidFill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solidFill>
                  <a:schemeClr val="bg1"/>
                </a:solidFill>
              </a:rPr>
              <a:t>2) What was the average lifespan 2000 years ago?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AutoNum type="alphaLcParenR"/>
            </a:pPr>
            <a:r>
              <a:rPr lang="en-US" sz="1600" dirty="0" smtClean="0">
                <a:solidFill>
                  <a:schemeClr val="bg1"/>
                </a:solidFill>
              </a:rPr>
              <a:t>26 years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AutoNum type="alphaLcParenR"/>
            </a:pPr>
            <a:r>
              <a:rPr lang="en-US" sz="1600" dirty="0" smtClean="0">
                <a:solidFill>
                  <a:schemeClr val="bg1"/>
                </a:solidFill>
              </a:rPr>
              <a:t>36 years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AutoNum type="alphaLcParenR"/>
            </a:pPr>
            <a:r>
              <a:rPr lang="en-US" sz="1600" dirty="0" smtClean="0">
                <a:solidFill>
                  <a:schemeClr val="bg1"/>
                </a:solidFill>
              </a:rPr>
              <a:t>46 years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</a:pPr>
            <a:endParaRPr lang="en-US" sz="1600" b="1" dirty="0" smtClean="0">
              <a:solidFill>
                <a:schemeClr val="bg1"/>
              </a:solidFill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solidFill>
                  <a:schemeClr val="bg1"/>
                </a:solidFill>
              </a:rPr>
              <a:t>3) By 2050, what percentage of the world’s population will be 65 or older?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AutoNum type="alphaLcParenR"/>
            </a:pPr>
            <a:r>
              <a:rPr lang="en-US" sz="1600" dirty="0" smtClean="0">
                <a:solidFill>
                  <a:schemeClr val="bg1"/>
                </a:solidFill>
              </a:rPr>
              <a:t>2%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AutoNum type="alphaLcParenR"/>
            </a:pPr>
            <a:r>
              <a:rPr lang="en-US" sz="1600" dirty="0" smtClean="0">
                <a:solidFill>
                  <a:schemeClr val="bg1"/>
                </a:solidFill>
              </a:rPr>
              <a:t>10%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AutoNum type="alphaLcParenR"/>
            </a:pPr>
            <a:r>
              <a:rPr lang="en-US" sz="1600" dirty="0" smtClean="0">
                <a:solidFill>
                  <a:schemeClr val="bg1"/>
                </a:solidFill>
              </a:rPr>
              <a:t>20%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</a:pPr>
            <a:endParaRPr lang="en-US" sz="1600" b="1" dirty="0" smtClean="0">
              <a:solidFill>
                <a:schemeClr val="bg1"/>
              </a:solidFill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</a:pPr>
            <a:r>
              <a:rPr lang="en-US" sz="1600" b="1" dirty="0" smtClean="0">
                <a:solidFill>
                  <a:schemeClr val="bg1"/>
                </a:solidFill>
              </a:rPr>
              <a:t>4) On average, which groups of people live longer?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AutoNum type="alphaLcParenR"/>
            </a:pPr>
            <a:r>
              <a:rPr lang="en-US" sz="1600" dirty="0" smtClean="0">
                <a:solidFill>
                  <a:schemeClr val="bg1"/>
                </a:solidFill>
              </a:rPr>
              <a:t>Smokers or non-smokers?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AutoNum type="alphaLcParenR"/>
            </a:pPr>
            <a:r>
              <a:rPr lang="en-US" sz="1600" dirty="0" smtClean="0">
                <a:solidFill>
                  <a:schemeClr val="bg1"/>
                </a:solidFill>
              </a:rPr>
              <a:t>Single people or married people?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AutoNum type="alphaLcParenR"/>
            </a:pPr>
            <a:r>
              <a:rPr lang="en-US" sz="1600" dirty="0" smtClean="0">
                <a:solidFill>
                  <a:schemeClr val="bg1"/>
                </a:solidFill>
              </a:rPr>
              <a:t>Pet owners or non-pet owners?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</a:pPr>
            <a:endParaRPr lang="ru-RU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6103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85507C18-B94B-480F-A5AD-7C5FA0FB3D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726" y="148167"/>
            <a:ext cx="11589147" cy="3826933"/>
          </a:xfrm>
        </p:spPr>
        <p:txBody>
          <a:bodyPr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</a:pPr>
            <a:endParaRPr lang="en-US" sz="6000" b="1" dirty="0" smtClean="0">
              <a:solidFill>
                <a:schemeClr val="bg1"/>
              </a:solidFill>
            </a:endParaRPr>
          </a:p>
          <a:p>
            <a:pPr lvl="0" algn="ctr">
              <a:spcBef>
                <a:spcPts val="0"/>
              </a:spcBef>
              <a:spcAft>
                <a:spcPts val="0"/>
              </a:spcAft>
            </a:pPr>
            <a:r>
              <a:rPr lang="en-US" sz="6000" b="1" dirty="0" smtClean="0">
                <a:solidFill>
                  <a:schemeClr val="bg1"/>
                </a:solidFill>
              </a:rPr>
              <a:t>Brainstorming</a:t>
            </a:r>
          </a:p>
          <a:p>
            <a:pPr lvl="0" algn="ctr">
              <a:spcBef>
                <a:spcPts val="0"/>
              </a:spcBef>
              <a:spcAft>
                <a:spcPts val="0"/>
              </a:spcAft>
            </a:pPr>
            <a:r>
              <a:rPr lang="en-US" sz="6000" i="1" dirty="0" smtClean="0">
                <a:solidFill>
                  <a:schemeClr val="bg1"/>
                </a:solidFill>
              </a:rPr>
              <a:t>Lifestyle or genetics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4000" i="1" dirty="0" smtClean="0">
              <a:solidFill>
                <a:schemeClr val="bg1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4000" i="1" dirty="0" smtClean="0">
              <a:solidFill>
                <a:schemeClr val="bg1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4000" i="1" dirty="0" smtClean="0">
              <a:solidFill>
                <a:schemeClr val="bg1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4000" i="1" dirty="0" smtClean="0">
              <a:solidFill>
                <a:schemeClr val="bg1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4000" i="1" dirty="0" smtClean="0">
              <a:solidFill>
                <a:schemeClr val="bg1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4000" i="1" dirty="0" smtClean="0">
              <a:solidFill>
                <a:schemeClr val="bg1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4000" i="1" dirty="0" smtClean="0">
              <a:solidFill>
                <a:schemeClr val="bg1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4000" i="1" dirty="0" smtClean="0">
              <a:solidFill>
                <a:schemeClr val="bg1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ru-RU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5685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4812" y="355599"/>
            <a:ext cx="8534400" cy="2286001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3600" b="1" i="1" dirty="0" smtClean="0">
                <a:solidFill>
                  <a:schemeClr val="bg1"/>
                </a:solidFill>
              </a:rPr>
              <a:t>Conclusion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i="1" dirty="0" smtClean="0">
                <a:solidFill>
                  <a:schemeClr val="bg1"/>
                </a:solidFill>
              </a:rPr>
              <a:t>How long you will live isn’t necessarily affected by genes.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i="1" dirty="0" smtClean="0">
                <a:solidFill>
                  <a:schemeClr val="bg1"/>
                </a:solidFill>
              </a:rPr>
              <a:t>Instead it is how you live your life determines how old you will get</a:t>
            </a:r>
          </a:p>
          <a:p>
            <a:r>
              <a:rPr lang="en-US" i="1" dirty="0" smtClean="0"/>
              <a:t>The sooner you take on healthy habits the better</a:t>
            </a:r>
            <a:endParaRPr lang="ru-RU" i="1" dirty="0"/>
          </a:p>
        </p:txBody>
      </p:sp>
      <p:pic>
        <p:nvPicPr>
          <p:cNvPr id="29698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5600" y="2819400"/>
            <a:ext cx="4546600" cy="2946400"/>
          </a:xfrm>
          <a:prstGeom prst="rect">
            <a:avLst/>
          </a:prstGeom>
          <a:noFill/>
        </p:spPr>
      </p:pic>
      <p:pic>
        <p:nvPicPr>
          <p:cNvPr id="29702" name="Picture 6" descr="Картинки по запросу doing sport presentation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8575" y="2836862"/>
            <a:ext cx="4391025" cy="29622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7512" y="4512732"/>
            <a:ext cx="8534400" cy="150706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6000" b="1" i="1" dirty="0" smtClean="0"/>
              <a:t>Have a nice day</a:t>
            </a:r>
            <a:r>
              <a:rPr lang="ru-RU" sz="6000" b="1" i="1" dirty="0" smtClean="0"/>
              <a:t/>
            </a:r>
            <a:br>
              <a:rPr lang="ru-RU" sz="6000" b="1" i="1" dirty="0" smtClean="0"/>
            </a:br>
            <a:endParaRPr lang="ru-RU" sz="60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2412" y="660400"/>
            <a:ext cx="8534400" cy="361526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6000" dirty="0" smtClean="0"/>
              <a:t>Thank you for your attention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Другая 2">
      <a:dk1>
        <a:sysClr val="windowText" lastClr="000000"/>
      </a:dk1>
      <a:lt1>
        <a:sysClr val="window" lastClr="FFFFFF"/>
      </a:lt1>
      <a:dk2>
        <a:srgbClr val="92D050"/>
      </a:dk2>
      <a:lt2>
        <a:srgbClr val="CBED9A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lice" id="{0507925B-6AC9-4358-8E18-C330545D08F8}" vid="{19759155-7935-4C61-A06C-C04380D1B16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418</TotalTime>
  <Words>329</Words>
  <Application>Microsoft Office PowerPoint</Application>
  <PresentationFormat>Произвольный</PresentationFormat>
  <Paragraphs>72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Сектор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Have a nice day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</dc:creator>
  <cp:lastModifiedBy>38</cp:lastModifiedBy>
  <cp:revision>53</cp:revision>
  <dcterms:created xsi:type="dcterms:W3CDTF">2017-11-22T04:21:33Z</dcterms:created>
  <dcterms:modified xsi:type="dcterms:W3CDTF">2017-11-28T07:24:28Z</dcterms:modified>
</cp:coreProperties>
</file>