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sldIdLst>
    <p:sldId id="281" r:id="rId2"/>
    <p:sldId id="317" r:id="rId3"/>
    <p:sldId id="282" r:id="rId4"/>
    <p:sldId id="280" r:id="rId5"/>
    <p:sldId id="310" r:id="rId6"/>
    <p:sldId id="301" r:id="rId7"/>
    <p:sldId id="285" r:id="rId8"/>
    <p:sldId id="267" r:id="rId9"/>
    <p:sldId id="287" r:id="rId10"/>
    <p:sldId id="259" r:id="rId11"/>
    <p:sldId id="260" r:id="rId12"/>
    <p:sldId id="311" r:id="rId13"/>
    <p:sldId id="312" r:id="rId14"/>
    <p:sldId id="313" r:id="rId15"/>
    <p:sldId id="286" r:id="rId16"/>
    <p:sldId id="302" r:id="rId17"/>
    <p:sldId id="290" r:id="rId18"/>
    <p:sldId id="316" r:id="rId19"/>
    <p:sldId id="314" r:id="rId20"/>
    <p:sldId id="315" r:id="rId21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20" autoAdjust="0"/>
  </p:normalViewPr>
  <p:slideViewPr>
    <p:cSldViewPr>
      <p:cViewPr varScale="1">
        <p:scale>
          <a:sx n="64" d="100"/>
          <a:sy n="64" d="100"/>
        </p:scale>
        <p:origin x="61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BB7110-D263-4AF5-9446-154FE7ED4314}" type="doc">
      <dgm:prSet loTypeId="urn:microsoft.com/office/officeart/2008/layout/AlternatingHexagons" loCatId="list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1A145AB1-6E07-4001-B0C1-CA80AF3570C7}">
      <dgm:prSet phldrT="[Текст]" custT="1"/>
      <dgm:spPr/>
      <dgm:t>
        <a:bodyPr/>
        <a:lstStyle/>
        <a:p>
          <a:endParaRPr lang="kk-KZ" sz="2000" dirty="0" smtClean="0">
            <a:latin typeface="Times New Roman" pitchFamily="18" charset="0"/>
            <a:cs typeface="Times New Roman" pitchFamily="18" charset="0"/>
          </a:endParaRPr>
        </a:p>
        <a:p>
          <a:endParaRPr lang="kk-KZ" sz="2000" dirty="0" smtClean="0">
            <a:latin typeface="Times New Roman" pitchFamily="18" charset="0"/>
            <a:cs typeface="Times New Roman" pitchFamily="18" charset="0"/>
          </a:endParaRPr>
        </a:p>
        <a:p>
          <a:r>
            <a:rPr lang="kk-KZ" sz="1600" dirty="0" smtClean="0">
              <a:latin typeface="Times New Roman" pitchFamily="18" charset="0"/>
              <a:cs typeface="Times New Roman" pitchFamily="18" charset="0"/>
            </a:rPr>
            <a:t>1. Сауалнама жүргізілді   </a:t>
          </a:r>
        </a:p>
        <a:p>
          <a:r>
            <a:rPr lang="kk-KZ" sz="65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6500" dirty="0">
            <a:latin typeface="Times New Roman" pitchFamily="18" charset="0"/>
            <a:cs typeface="Times New Roman" pitchFamily="18" charset="0"/>
          </a:endParaRPr>
        </a:p>
      </dgm:t>
    </dgm:pt>
    <dgm:pt modelId="{478150FB-6CC2-41CD-AE49-808D7A598F94}" type="parTrans" cxnId="{36B4FB01-C1E9-40C6-9782-692993632B04}">
      <dgm:prSet/>
      <dgm:spPr/>
      <dgm:t>
        <a:bodyPr/>
        <a:lstStyle/>
        <a:p>
          <a:endParaRPr lang="ru-RU"/>
        </a:p>
      </dgm:t>
    </dgm:pt>
    <dgm:pt modelId="{ECE6CAA4-9A57-4C98-B44B-AF9FA0363157}" type="sibTrans" cxnId="{36B4FB01-C1E9-40C6-9782-692993632B04}">
      <dgm:prSet custT="1"/>
      <dgm:spPr/>
      <dgm:t>
        <a:bodyPr/>
        <a:lstStyle/>
        <a:p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6.</a:t>
          </a:r>
          <a:r>
            <a:rPr lang="kk-KZ" sz="2000" dirty="0" smtClean="0"/>
            <a:t> </a:t>
          </a:r>
          <a:r>
            <a:rPr lang="kk-KZ" sz="1600" dirty="0" smtClean="0">
              <a:latin typeface="Times New Roman" pitchFamily="18" charset="0"/>
              <a:cs typeface="Times New Roman" pitchFamily="18" charset="0"/>
            </a:rPr>
            <a:t>Қазіргі заман бұйымдарын оюмен  көмкеру көріністері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F157ADBB-9524-4CF5-9A9F-C7C44CA33C49}">
      <dgm:prSet phldrT="[Текст]" custT="1"/>
      <dgm:spPr/>
      <dgm:t>
        <a:bodyPr/>
        <a:lstStyle/>
        <a:p>
          <a:r>
            <a:rPr lang="kk-KZ" sz="1600" dirty="0" smtClean="0">
              <a:latin typeface="Times New Roman" pitchFamily="18" charset="0"/>
              <a:cs typeface="Times New Roman" pitchFamily="18" charset="0"/>
            </a:rPr>
            <a:t>5. Оқушыларға оюдың шығу тарихы мен түрлері таныстырылды  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5ACB5F75-1E63-403F-A7A3-7B4E1F9A1209}" type="parTrans" cxnId="{E88BCB8B-029C-4818-A828-0ECC335837FC}">
      <dgm:prSet/>
      <dgm:spPr/>
      <dgm:t>
        <a:bodyPr/>
        <a:lstStyle/>
        <a:p>
          <a:endParaRPr lang="ru-RU"/>
        </a:p>
      </dgm:t>
    </dgm:pt>
    <dgm:pt modelId="{F3BDFEB6-54FA-4C11-88C2-8AD5286A53D0}" type="sibTrans" cxnId="{E88BCB8B-029C-4818-A828-0ECC335837FC}">
      <dgm:prSet/>
      <dgm:spPr/>
      <dgm:t>
        <a:bodyPr/>
        <a:lstStyle/>
        <a:p>
          <a:endParaRPr lang="ru-RU"/>
        </a:p>
      </dgm:t>
    </dgm:pt>
    <dgm:pt modelId="{2F1B9FC1-FF4A-4A7B-9632-1D0A84B00094}">
      <dgm:prSet phldrT="[Текст]" custT="1"/>
      <dgm:spPr/>
      <dgm:t>
        <a:bodyPr/>
        <a:lstStyle/>
        <a:p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3</a:t>
          </a:r>
          <a:r>
            <a:rPr lang="kk-KZ" sz="1600" dirty="0" smtClean="0">
              <a:latin typeface="Times New Roman" pitchFamily="18" charset="0"/>
              <a:cs typeface="Times New Roman" pitchFamily="18" charset="0"/>
            </a:rPr>
            <a:t>.”Өнерпаз” сауда орталығы тігіншілері</a:t>
          </a:r>
        </a:p>
        <a:p>
          <a:r>
            <a:rPr lang="kk-KZ" sz="1600" dirty="0" smtClean="0">
              <a:latin typeface="Times New Roman" pitchFamily="18" charset="0"/>
              <a:cs typeface="Times New Roman" pitchFamily="18" charset="0"/>
            </a:rPr>
            <a:t>мен  сұхбат жүргізілді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6D0BFA5-D212-4A98-A5B8-3EB46EA98423}" type="parTrans" cxnId="{E79FC320-FBFD-4A51-AD7A-869708109645}">
      <dgm:prSet/>
      <dgm:spPr/>
      <dgm:t>
        <a:bodyPr/>
        <a:lstStyle/>
        <a:p>
          <a:endParaRPr lang="ru-RU"/>
        </a:p>
      </dgm:t>
    </dgm:pt>
    <dgm:pt modelId="{4F4A78F9-52C3-4BDE-ADAD-53A843664045}" type="sibTrans" cxnId="{E79FC320-FBFD-4A51-AD7A-869708109645}">
      <dgm:prSet custT="1"/>
      <dgm:spPr/>
      <dgm:t>
        <a:bodyPr/>
        <a:lstStyle/>
        <a:p>
          <a:r>
            <a:rPr lang="kk-KZ" sz="1600" dirty="0" smtClean="0">
              <a:latin typeface="Times New Roman" pitchFamily="18" charset="0"/>
              <a:cs typeface="Times New Roman" pitchFamily="18" charset="0"/>
            </a:rPr>
            <a:t>4. Кітапханалардан деректер жинақталды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8AF1AFF-57AB-4341-8179-6F21CAB9D599}">
      <dgm:prSet phldrT="[Текст]" custT="1"/>
      <dgm:spPr/>
      <dgm:t>
        <a:bodyPr/>
        <a:lstStyle/>
        <a:p>
          <a:pPr algn="ctr"/>
          <a:r>
            <a:rPr lang="kk-KZ" sz="1800" smtClean="0">
              <a:latin typeface="Times New Roman" pitchFamily="18" charset="0"/>
              <a:cs typeface="Times New Roman" pitchFamily="18" charset="0"/>
            </a:rPr>
            <a:t>2.  Ою – өрнектер жинақтары, альбом </a:t>
          </a:r>
        </a:p>
        <a:p>
          <a:pPr algn="ctr"/>
          <a:r>
            <a:rPr lang="kk-KZ" sz="1800" smtClean="0">
              <a:latin typeface="Times New Roman" pitchFamily="18" charset="0"/>
              <a:cs typeface="Times New Roman" pitchFamily="18" charset="0"/>
            </a:rPr>
            <a:t>жасалды</a:t>
          </a:r>
          <a:endParaRPr lang="kk-KZ" sz="1800" dirty="0" smtClean="0">
            <a:latin typeface="Times New Roman" pitchFamily="18" charset="0"/>
            <a:cs typeface="Times New Roman" pitchFamily="18" charset="0"/>
          </a:endParaRPr>
        </a:p>
      </dgm:t>
    </dgm:pt>
    <dgm:pt modelId="{3256C10F-C9B5-42B1-AE46-3E3E9C212AFA}" type="parTrans" cxnId="{7B94AFCB-8D19-4E35-AC28-08752C86B54B}">
      <dgm:prSet/>
      <dgm:spPr/>
      <dgm:t>
        <a:bodyPr/>
        <a:lstStyle/>
        <a:p>
          <a:endParaRPr lang="ru-RU"/>
        </a:p>
      </dgm:t>
    </dgm:pt>
    <dgm:pt modelId="{DD3289D6-2AED-4883-A1E6-7B7CF06EA592}" type="sibTrans" cxnId="{7B94AFCB-8D19-4E35-AC28-08752C86B54B}">
      <dgm:prSet/>
      <dgm:spPr/>
      <dgm:t>
        <a:bodyPr/>
        <a:lstStyle/>
        <a:p>
          <a:endParaRPr lang="ru-RU"/>
        </a:p>
      </dgm:t>
    </dgm:pt>
    <dgm:pt modelId="{833CF95A-09AD-4599-90DA-67578BD42B8F}" type="pres">
      <dgm:prSet presAssocID="{91BB7110-D263-4AF5-9446-154FE7ED4314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579FF8A-322D-4427-9780-0BAA7BF6A5BE}" type="pres">
      <dgm:prSet presAssocID="{1A145AB1-6E07-4001-B0C1-CA80AF3570C7}" presName="composite" presStyleCnt="0"/>
      <dgm:spPr/>
      <dgm:t>
        <a:bodyPr/>
        <a:lstStyle/>
        <a:p>
          <a:endParaRPr lang="ru-RU"/>
        </a:p>
      </dgm:t>
    </dgm:pt>
    <dgm:pt modelId="{3F7A1837-5A83-41DB-9DD7-DCBA98C59526}" type="pres">
      <dgm:prSet presAssocID="{1A145AB1-6E07-4001-B0C1-CA80AF3570C7}" presName="Parent1" presStyleLbl="node1" presStyleIdx="0" presStyleCnt="6" custLinFactNeighborX="689" custLinFactNeighborY="361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7A613C-8AD2-467A-8226-3AB8ED797CE3}" type="pres">
      <dgm:prSet presAssocID="{1A145AB1-6E07-4001-B0C1-CA80AF3570C7}" presName="Childtext1" presStyleLbl="revTx" presStyleIdx="0" presStyleCnt="3" custLinFactY="45886" custLinFactNeighborX="-46875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4C1955-738E-4176-9D9F-C61BCCDC7607}" type="pres">
      <dgm:prSet presAssocID="{1A145AB1-6E07-4001-B0C1-CA80AF3570C7}" presName="BalanceSpacing" presStyleCnt="0"/>
      <dgm:spPr/>
      <dgm:t>
        <a:bodyPr/>
        <a:lstStyle/>
        <a:p>
          <a:endParaRPr lang="ru-RU"/>
        </a:p>
      </dgm:t>
    </dgm:pt>
    <dgm:pt modelId="{1672D9C9-4567-4B94-8196-486C235B2136}" type="pres">
      <dgm:prSet presAssocID="{1A145AB1-6E07-4001-B0C1-CA80AF3570C7}" presName="BalanceSpacing1" presStyleCnt="0"/>
      <dgm:spPr/>
      <dgm:t>
        <a:bodyPr/>
        <a:lstStyle/>
        <a:p>
          <a:endParaRPr lang="ru-RU"/>
        </a:p>
      </dgm:t>
    </dgm:pt>
    <dgm:pt modelId="{0E67C1E1-F968-4B1D-A22D-7A946AD01EE3}" type="pres">
      <dgm:prSet presAssocID="{ECE6CAA4-9A57-4C98-B44B-AF9FA0363157}" presName="Accent1Text" presStyleLbl="node1" presStyleIdx="1" presStyleCnt="6" custLinFactNeighborX="-1038" custLinFactNeighborY="-52"/>
      <dgm:spPr/>
      <dgm:t>
        <a:bodyPr/>
        <a:lstStyle/>
        <a:p>
          <a:endParaRPr lang="ru-RU"/>
        </a:p>
      </dgm:t>
    </dgm:pt>
    <dgm:pt modelId="{DE9532EC-A6E5-4EE1-BFAA-F7DE1E2C643A}" type="pres">
      <dgm:prSet presAssocID="{ECE6CAA4-9A57-4C98-B44B-AF9FA0363157}" presName="spaceBetweenRectangles" presStyleCnt="0"/>
      <dgm:spPr/>
      <dgm:t>
        <a:bodyPr/>
        <a:lstStyle/>
        <a:p>
          <a:endParaRPr lang="ru-RU"/>
        </a:p>
      </dgm:t>
    </dgm:pt>
    <dgm:pt modelId="{05DEAA21-7CA3-4BBD-B9F7-D9F774B4D314}" type="pres">
      <dgm:prSet presAssocID="{F157ADBB-9524-4CF5-9A9F-C7C44CA33C49}" presName="composite" presStyleCnt="0"/>
      <dgm:spPr/>
      <dgm:t>
        <a:bodyPr/>
        <a:lstStyle/>
        <a:p>
          <a:endParaRPr lang="ru-RU"/>
        </a:p>
      </dgm:t>
    </dgm:pt>
    <dgm:pt modelId="{D78F170B-03E2-4494-8067-DF906B050C57}" type="pres">
      <dgm:prSet presAssocID="{F157ADBB-9524-4CF5-9A9F-C7C44CA33C49}" presName="Parent1" presStyleLbl="node1" presStyleIdx="2" presStyleCnt="6" custScaleX="109016" custLinFactX="-17848" custLinFactNeighborX="-100000" custLinFactNeighborY="318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A3A820-C2C6-4853-A78E-05FD7D6C51DC}" type="pres">
      <dgm:prSet presAssocID="{F157ADBB-9524-4CF5-9A9F-C7C44CA33C49}" presName="Childtext1" presStyleLbl="revTx" presStyleIdx="1" presStyleCnt="3" custLinFactY="-50410" custLinFactNeighborX="45565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223D7-CA3D-490B-AC61-52CD2E7D6346}" type="pres">
      <dgm:prSet presAssocID="{F157ADBB-9524-4CF5-9A9F-C7C44CA33C49}" presName="BalanceSpacing" presStyleCnt="0"/>
      <dgm:spPr/>
      <dgm:t>
        <a:bodyPr/>
        <a:lstStyle/>
        <a:p>
          <a:endParaRPr lang="ru-RU"/>
        </a:p>
      </dgm:t>
    </dgm:pt>
    <dgm:pt modelId="{3DD43C3B-6D94-475E-9B89-8C242201000F}" type="pres">
      <dgm:prSet presAssocID="{F157ADBB-9524-4CF5-9A9F-C7C44CA33C49}" presName="BalanceSpacing1" presStyleCnt="0"/>
      <dgm:spPr/>
      <dgm:t>
        <a:bodyPr/>
        <a:lstStyle/>
        <a:p>
          <a:endParaRPr lang="ru-RU"/>
        </a:p>
      </dgm:t>
    </dgm:pt>
    <dgm:pt modelId="{0578556A-30BD-445B-9921-CCB91CFAA26A}" type="pres">
      <dgm:prSet presAssocID="{F3BDFEB6-54FA-4C11-88C2-8AD5286A53D0}" presName="Accent1Text" presStyleLbl="node1" presStyleIdx="3" presStyleCnt="6" custLinFactNeighborX="5979" custLinFactNeighborY="-4157"/>
      <dgm:spPr/>
      <dgm:t>
        <a:bodyPr/>
        <a:lstStyle/>
        <a:p>
          <a:endParaRPr lang="ru-RU"/>
        </a:p>
      </dgm:t>
    </dgm:pt>
    <dgm:pt modelId="{BBAD893E-7B8F-4DD2-B70F-125128F60EE6}" type="pres">
      <dgm:prSet presAssocID="{F3BDFEB6-54FA-4C11-88C2-8AD5286A53D0}" presName="spaceBetweenRectangles" presStyleCnt="0"/>
      <dgm:spPr/>
      <dgm:t>
        <a:bodyPr/>
        <a:lstStyle/>
        <a:p>
          <a:endParaRPr lang="ru-RU"/>
        </a:p>
      </dgm:t>
    </dgm:pt>
    <dgm:pt modelId="{EA12C280-59F8-44E9-AA9B-AC5544F40AC0}" type="pres">
      <dgm:prSet presAssocID="{2F1B9FC1-FF4A-4A7B-9632-1D0A84B00094}" presName="composite" presStyleCnt="0"/>
      <dgm:spPr/>
      <dgm:t>
        <a:bodyPr/>
        <a:lstStyle/>
        <a:p>
          <a:endParaRPr lang="ru-RU"/>
        </a:p>
      </dgm:t>
    </dgm:pt>
    <dgm:pt modelId="{7D88A95F-8331-4E98-BD11-B0C6A14E25C4}" type="pres">
      <dgm:prSet presAssocID="{2F1B9FC1-FF4A-4A7B-9632-1D0A84B00094}" presName="Parent1" presStyleLbl="node1" presStyleIdx="4" presStyleCnt="6" custScaleX="110999" custLinFactNeighborX="696" custLinFactNeighborY="-92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8C846-739F-4175-B2E5-D02060A5A18F}" type="pres">
      <dgm:prSet presAssocID="{2F1B9FC1-FF4A-4A7B-9632-1D0A84B00094}" presName="Childtext1" presStyleLbl="revTx" presStyleIdx="2" presStyleCnt="3" custScaleX="85034" custScaleY="106038" custLinFactY="-50120" custLinFactNeighborX="-53863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968779-6002-498A-8E30-41BCDAFD708D}" type="pres">
      <dgm:prSet presAssocID="{2F1B9FC1-FF4A-4A7B-9632-1D0A84B00094}" presName="BalanceSpacing" presStyleCnt="0"/>
      <dgm:spPr/>
      <dgm:t>
        <a:bodyPr/>
        <a:lstStyle/>
        <a:p>
          <a:endParaRPr lang="ru-RU"/>
        </a:p>
      </dgm:t>
    </dgm:pt>
    <dgm:pt modelId="{5CF57C02-5007-4CB9-B189-3D956DB2997D}" type="pres">
      <dgm:prSet presAssocID="{2F1B9FC1-FF4A-4A7B-9632-1D0A84B00094}" presName="BalanceSpacing1" presStyleCnt="0"/>
      <dgm:spPr/>
      <dgm:t>
        <a:bodyPr/>
        <a:lstStyle/>
        <a:p>
          <a:endParaRPr lang="ru-RU"/>
        </a:p>
      </dgm:t>
    </dgm:pt>
    <dgm:pt modelId="{E89A97CC-1EED-41A1-A142-7148C8677443}" type="pres">
      <dgm:prSet presAssocID="{4F4A78F9-52C3-4BDE-ADAD-53A843664045}" presName="Accent1Text" presStyleLbl="node1" presStyleIdx="5" presStyleCnt="6" custScaleX="100496"/>
      <dgm:spPr/>
      <dgm:t>
        <a:bodyPr/>
        <a:lstStyle/>
        <a:p>
          <a:endParaRPr lang="ru-RU"/>
        </a:p>
      </dgm:t>
    </dgm:pt>
  </dgm:ptLst>
  <dgm:cxnLst>
    <dgm:cxn modelId="{36B4FB01-C1E9-40C6-9782-692993632B04}" srcId="{91BB7110-D263-4AF5-9446-154FE7ED4314}" destId="{1A145AB1-6E07-4001-B0C1-CA80AF3570C7}" srcOrd="0" destOrd="0" parTransId="{478150FB-6CC2-41CD-AE49-808D7A598F94}" sibTransId="{ECE6CAA4-9A57-4C98-B44B-AF9FA0363157}"/>
    <dgm:cxn modelId="{7B94AFCB-8D19-4E35-AC28-08752C86B54B}" srcId="{2F1B9FC1-FF4A-4A7B-9632-1D0A84B00094}" destId="{18AF1AFF-57AB-4341-8179-6F21CAB9D599}" srcOrd="0" destOrd="0" parTransId="{3256C10F-C9B5-42B1-AE46-3E3E9C212AFA}" sibTransId="{DD3289D6-2AED-4883-A1E6-7B7CF06EA592}"/>
    <dgm:cxn modelId="{4152A4EF-59D6-46F0-BB6C-72F5293A62E8}" type="presOf" srcId="{4F4A78F9-52C3-4BDE-ADAD-53A843664045}" destId="{E89A97CC-1EED-41A1-A142-7148C8677443}" srcOrd="0" destOrd="0" presId="urn:microsoft.com/office/officeart/2008/layout/AlternatingHexagons"/>
    <dgm:cxn modelId="{E79FC320-FBFD-4A51-AD7A-869708109645}" srcId="{91BB7110-D263-4AF5-9446-154FE7ED4314}" destId="{2F1B9FC1-FF4A-4A7B-9632-1D0A84B00094}" srcOrd="2" destOrd="0" parTransId="{E6D0BFA5-D212-4A98-A5B8-3EB46EA98423}" sibTransId="{4F4A78F9-52C3-4BDE-ADAD-53A843664045}"/>
    <dgm:cxn modelId="{E88BCB8B-029C-4818-A828-0ECC335837FC}" srcId="{91BB7110-D263-4AF5-9446-154FE7ED4314}" destId="{F157ADBB-9524-4CF5-9A9F-C7C44CA33C49}" srcOrd="1" destOrd="0" parTransId="{5ACB5F75-1E63-403F-A7A3-7B4E1F9A1209}" sibTransId="{F3BDFEB6-54FA-4C11-88C2-8AD5286A53D0}"/>
    <dgm:cxn modelId="{47476B0A-3DBB-49FE-9B3C-D5E3B4FD91DF}" type="presOf" srcId="{18AF1AFF-57AB-4341-8179-6F21CAB9D599}" destId="{9748C846-739F-4175-B2E5-D02060A5A18F}" srcOrd="0" destOrd="0" presId="urn:microsoft.com/office/officeart/2008/layout/AlternatingHexagons"/>
    <dgm:cxn modelId="{C6F57155-A6CF-4F2A-93EA-0C276FDD0B28}" type="presOf" srcId="{F3BDFEB6-54FA-4C11-88C2-8AD5286A53D0}" destId="{0578556A-30BD-445B-9921-CCB91CFAA26A}" srcOrd="0" destOrd="0" presId="urn:microsoft.com/office/officeart/2008/layout/AlternatingHexagons"/>
    <dgm:cxn modelId="{C41CD1E4-520A-4CBB-A7D2-B3BFCFD56103}" type="presOf" srcId="{F157ADBB-9524-4CF5-9A9F-C7C44CA33C49}" destId="{D78F170B-03E2-4494-8067-DF906B050C57}" srcOrd="0" destOrd="0" presId="urn:microsoft.com/office/officeart/2008/layout/AlternatingHexagons"/>
    <dgm:cxn modelId="{7063D3DE-5F61-45BF-A2C4-2912D356B603}" type="presOf" srcId="{91BB7110-D263-4AF5-9446-154FE7ED4314}" destId="{833CF95A-09AD-4599-90DA-67578BD42B8F}" srcOrd="0" destOrd="0" presId="urn:microsoft.com/office/officeart/2008/layout/AlternatingHexagons"/>
    <dgm:cxn modelId="{C040D1B9-45F8-414E-86DA-6F470A85061D}" type="presOf" srcId="{ECE6CAA4-9A57-4C98-B44B-AF9FA0363157}" destId="{0E67C1E1-F968-4B1D-A22D-7A946AD01EE3}" srcOrd="0" destOrd="0" presId="urn:microsoft.com/office/officeart/2008/layout/AlternatingHexagons"/>
    <dgm:cxn modelId="{26B923BA-6406-4B41-8AC6-6730B040C4C3}" type="presOf" srcId="{1A145AB1-6E07-4001-B0C1-CA80AF3570C7}" destId="{3F7A1837-5A83-41DB-9DD7-DCBA98C59526}" srcOrd="0" destOrd="0" presId="urn:microsoft.com/office/officeart/2008/layout/AlternatingHexagons"/>
    <dgm:cxn modelId="{9FD34A39-659F-4AA4-89C9-06E4DCB79156}" type="presOf" srcId="{2F1B9FC1-FF4A-4A7B-9632-1D0A84B00094}" destId="{7D88A95F-8331-4E98-BD11-B0C6A14E25C4}" srcOrd="0" destOrd="0" presId="urn:microsoft.com/office/officeart/2008/layout/AlternatingHexagons"/>
    <dgm:cxn modelId="{B85699C0-CC78-4ED6-A4F4-C5A8D20AC724}" type="presParOf" srcId="{833CF95A-09AD-4599-90DA-67578BD42B8F}" destId="{E579FF8A-322D-4427-9780-0BAA7BF6A5BE}" srcOrd="0" destOrd="0" presId="urn:microsoft.com/office/officeart/2008/layout/AlternatingHexagons"/>
    <dgm:cxn modelId="{2A1DAEF0-2137-4B5D-A8D4-A123F127E647}" type="presParOf" srcId="{E579FF8A-322D-4427-9780-0BAA7BF6A5BE}" destId="{3F7A1837-5A83-41DB-9DD7-DCBA98C59526}" srcOrd="0" destOrd="0" presId="urn:microsoft.com/office/officeart/2008/layout/AlternatingHexagons"/>
    <dgm:cxn modelId="{4B7E398A-7C83-4AEC-9E27-53755CA47EA3}" type="presParOf" srcId="{E579FF8A-322D-4427-9780-0BAA7BF6A5BE}" destId="{EA7A613C-8AD2-467A-8226-3AB8ED797CE3}" srcOrd="1" destOrd="0" presId="urn:microsoft.com/office/officeart/2008/layout/AlternatingHexagons"/>
    <dgm:cxn modelId="{1BCE267F-7271-43DB-ABA6-C231429B9EEB}" type="presParOf" srcId="{E579FF8A-322D-4427-9780-0BAA7BF6A5BE}" destId="{BB4C1955-738E-4176-9D9F-C61BCCDC7607}" srcOrd="2" destOrd="0" presId="urn:microsoft.com/office/officeart/2008/layout/AlternatingHexagons"/>
    <dgm:cxn modelId="{3934AEB2-FD63-4BB8-9CDE-5588EDA65FE7}" type="presParOf" srcId="{E579FF8A-322D-4427-9780-0BAA7BF6A5BE}" destId="{1672D9C9-4567-4B94-8196-486C235B2136}" srcOrd="3" destOrd="0" presId="urn:microsoft.com/office/officeart/2008/layout/AlternatingHexagons"/>
    <dgm:cxn modelId="{258B1C80-FCCE-4F12-A796-D2DE56896A77}" type="presParOf" srcId="{E579FF8A-322D-4427-9780-0BAA7BF6A5BE}" destId="{0E67C1E1-F968-4B1D-A22D-7A946AD01EE3}" srcOrd="4" destOrd="0" presId="urn:microsoft.com/office/officeart/2008/layout/AlternatingHexagons"/>
    <dgm:cxn modelId="{6DA22FFD-6B70-4E97-A0E6-5FDC7FDC9678}" type="presParOf" srcId="{833CF95A-09AD-4599-90DA-67578BD42B8F}" destId="{DE9532EC-A6E5-4EE1-BFAA-F7DE1E2C643A}" srcOrd="1" destOrd="0" presId="urn:microsoft.com/office/officeart/2008/layout/AlternatingHexagons"/>
    <dgm:cxn modelId="{C6423E72-2152-43F8-BB22-7AEE4EBEDBB5}" type="presParOf" srcId="{833CF95A-09AD-4599-90DA-67578BD42B8F}" destId="{05DEAA21-7CA3-4BBD-B9F7-D9F774B4D314}" srcOrd="2" destOrd="0" presId="urn:microsoft.com/office/officeart/2008/layout/AlternatingHexagons"/>
    <dgm:cxn modelId="{91030B74-94B0-4735-AC5B-14A3EE9F0871}" type="presParOf" srcId="{05DEAA21-7CA3-4BBD-B9F7-D9F774B4D314}" destId="{D78F170B-03E2-4494-8067-DF906B050C57}" srcOrd="0" destOrd="0" presId="urn:microsoft.com/office/officeart/2008/layout/AlternatingHexagons"/>
    <dgm:cxn modelId="{10773A28-084E-4D91-9391-A893CF37EB8D}" type="presParOf" srcId="{05DEAA21-7CA3-4BBD-B9F7-D9F774B4D314}" destId="{2BA3A820-C2C6-4853-A78E-05FD7D6C51DC}" srcOrd="1" destOrd="0" presId="urn:microsoft.com/office/officeart/2008/layout/AlternatingHexagons"/>
    <dgm:cxn modelId="{739241F4-C0E7-4DF6-8564-2FE602C63E6E}" type="presParOf" srcId="{05DEAA21-7CA3-4BBD-B9F7-D9F774B4D314}" destId="{180223D7-CA3D-490B-AC61-52CD2E7D6346}" srcOrd="2" destOrd="0" presId="urn:microsoft.com/office/officeart/2008/layout/AlternatingHexagons"/>
    <dgm:cxn modelId="{0C824D19-E870-4009-AA7D-FB22926D8E9D}" type="presParOf" srcId="{05DEAA21-7CA3-4BBD-B9F7-D9F774B4D314}" destId="{3DD43C3B-6D94-475E-9B89-8C242201000F}" srcOrd="3" destOrd="0" presId="urn:microsoft.com/office/officeart/2008/layout/AlternatingHexagons"/>
    <dgm:cxn modelId="{EA8E3B10-B9C4-4D3E-9797-CFD09719195D}" type="presParOf" srcId="{05DEAA21-7CA3-4BBD-B9F7-D9F774B4D314}" destId="{0578556A-30BD-445B-9921-CCB91CFAA26A}" srcOrd="4" destOrd="0" presId="urn:microsoft.com/office/officeart/2008/layout/AlternatingHexagons"/>
    <dgm:cxn modelId="{CD3F0A33-B8E4-4EDE-92F8-A3784648DCC2}" type="presParOf" srcId="{833CF95A-09AD-4599-90DA-67578BD42B8F}" destId="{BBAD893E-7B8F-4DD2-B70F-125128F60EE6}" srcOrd="3" destOrd="0" presId="urn:microsoft.com/office/officeart/2008/layout/AlternatingHexagons"/>
    <dgm:cxn modelId="{EAA7651B-19AB-4104-8A98-EBDB30C8C7BB}" type="presParOf" srcId="{833CF95A-09AD-4599-90DA-67578BD42B8F}" destId="{EA12C280-59F8-44E9-AA9B-AC5544F40AC0}" srcOrd="4" destOrd="0" presId="urn:microsoft.com/office/officeart/2008/layout/AlternatingHexagons"/>
    <dgm:cxn modelId="{E76FEA00-E6ED-4787-BE43-B8895C3C2795}" type="presParOf" srcId="{EA12C280-59F8-44E9-AA9B-AC5544F40AC0}" destId="{7D88A95F-8331-4E98-BD11-B0C6A14E25C4}" srcOrd="0" destOrd="0" presId="urn:microsoft.com/office/officeart/2008/layout/AlternatingHexagons"/>
    <dgm:cxn modelId="{E7EE35B2-D116-4AF5-98A9-CF6550021803}" type="presParOf" srcId="{EA12C280-59F8-44E9-AA9B-AC5544F40AC0}" destId="{9748C846-739F-4175-B2E5-D02060A5A18F}" srcOrd="1" destOrd="0" presId="urn:microsoft.com/office/officeart/2008/layout/AlternatingHexagons"/>
    <dgm:cxn modelId="{7BD83288-28B6-4A3B-A0A2-4334B7E479CD}" type="presParOf" srcId="{EA12C280-59F8-44E9-AA9B-AC5544F40AC0}" destId="{FF968779-6002-498A-8E30-41BCDAFD708D}" srcOrd="2" destOrd="0" presId="urn:microsoft.com/office/officeart/2008/layout/AlternatingHexagons"/>
    <dgm:cxn modelId="{4CFB68F8-81CC-4D34-9F40-0DD1E1369FF3}" type="presParOf" srcId="{EA12C280-59F8-44E9-AA9B-AC5544F40AC0}" destId="{5CF57C02-5007-4CB9-B189-3D956DB2997D}" srcOrd="3" destOrd="0" presId="urn:microsoft.com/office/officeart/2008/layout/AlternatingHexagons"/>
    <dgm:cxn modelId="{ACD4BD67-EB94-478C-89A8-6CCA40184AE0}" type="presParOf" srcId="{EA12C280-59F8-44E9-AA9B-AC5544F40AC0}" destId="{E89A97CC-1EED-41A1-A142-7148C867744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8CDF21-0745-4985-8233-C9ED25BBE6AB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9A4D2-8065-4A38-880D-2690F9AAD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162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smtClean="0">
                <a:solidFill>
                  <a:prstClr val="black"/>
                </a:solidFill>
              </a:rPr>
              <a:pPr/>
              <a:t>15</a:t>
            </a:fld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635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олько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ru-RU"/>
              <a:pPr/>
              <a:t>12.01.2018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64496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EA244C-00D5-46A8-9CB6-206C91E171B4}" type="datetimeFigureOut">
              <a:rPr lang="ru-RU" smtClean="0"/>
              <a:pPr/>
              <a:t>12.01.2018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0BEC99-9C79-4788-9D35-D0E11336D5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7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19.jpeg"/><Relationship Id="rId10" Type="http://schemas.openxmlformats.org/officeDocument/2006/relationships/image" Target="../media/image7.png"/><Relationship Id="rId4" Type="http://schemas.openxmlformats.org/officeDocument/2006/relationships/image" Target="../media/image18.png"/><Relationship Id="rId9" Type="http://schemas.openxmlformats.org/officeDocument/2006/relationships/image" Target="../media/image6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25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7.png"/><Relationship Id="rId10" Type="http://schemas.openxmlformats.org/officeDocument/2006/relationships/image" Target="../media/image7.png"/><Relationship Id="rId4" Type="http://schemas.openxmlformats.org/officeDocument/2006/relationships/image" Target="../media/image26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12" Type="http://schemas.openxmlformats.org/officeDocument/2006/relationships/image" Target="../media/image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image" Target="../media/image6.png"/><Relationship Id="rId5" Type="http://schemas.openxmlformats.org/officeDocument/2006/relationships/image" Target="../media/image37.jpeg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36.jpeg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41.jpe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40.jpeg"/><Relationship Id="rId16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43.jpeg"/><Relationship Id="rId15" Type="http://schemas.openxmlformats.org/officeDocument/2006/relationships/image" Target="../media/image45.jpeg"/><Relationship Id="rId10" Type="http://schemas.openxmlformats.org/officeDocument/2006/relationships/image" Target="../media/image7.png"/><Relationship Id="rId4" Type="http://schemas.openxmlformats.org/officeDocument/2006/relationships/image" Target="../media/image42.jpeg"/><Relationship Id="rId9" Type="http://schemas.openxmlformats.org/officeDocument/2006/relationships/image" Target="../media/image6.png"/><Relationship Id="rId1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48.jpe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50.jpeg"/><Relationship Id="rId10" Type="http://schemas.openxmlformats.org/officeDocument/2006/relationships/image" Target="../media/image7.png"/><Relationship Id="rId4" Type="http://schemas.openxmlformats.org/officeDocument/2006/relationships/image" Target="../media/image49.jpe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4.png"/><Relationship Id="rId18" Type="http://schemas.openxmlformats.org/officeDocument/2006/relationships/image" Target="../media/image9.pn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12" Type="http://schemas.openxmlformats.org/officeDocument/2006/relationships/image" Target="../media/image3.png"/><Relationship Id="rId17" Type="http://schemas.openxmlformats.org/officeDocument/2006/relationships/image" Target="../media/image8.png"/><Relationship Id="rId2" Type="http://schemas.openxmlformats.org/officeDocument/2006/relationships/image" Target="../media/image51.jpe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5" Type="http://schemas.openxmlformats.org/officeDocument/2006/relationships/image" Target="../media/image6.png"/><Relationship Id="rId10" Type="http://schemas.openxmlformats.org/officeDocument/2006/relationships/image" Target="../media/image59.jpeg"/><Relationship Id="rId19" Type="http://schemas.openxmlformats.org/officeDocument/2006/relationships/image" Target="../media/image10.png"/><Relationship Id="rId4" Type="http://schemas.openxmlformats.org/officeDocument/2006/relationships/image" Target="../media/image53.jpeg"/><Relationship Id="rId9" Type="http://schemas.openxmlformats.org/officeDocument/2006/relationships/image" Target="../media/image58.jpeg"/><Relationship Id="rId1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2.png"/><Relationship Id="rId7" Type="http://schemas.openxmlformats.org/officeDocument/2006/relationships/image" Target="../media/image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4.jpeg"/><Relationship Id="rId7" Type="http://schemas.openxmlformats.org/officeDocument/2006/relationships/image" Target="../media/image6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6.jpeg"/><Relationship Id="rId7" Type="http://schemas.openxmlformats.org/officeDocument/2006/relationships/image" Target="../media/image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27585" y="1299532"/>
            <a:ext cx="720199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kk-KZ" sz="2400" b="1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Атырау облысы</a:t>
            </a:r>
          </a:p>
          <a:p>
            <a:pPr algn="ctr" eaLnBrk="0" hangingPunct="0"/>
            <a:r>
              <a:rPr lang="kk-KZ" sz="2400" b="1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Атырау қаласы</a:t>
            </a:r>
          </a:p>
          <a:p>
            <a:pPr algn="ctr" eaLnBrk="0" hangingPunct="0"/>
            <a:r>
              <a:rPr lang="kk-KZ" sz="2400" b="1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 4 облыстық  мектеп-интернатының</a:t>
            </a:r>
          </a:p>
          <a:p>
            <a:pPr algn="ctr" eaLnBrk="0" hangingPunct="0"/>
            <a:r>
              <a:rPr lang="kk-KZ" sz="2400" b="1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«б» сынып оқушысы </a:t>
            </a:r>
          </a:p>
          <a:p>
            <a:pPr algn="ctr" eaLnBrk="0" hangingPunct="0"/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Халидолла  Ислам Арманұлы</a:t>
            </a:r>
            <a:endParaRPr lang="kk-KZ" sz="2400" b="1" i="1" dirty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 </a:t>
            </a:r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жетекшісі: </a:t>
            </a:r>
          </a:p>
          <a:p>
            <a:pPr algn="ctr" eaLnBrk="0" hangingPunct="0"/>
            <a:r>
              <a:rPr lang="kk-KZ" sz="2400" b="1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Альдешова Эльмира Балғабайқызы</a:t>
            </a:r>
          </a:p>
          <a:p>
            <a:pPr algn="ctr" eaLnBrk="0" hangingPunct="0"/>
            <a:endParaRPr lang="kk-KZ" sz="2400" b="1" i="1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«Ең  үздік  жоба»  номинациясы</a:t>
            </a:r>
            <a:endParaRPr lang="kk-KZ" sz="2400" b="1" i="1" dirty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endParaRPr lang="en-US" sz="2400" b="1" i="1" dirty="0">
              <a:solidFill>
                <a:srgbClr val="0000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AutoShape 2" descr="https://apf.mail.ru/cgi-bin/readmsg/20160927_121953.jpg?id=14749707890000000914%3B0%3B1&amp;x-email=aigul80_80a%40mail.ru&amp;exif=1&amp;bs=1728&amp;bl=1390916&amp;ct=image%2Fjpeg&amp;cn=20160927_121953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434815" y="5622339"/>
            <a:ext cx="6451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Жоба тақырыбы:</a:t>
            </a:r>
            <a:r>
              <a:rPr lang="kk-KZ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«Қазақ  халқының  ұлттық  ою-өрнектерінің  маңыздылығы»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8" name="Picture 16" descr="uz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z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1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2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3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4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5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6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7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8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9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3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4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5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8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430741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8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76250"/>
            <a:ext cx="8229600" cy="5905500"/>
          </a:xfrm>
          <a:prstGeom prst="rect">
            <a:avLst/>
          </a:prstGeo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kk-KZ" dirty="0" smtClean="0"/>
              <a:t>		</a:t>
            </a:r>
            <a:endParaRPr lang="ru-RU" dirty="0" smtClean="0">
              <a:solidFill>
                <a:srgbClr val="3333FF"/>
              </a:solidFill>
              <a:latin typeface="Times New Roman" pitchFamily="18" charset="0"/>
            </a:endParaRPr>
          </a:p>
        </p:txBody>
      </p:sp>
      <p:sp>
        <p:nvSpPr>
          <p:cNvPr id="10243" name="Rectangle 9"/>
          <p:cNvSpPr>
            <a:spLocks noChangeArrowheads="1"/>
          </p:cNvSpPr>
          <p:nvPr/>
        </p:nvSpPr>
        <p:spPr bwMode="auto">
          <a:xfrm>
            <a:off x="395288" y="549275"/>
            <a:ext cx="82804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endParaRPr lang="ru-RU" sz="2400">
              <a:solidFill>
                <a:srgbClr val="0000FF"/>
              </a:solidFill>
            </a:endParaRPr>
          </a:p>
        </p:txBody>
      </p:sp>
      <p:sp>
        <p:nvSpPr>
          <p:cNvPr id="12293" name="Rectangle 10"/>
          <p:cNvSpPr>
            <a:spLocks noChangeArrowheads="1"/>
          </p:cNvSpPr>
          <p:nvPr/>
        </p:nvSpPr>
        <p:spPr bwMode="auto">
          <a:xfrm>
            <a:off x="1258888" y="-26988"/>
            <a:ext cx="799306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endParaRPr lang="kk-KZ" sz="2400" b="1" dirty="0">
              <a:solidFill>
                <a:srgbClr val="FF0066"/>
              </a:solidFill>
            </a:endParaRPr>
          </a:p>
          <a:p>
            <a:pPr algn="just">
              <a:defRPr/>
            </a:pPr>
            <a:r>
              <a:rPr lang="kk-KZ" sz="2800" b="1" i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Мен- қазақпын, биікпін, байтақ елмін,</a:t>
            </a:r>
          </a:p>
          <a:p>
            <a:pPr algn="just">
              <a:defRPr/>
            </a:pPr>
            <a:r>
              <a:rPr lang="kk-KZ" sz="2800" b="1" i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Қайта тудым, өмірге қайта келдім.</a:t>
            </a:r>
          </a:p>
          <a:p>
            <a:pPr algn="just">
              <a:defRPr/>
            </a:pPr>
            <a:r>
              <a:rPr lang="kk-KZ" sz="2800" b="1" i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Мен мың да бір тірілдім мәңгі өлмеске,</a:t>
            </a:r>
          </a:p>
          <a:p>
            <a:pPr>
              <a:defRPr/>
            </a:pPr>
            <a:r>
              <a:rPr lang="kk-KZ" sz="2800" b="1" i="1" u="none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Айта бергім келеді, айта бергім!</a:t>
            </a:r>
          </a:p>
          <a:p>
            <a:pPr algn="just">
              <a:defRPr/>
            </a:pPr>
            <a:r>
              <a:rPr lang="kk-KZ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>
              <a:defRPr/>
            </a:pPr>
            <a:r>
              <a:rPr lang="kk-KZ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5" name="Picture 2" descr="Копия (8) рамизд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1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2" descr="Копия (8) рамизде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12188" y="0"/>
            <a:ext cx="5318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2636838"/>
            <a:ext cx="5761037" cy="389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2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22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2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2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22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22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2852936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098" name="Picture 2" descr="https://ds02.infourok.ru/uploads/ex/05f3/0005beca-d24e561a/hello_html_18844e3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009" y="442168"/>
            <a:ext cx="6817981" cy="48215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41629" y="5634215"/>
            <a:ext cx="666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«Ою ойғанның ойы артық»</a:t>
            </a:r>
            <a:endParaRPr lang="ru-RU" sz="4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8" name="Picture 16" descr="uz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1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2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3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4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5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6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7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8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9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0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1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2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3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4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5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6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7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8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9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982409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291751"/>
              </p:ext>
            </p:extLst>
          </p:nvPr>
        </p:nvGraphicFramePr>
        <p:xfrm>
          <a:off x="539750" y="1412775"/>
          <a:ext cx="8208963" cy="469233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4105275"/>
                <a:gridCol w="4103688"/>
              </a:tblGrid>
              <a:tr h="5760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</a:t>
                      </a:r>
                      <a:r>
                        <a:rPr kumimoji="0" lang="kk-KZ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Мақсаты</a:t>
                      </a:r>
                      <a:endParaRPr kumimoji="0" lang="ru-RU" sz="3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</a:t>
                      </a:r>
                      <a:r>
                        <a:rPr kumimoji="0" lang="kk-KZ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3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  <a:tr h="411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І. Кіріспе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ІІ. Негізгі бөлім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tabLst/>
                      </a:pP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Қазақ ұлттық ою-өрнектерінің тарихы.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tabLst/>
                      </a:pP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Қазақ ұлттық ою-өрнектерінің түрлері.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Ұлттық ою-өрнектерді қазіргі заман талабына сай қолдану және оларды дамыту.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Ұлттық ою-өрнектердің түрлі  салаларда қолданылуы.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Қазақ ою-өрнектерін қазіргі заманға сай  қолданысқа енгізу.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kumimoji="0" lang="kk-KZ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.Қорытынды</a:t>
                      </a: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3568" y="2420888"/>
            <a:ext cx="38164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</a:t>
            </a:r>
            <a:r>
              <a:rPr lang="kk-KZ" sz="14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Қазақ ұлттық ою-өрнектері туралы тарихи зерттеулер жүргізе  отырып, күнделікті өмірде  жаңа заман ағымына сай пайдалануды нақтылау;</a:t>
            </a:r>
            <a:endParaRPr kumimoji="0" lang="kk-KZ" sz="1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</a:pP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14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kk-KZ" sz="1400" b="1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1400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Ұлттық  ою-өрнек бедерімізді  көне мұра ретінде таныту арқылы түрлері және жасалу әдіс-тәсілдерінен  танымдылықтарын арттырып, болашақтағы  дамуы мен тәрбиелік мәнін ашу.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kk-KZ" sz="1400" b="1" i="1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Прямоугольник 1"/>
          <p:cNvSpPr>
            <a:spLocks noChangeArrowheads="1"/>
          </p:cNvSpPr>
          <p:nvPr/>
        </p:nvSpPr>
        <p:spPr bwMode="auto">
          <a:xfrm>
            <a:off x="827584" y="263550"/>
            <a:ext cx="72009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32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«Қазақ халқының ұлттық ою-өрнектерінің маңыздылығы»</a:t>
            </a:r>
            <a:endParaRPr lang="ru-RU" sz="3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9" name="Picture 16" descr="uz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7" descr="uz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8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9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0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1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2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3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4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5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6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7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8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9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3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4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5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8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2616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4664"/>
            <a:ext cx="3314576" cy="39211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09120"/>
            <a:ext cx="7776864" cy="183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6" name="Picture 16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7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8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9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3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4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5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8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0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1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2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3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4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5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6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7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8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98030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1285875" y="214313"/>
            <a:ext cx="7200900" cy="910431"/>
          </a:xfrm>
          <a:prstGeom prst="wedgeRoundRectCallout">
            <a:avLst>
              <a:gd name="adj1" fmla="val -49925"/>
              <a:gd name="adj2" fmla="val 17139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MD" sz="2400" b="1" i="1" dirty="0" err="1" smtClean="0">
                <a:solidFill>
                  <a:srgbClr val="FF0000"/>
                </a:solidFill>
                <a:latin typeface="Times New Roman" pitchFamily="18" charset="0"/>
              </a:rPr>
              <a:t>Қазақ</a:t>
            </a:r>
            <a:r>
              <a:rPr lang="ru-MD" sz="2400" b="1" i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MD" sz="2400" b="1" i="1" dirty="0" err="1" smtClean="0">
                <a:solidFill>
                  <a:srgbClr val="FF0000"/>
                </a:solidFill>
                <a:latin typeface="Times New Roman" pitchFamily="18" charset="0"/>
              </a:rPr>
              <a:t>халқының</a:t>
            </a:r>
            <a:r>
              <a:rPr lang="ru-MD" sz="2400" b="1" i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MD" sz="2400" b="1" i="1" dirty="0" err="1" smtClean="0">
                <a:solidFill>
                  <a:srgbClr val="FF0000"/>
                </a:solidFill>
                <a:latin typeface="Times New Roman" pitchFamily="18" charset="0"/>
              </a:rPr>
              <a:t>ою</a:t>
            </a:r>
            <a:r>
              <a:rPr lang="ru-MD" sz="2400" b="1" i="1" dirty="0" smtClean="0">
                <a:solidFill>
                  <a:srgbClr val="FF0000"/>
                </a:solidFill>
                <a:latin typeface="Times New Roman" pitchFamily="18" charset="0"/>
              </a:rPr>
              <a:t> – </a:t>
            </a:r>
            <a:r>
              <a:rPr lang="ru-MD" sz="2400" b="1" i="1" dirty="0" err="1" smtClean="0">
                <a:solidFill>
                  <a:srgbClr val="FF0000"/>
                </a:solidFill>
                <a:latin typeface="Times New Roman" pitchFamily="18" charset="0"/>
              </a:rPr>
              <a:t>өрнектері</a:t>
            </a:r>
            <a:r>
              <a:rPr lang="ru-MD" sz="2400" b="1" i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MD" sz="2400" b="1" i="1" dirty="0" err="1" smtClean="0">
                <a:solidFill>
                  <a:srgbClr val="FF0000"/>
                </a:solidFill>
                <a:latin typeface="Times New Roman" pitchFamily="18" charset="0"/>
              </a:rPr>
              <a:t>төрт</a:t>
            </a:r>
            <a:r>
              <a:rPr lang="ru-MD" sz="2400" b="1" i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MD" sz="2400" b="1" i="1" dirty="0" err="1" smtClean="0">
                <a:solidFill>
                  <a:srgbClr val="FF0000"/>
                </a:solidFill>
                <a:latin typeface="Times New Roman" pitchFamily="18" charset="0"/>
              </a:rPr>
              <a:t>топқа</a:t>
            </a:r>
            <a:r>
              <a:rPr lang="ru-MD" sz="2400" b="1" i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ru-MD" sz="2400" b="1" i="1" dirty="0" err="1" smtClean="0">
                <a:solidFill>
                  <a:srgbClr val="FF0000"/>
                </a:solidFill>
                <a:latin typeface="Times New Roman" pitchFamily="18" charset="0"/>
              </a:rPr>
              <a:t>бөлінеді</a:t>
            </a:r>
            <a:endParaRPr lang="ru-MD" sz="2400" b="1" i="1" dirty="0">
              <a:solidFill>
                <a:srgbClr val="FF0000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ru-RU" sz="2000" dirty="0">
              <a:solidFill>
                <a:srgbClr val="CC0099"/>
              </a:solidFill>
              <a:latin typeface="Times New Roman" pitchFamily="18" charset="0"/>
            </a:endParaRP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252413" y="1700213"/>
            <a:ext cx="2517775" cy="1223962"/>
          </a:xfrm>
          <a:prstGeom prst="wedgeRoundRectCallout">
            <a:avLst>
              <a:gd name="adj1" fmla="val -49741"/>
              <a:gd name="adj2" fmla="val 25574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MD" sz="2200" b="1" i="1" dirty="0" err="1" smtClean="0">
                <a:solidFill>
                  <a:srgbClr val="002060"/>
                </a:solidFill>
                <a:latin typeface="Times New Roman" pitchFamily="18" charset="0"/>
              </a:rPr>
              <a:t>Өсімдік</a:t>
            </a:r>
            <a:r>
              <a:rPr lang="ru-MD" sz="2200" b="1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MD" sz="2200" b="1" i="1" dirty="0" err="1" smtClean="0">
                <a:solidFill>
                  <a:srgbClr val="002060"/>
                </a:solidFill>
                <a:latin typeface="Times New Roman" pitchFamily="18" charset="0"/>
              </a:rPr>
              <a:t>тептес</a:t>
            </a:r>
            <a:r>
              <a:rPr lang="ru-MD" sz="2200" b="1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MD" sz="2200" b="1" i="1" dirty="0" err="1" smtClean="0">
                <a:solidFill>
                  <a:srgbClr val="002060"/>
                </a:solidFill>
                <a:latin typeface="Times New Roman" pitchFamily="18" charset="0"/>
              </a:rPr>
              <a:t>ою-өрнектер</a:t>
            </a:r>
            <a:r>
              <a:rPr lang="ru-MD" sz="2200" b="1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endParaRPr lang="ru-RU" sz="2200" b="1" i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3059113" y="1700213"/>
            <a:ext cx="3022600" cy="1081087"/>
          </a:xfrm>
          <a:prstGeom prst="wedgeRoundRectCallout">
            <a:avLst>
              <a:gd name="adj1" fmla="val -49398"/>
              <a:gd name="adj2" fmla="val 22167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itchFamily="18" charset="0"/>
              </a:rPr>
              <a:t>Зооморфтық-ою-өрнек</a:t>
            </a:r>
            <a:r>
              <a:rPr lang="ru-RU" sz="2000" b="1" i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6373813" y="1628775"/>
            <a:ext cx="2520950" cy="1295400"/>
          </a:xfrm>
          <a:prstGeom prst="wedgeRoundRectCallout">
            <a:avLst>
              <a:gd name="adj1" fmla="val -49736"/>
              <a:gd name="adj2" fmla="val 32708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MD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Космогониялық</a:t>
            </a:r>
            <a:r>
              <a:rPr lang="ru-MD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MD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өрнек</a:t>
            </a:r>
            <a:r>
              <a:rPr lang="ru-MD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145026" y="3645024"/>
            <a:ext cx="2231355" cy="1066430"/>
          </a:xfrm>
          <a:prstGeom prst="wedgeRectCallout">
            <a:avLst>
              <a:gd name="adj1" fmla="val -11079"/>
              <a:gd name="adj2" fmla="val -106032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</a:rPr>
              <a:t>«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</a:rPr>
              <a:t>жапырақ», «үш жапырақ», «шиыршық», «ағаш</a:t>
            </a:r>
            <a:r>
              <a:rPr lang="kk-KZ" sz="1600" b="1" i="1" dirty="0">
                <a:solidFill>
                  <a:srgbClr val="006699"/>
                </a:solidFill>
                <a:latin typeface="Times New Roman" pitchFamily="18" charset="0"/>
              </a:rPr>
              <a:t>»</a:t>
            </a:r>
          </a:p>
        </p:txBody>
      </p:sp>
      <p:sp>
        <p:nvSpPr>
          <p:cNvPr id="7175" name="AutoShape 7"/>
          <p:cNvSpPr>
            <a:spLocks noChangeArrowheads="1"/>
          </p:cNvSpPr>
          <p:nvPr/>
        </p:nvSpPr>
        <p:spPr bwMode="auto">
          <a:xfrm>
            <a:off x="2376380" y="3714750"/>
            <a:ext cx="4211843" cy="1370013"/>
          </a:xfrm>
          <a:prstGeom prst="wedgeRectCallout">
            <a:avLst>
              <a:gd name="adj1" fmla="val 8269"/>
              <a:gd name="adj2" fmla="val -114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</a:rPr>
              <a:t>жан-жануарлардың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табиғи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және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</a:rPr>
              <a:t>мифтік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</a:rPr>
              <a:t>бейнелері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</a:rPr>
              <a:t>)«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қошқармүйіз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»,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және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оның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түрлі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нұсқалары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 «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қосмүйіз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», «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сынықмүйіз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», «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қырықмүйіз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», 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сондай-ақ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 «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өркеш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», «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табан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», «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ботамойын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», «</a:t>
            </a:r>
            <a:r>
              <a:rPr lang="ru-RU" sz="1600" b="1" i="1" dirty="0" err="1">
                <a:solidFill>
                  <a:srgbClr val="002060"/>
                </a:solidFill>
                <a:latin typeface="Times New Roman" pitchFamily="18" charset="0"/>
              </a:rPr>
              <a:t>құсқанаты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</a:rPr>
              <a:t>»</a:t>
            </a:r>
          </a:p>
          <a:p>
            <a:pPr marL="342900" indent="-342900">
              <a:buFontTx/>
              <a:buAutoNum type="arabicPeriod"/>
            </a:pPr>
            <a:endParaRPr lang="ru-RU" sz="1400" b="1" i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176" name="AutoShape 8"/>
          <p:cNvSpPr>
            <a:spLocks noChangeArrowheads="1"/>
          </p:cNvSpPr>
          <p:nvPr/>
        </p:nvSpPr>
        <p:spPr bwMode="auto">
          <a:xfrm>
            <a:off x="6643688" y="3716338"/>
            <a:ext cx="2392808" cy="1368425"/>
          </a:xfrm>
          <a:prstGeom prst="wedgeRectCallout">
            <a:avLst>
              <a:gd name="adj1" fmla="val 8074"/>
              <a:gd name="adj2" fmla="val -103620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indent="-342900"/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</a:rPr>
              <a:t>(«дөңгелек», «ирек</a:t>
            </a:r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</a:rPr>
              <a:t>», «</a:t>
            </a:r>
            <a:r>
              <a:rPr lang="kk-KZ" sz="1600" b="1" i="1" dirty="0">
                <a:solidFill>
                  <a:srgbClr val="002060"/>
                </a:solidFill>
                <a:latin typeface="Times New Roman" pitchFamily="18" charset="0"/>
              </a:rPr>
              <a:t>шимай», «торкөз») 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H="1">
            <a:off x="1547812" y="1124744"/>
            <a:ext cx="1079971" cy="525603"/>
          </a:xfrm>
          <a:prstGeom prst="line">
            <a:avLst/>
          </a:prstGeom>
          <a:noFill/>
          <a:ln w="38100" cmpd="dbl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H="1">
            <a:off x="4475163" y="1124744"/>
            <a:ext cx="0" cy="575469"/>
          </a:xfrm>
          <a:prstGeom prst="line">
            <a:avLst/>
          </a:prstGeom>
          <a:noFill/>
          <a:ln w="38100" cmpd="dbl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>
            <a:off x="6643688" y="1124744"/>
            <a:ext cx="1025525" cy="504031"/>
          </a:xfrm>
          <a:prstGeom prst="line">
            <a:avLst/>
          </a:prstGeom>
          <a:noFill/>
          <a:ln w="38100" cmpd="dbl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81" name="AutoShape 13"/>
          <p:cNvSpPr>
            <a:spLocks noChangeArrowheads="1"/>
          </p:cNvSpPr>
          <p:nvPr/>
        </p:nvSpPr>
        <p:spPr bwMode="auto">
          <a:xfrm>
            <a:off x="3045947" y="5445124"/>
            <a:ext cx="2881039" cy="1330099"/>
          </a:xfrm>
          <a:prstGeom prst="wedgeRoundRectCallout">
            <a:avLst>
              <a:gd name="adj1" fmla="val -50389"/>
              <a:gd name="adj2" fmla="val 11685"/>
              <a:gd name="adj3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</a:rPr>
              <a:t>Геометриялық ою-өрнектер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</a:endParaRPr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 flipH="1">
            <a:off x="4716463" y="5084763"/>
            <a:ext cx="0" cy="360362"/>
          </a:xfrm>
          <a:prstGeom prst="line">
            <a:avLst/>
          </a:prstGeom>
          <a:noFill/>
          <a:ln w="38100" cmpd="dbl">
            <a:solidFill>
              <a:srgbClr val="6600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6" name="Picture 16" descr="uz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z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9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0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1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2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3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4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5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6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7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8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29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3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34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35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3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3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8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3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99279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5508104" y="3588702"/>
            <a:ext cx="3279140" cy="3006725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053251" y="4077072"/>
            <a:ext cx="2188845" cy="1793240"/>
          </a:xfrm>
          <a:prstGeom prst="ellipse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516216" y="4538717"/>
            <a:ext cx="984250" cy="86995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85800" y="225216"/>
            <a:ext cx="6678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Сауалнама сұрақтары: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Ою-өрнектердің </a:t>
            </a:r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қандай түрлерін білесіңдер?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а) киіз үй                         ә) қошқармүйіз          б)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аспан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Оюды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неде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пайдаланады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а) к</a:t>
            </a:r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ілемде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        ә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қалада                  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партада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Оюлар неше бұрышты болады?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а) ұзын               ә) қысқа                      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б) төртбұрышты</a:t>
            </a: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Ою-өрнек неде бейнеленген?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а) Әнұран                 ә) Елтаңба                б)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Ту</a:t>
            </a: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Өсімдік оюларына қандай оюлар жатады?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балдақ               </a:t>
            </a:r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ә) а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ғаш         б) ирек</a:t>
            </a: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6. Геометриялық оюларды ата: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а) жапырақ                    ә) мүйіз             б)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шеңбер</a:t>
            </a:r>
          </a:p>
          <a:p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Жануарлар оюларына жататын оюларды ата: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ирек           </a:t>
            </a:r>
            <a:r>
              <a:rPr lang="kk-KZ" sz="20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ә) түйетабан               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б) қармақ</a:t>
            </a:r>
            <a:endParaRPr lang="ru-RU" sz="2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8" name="Picture 16" descr="uz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z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8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9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0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1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2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3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4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5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6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7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8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9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3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4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5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8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032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apf.mail.ru/cgi-bin/readmsg/IMG-20160926-WA0010.jpg?id=14749831560000000712%3B0%3B1&amp;x-email=aigul80_80a%40mail.ru&amp;exif=1&amp;bs=1731&amp;bl=108033&amp;ct=image%2Fjpeg&amp;cn=IMG%252d20160926%252dWA0010.jp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apf.mail.ru/cgi-bin/readmsg/IMG-20160926-WA0010.jpg?id=14749831560000000712%3B0%3B1&amp;x-email=aigul80_80a%40mail.ru&amp;exif=1&amp;bs=1731&amp;bl=108033&amp;ct=image%2Fjpeg&amp;cn=IMG%252d20160926%252dWA0010.jpg&amp;cte=bin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3283529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717032"/>
            <a:ext cx="3128955" cy="24907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2656"/>
            <a:ext cx="3456384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717032"/>
            <a:ext cx="3215681" cy="2411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1" name="Picture 16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7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8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0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1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2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3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4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5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6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7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8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0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1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2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3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4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5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6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7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8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9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76431" y="1853411"/>
            <a:ext cx="2520280" cy="26471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23282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2804508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844824"/>
            <a:ext cx="2981473" cy="33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996952"/>
            <a:ext cx="3196909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7" name="Picture 16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1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2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3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4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5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6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7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8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9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0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1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2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3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4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5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6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7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8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9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9801646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324036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2656"/>
            <a:ext cx="3312368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512" y="4365104"/>
            <a:ext cx="4086488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92838"/>
            <a:ext cx="3923928" cy="246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8" name="Picture 16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1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2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3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4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5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6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7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8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0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1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2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3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4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5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6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7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8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9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9123282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pedsovet.su/_ld/344/19326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104456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212976"/>
            <a:ext cx="2448272" cy="290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161250"/>
            <a:ext cx="2758951" cy="3004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2592288" cy="290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0648"/>
            <a:ext cx="412710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23282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Рисунок 1" descr="Описание: http://internataksu.kz/images/stories/oyu_ornekter/image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93594"/>
            <a:ext cx="2647553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Рисунок 2" descr="Описание: http://internataksu.kz/images/stories/oyu_ornekter/image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836712"/>
            <a:ext cx="201622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Рисунок 3" descr="Описание: http://internataksu.kz/images/stories/oyu_ornekter/image4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836712"/>
            <a:ext cx="2016224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331640" y="253097"/>
            <a:ext cx="633670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Жан жануарлар тектес ою - өрнектер.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357187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54" name="Рисунок 4" descr="Описание: http://internataksu.kz/images/stories/oyu_ornekter/image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149080"/>
            <a:ext cx="2808312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Рисунок 5" descr="Описание: http://internataksu.kz/images/stories/oyu_ornekter/image5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221088"/>
            <a:ext cx="216024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Рисунок 6" descr="Описание: http://internataksu.kz/images/stories/oyu_ornekter/image7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149080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1259632" y="2590453"/>
            <a:ext cx="6552728" cy="18466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Қошқар мүйіз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қазақ оюының ең көне түрі. Сырмақ, текемет, алаша, кілем, киіз былғары, сүйек, ағаш, зергерлік бұйымдарының бәрінде кездеседі.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36195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6" name="Picture 16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8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0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1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2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3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4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5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6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7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8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9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0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1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2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3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4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35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36" descr="uz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37" descr="uz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38" descr="uz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39" descr="uz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775284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259632" y="634623"/>
            <a:ext cx="6264696" cy="135421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Сыңар мүйіз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кең тараған ою - өрнек үлгісінің бірі. «Қошқар мүйіздің» тек бір жақ сыңарын ғана бейнелейді. Сырмақ, текемет, киім-кешектердің жиегіне істетіледі.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334327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8" name="Рисунок 21" descr="Описание: http://internataksu.kz/images/stories/oyu_ornekter/image2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941168"/>
            <a:ext cx="2592288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Рисунок 22" descr="Описание: http://internataksu.kz/images/stories/oyu_ornekter/image2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013176"/>
            <a:ext cx="1512168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Рисунок 23" descr="Описание: http://internataksu.kz/images/stories/oyu_ornekter/image24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013176"/>
            <a:ext cx="1002847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Рисунок 24" descr="Описание: http://internataksu.kz/images/stories/oyu_ornekter/image2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941168"/>
            <a:ext cx="1656184" cy="129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1259632" y="3350602"/>
            <a:ext cx="6264696" cy="14465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Көбелек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қанатын еркін жайып, көсіле ұшқан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гүлді көбелектің үлгісіндегі өрнек. Шай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дорбаға, аяққаптарға істетіледі.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4" name="Picture 16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7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8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0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1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2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3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4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5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6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7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8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0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1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2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3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4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5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6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37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38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39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171" name="Рисунок 7" descr="Описание: http://internataksu.kz/images/stories/oyu_ornekter/image8.jpe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6228"/>
            <a:ext cx="2460104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Рисунок 8" descr="Описание: http://internataksu.kz/images/stories/oyu_ornekter/image9.jpe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72816"/>
            <a:ext cx="198189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Рисунок 9" descr="Описание: http://internataksu.kz/images/stories/oyu_ornekter/image10.jpe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286" y="1772816"/>
            <a:ext cx="1895106" cy="1296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1032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Рисунок 13" descr="Описание: http://internataksu.kz/images/stories/oyu_ornekter/image1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2448272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Рисунок 14" descr="Описание: http://internataksu.kz/images/stories/oyu_ornekter/image1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221088"/>
            <a:ext cx="302433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Рисунок 15" descr="Описание: http://internataksu.kz/images/stories/oyu_ornekter/image16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628800"/>
            <a:ext cx="23762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Рисунок 16" descr="Описание: http://internataksu.kz/images/stories/oyu_ornekter/image17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628800"/>
            <a:ext cx="2376264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 rot="10800000" flipV="1">
            <a:off x="251520" y="436022"/>
            <a:ext cx="8208912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Қос қанатты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құстың қос қанатын кең жайып ұшқан бейнесіне ұқсайтын өрнек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0" name="Picture 16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7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8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0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1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2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3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4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5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6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7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8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0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1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2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3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4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5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6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7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8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9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738076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63888" y="3068960"/>
            <a:ext cx="2160240" cy="11521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асалған жұмыс түрлері</a:t>
            </a:r>
            <a:r>
              <a:rPr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91999460"/>
              </p:ext>
            </p:extLst>
          </p:nvPr>
        </p:nvGraphicFramePr>
        <p:xfrm>
          <a:off x="1259632" y="1196752"/>
          <a:ext cx="7578370" cy="5292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6" name="Picture 16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8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0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1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2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3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4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5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6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7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8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9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0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1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2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3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4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5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6" descr="uz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7" descr="uz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8" descr="uz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9" descr="uz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567711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ibdesigner.ru/i/news/1254/130426121101_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2808312" cy="1584176"/>
          </a:xfrm>
          <a:prstGeom prst="rect">
            <a:avLst/>
          </a:prstGeom>
          <a:noFill/>
        </p:spPr>
      </p:pic>
      <p:pic>
        <p:nvPicPr>
          <p:cNvPr id="2052" name="Picture 4" descr="http://img16.olx.kz/images_slandokz/118229300_8_644x461_ltty-ol-ner-byymdary-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204864"/>
            <a:ext cx="2592288" cy="1800200"/>
          </a:xfrm>
          <a:prstGeom prst="rect">
            <a:avLst/>
          </a:prstGeom>
          <a:noFill/>
        </p:spPr>
      </p:pic>
      <p:pic>
        <p:nvPicPr>
          <p:cNvPr id="2054" name="Picture 6" descr="Блог - ainurshamsheytova: Қазақ оюлары басылған аяқ киім тіктіргіңіз келе ме?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251520" y="4293096"/>
            <a:ext cx="2808312" cy="1872212"/>
          </a:xfrm>
          <a:prstGeom prst="rect">
            <a:avLst/>
          </a:prstGeom>
          <a:noFill/>
        </p:spPr>
      </p:pic>
      <p:pic>
        <p:nvPicPr>
          <p:cNvPr id="2056" name="Picture 8" descr="http://img20.olx.kz/images_slandokz/68862683_6_644x461_tr-krpeler-kpshk-tystary-70h70-50h50-.jpg"/>
          <p:cNvPicPr>
            <a:picLocks noChangeAspect="1" noChangeArrowheads="1"/>
          </p:cNvPicPr>
          <p:nvPr/>
        </p:nvPicPr>
        <p:blipFill>
          <a:blip r:embed="rId5" cstate="print"/>
          <a:srcRect l="3377" t="9095"/>
          <a:stretch>
            <a:fillRect/>
          </a:stretch>
        </p:blipFill>
        <p:spPr bwMode="auto">
          <a:xfrm>
            <a:off x="5796136" y="4221088"/>
            <a:ext cx="2592288" cy="1870746"/>
          </a:xfrm>
          <a:prstGeom prst="rect">
            <a:avLst/>
          </a:prstGeom>
          <a:noFill/>
        </p:spPr>
      </p:pic>
      <p:pic>
        <p:nvPicPr>
          <p:cNvPr id="2058" name="Picture 10" descr="http://img23.olx.kz/images_slandokz/117432738_6_644x461_azai-nayshtay-oyuly-zheketter-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03848" y="2204864"/>
            <a:ext cx="2304256" cy="1872208"/>
          </a:xfrm>
          <a:prstGeom prst="rect">
            <a:avLst/>
          </a:prstGeom>
          <a:noFill/>
        </p:spPr>
      </p:pic>
      <p:pic>
        <p:nvPicPr>
          <p:cNvPr id="2060" name="Picture 12" descr="http://bnews.kz/storage/54/5455b7035f6713e83eac6c8758bd0e6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52120" y="476672"/>
            <a:ext cx="2721149" cy="1584176"/>
          </a:xfrm>
          <a:prstGeom prst="rect">
            <a:avLst/>
          </a:prstGeom>
          <a:noFill/>
        </p:spPr>
      </p:pic>
      <p:pic>
        <p:nvPicPr>
          <p:cNvPr id="2062" name="Picture 14" descr="https://pp.vk.me/c543102/v543102614/14a/LSsWrVjqQnI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2276872"/>
            <a:ext cx="2808312" cy="1678310"/>
          </a:xfrm>
          <a:prstGeom prst="rect">
            <a:avLst/>
          </a:prstGeom>
          <a:noFill/>
        </p:spPr>
      </p:pic>
      <p:pic>
        <p:nvPicPr>
          <p:cNvPr id="2064" name="Picture 16" descr="http://img28.olx.kz/images_slandokz/132266506_1_261x203_sumki-dlya-devushek-yzdara-arnalan-oyuly-ol-sumka-astan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5856" y="476672"/>
            <a:ext cx="2232248" cy="1512168"/>
          </a:xfrm>
          <a:prstGeom prst="rect">
            <a:avLst/>
          </a:prstGeom>
          <a:noFill/>
        </p:spPr>
      </p:pic>
      <p:pic>
        <p:nvPicPr>
          <p:cNvPr id="2066" name="Picture 18" descr="http://vse.kz/uploads/profile/photo-497660.jpg?_r=141891678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99992" y="4509120"/>
            <a:ext cx="1296144" cy="1512168"/>
          </a:xfrm>
          <a:prstGeom prst="rect">
            <a:avLst/>
          </a:prstGeom>
          <a:noFill/>
        </p:spPr>
      </p:pic>
      <p:pic>
        <p:nvPicPr>
          <p:cNvPr id="2070" name="Picture 22" descr="http://img17.olx.kz/images_slandokz/104712140_1_261x203_kozhanyy-remen-s-kazahskim-ornamentom-kokshetau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31840" y="4365104"/>
            <a:ext cx="1224136" cy="1657351"/>
          </a:xfrm>
          <a:prstGeom prst="rect">
            <a:avLst/>
          </a:prstGeom>
          <a:noFill/>
        </p:spPr>
      </p:pic>
      <p:grpSp>
        <p:nvGrpSpPr>
          <p:cNvPr id="13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4" name="Picture 16" descr="uz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7" descr="uz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8" descr="uz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9" descr="uz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0" descr="uz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1" descr="uz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2" descr="uz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3" descr="uz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4" descr="uz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5" descr="uz2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6" descr="uz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7" descr="uz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8" descr="uz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9" descr="uz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0" descr="uz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1" descr="uz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2" descr="uz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3" descr="uz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4" descr="uz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5" descr="uz2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6" descr="uz2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37" descr="uz2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38" descr="uz2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Picture 39" descr="uz2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235633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908720"/>
            <a:ext cx="7631753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 ұлттық ою-өрнектері туралы тарихи зерттеулер жүргізе отырып, күнделікті өмірде жаңа заман ағымына сай пайдалану.</a:t>
            </a:r>
            <a:endParaRPr lang="ru-RU" sz="24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67385" y="1340768"/>
            <a:ext cx="716505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kern="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Ұлттық ою-өрнек түрлерін күнделікті өмір көрінісі ретінде қалыптастыруға баса мән бере отырып, ою-өрнектің түрлері мен дайындалу жолдарын өз бетімен үйрену және қолдану мәселелерін алға қою арқылы, ұлттық болмысымыз айқын әрі мықты ету.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56992"/>
            <a:ext cx="68407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Ұлттық ою-өрнек бедерімізді көне мұра ретінде таныту арқылы түрлері және жасалу әдіс-тәсілдерінен танымдылықтарын арттырып, болашақтағы дамуы мен тәрбиелік мәнін ашу.</a:t>
            </a:r>
            <a:r>
              <a:rPr lang="ru-RU" sz="2000" b="1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77105" y="411394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03848" y="4653136"/>
            <a:ext cx="536459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kern="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kk-KZ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Ұлттық ою-өрнектерді зерттей отырып, халқымыздың ою-өрнегінің өшуге, жоғалуға жатпайтынын жас ұрпаққа дәріптеу .</a:t>
            </a:r>
            <a:endParaRPr lang="ru-RU" sz="2000" dirty="0" smtClean="0">
              <a:solidFill>
                <a:schemeClr val="accent4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>
              <a:defRPr/>
            </a:pPr>
            <a:r>
              <a:rPr lang="ru-RU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35896" y="5733256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kern="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100" kern="0" dirty="0">
              <a:solidFill>
                <a:srgbClr val="0000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968274" y="1124744"/>
            <a:ext cx="27801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</a:p>
          <a:p>
            <a:r>
              <a:rPr lang="ru-RU" dirty="0" smtClean="0"/>
              <a:t> </a:t>
            </a:r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17621"/>
            <a:ext cx="18473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2" name="Picture 16" descr="uz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7" descr="uz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8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9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0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1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2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3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4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5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6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7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8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9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3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4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5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3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8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3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90998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06405"/>
            <a:ext cx="7740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Менің жетістіктерім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0759" t="7577" r="12067"/>
          <a:stretch>
            <a:fillRect/>
          </a:stretch>
        </p:blipFill>
        <p:spPr bwMode="auto">
          <a:xfrm>
            <a:off x="467544" y="2564904"/>
            <a:ext cx="4176464" cy="2884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1675" t="8140" r="12201" b="1652"/>
          <a:stretch>
            <a:fillRect/>
          </a:stretch>
        </p:blipFill>
        <p:spPr bwMode="auto">
          <a:xfrm>
            <a:off x="4788024" y="3573016"/>
            <a:ext cx="417646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47664" y="1052736"/>
            <a:ext cx="698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45 минут.кз  </a:t>
            </a:r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сайтындағы оқушылар шығармашылығы бойынша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«Ең үздік жоба»  </a:t>
            </a:r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конкурсынан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І дәрежелі диплом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 Алғыс хатпен </a:t>
            </a:r>
            <a:r>
              <a:rPr lang="kk-KZ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марапатталды.</a:t>
            </a:r>
            <a:endParaRPr lang="ru-RU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8" name="Picture 16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7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8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9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3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4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5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8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0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1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2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3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4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5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6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7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8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-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420888"/>
            <a:ext cx="2780496" cy="39330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Рисунок 3" descr="ал__ыс ха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348880"/>
            <a:ext cx="2880320" cy="39302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043608" y="836712"/>
            <a:ext cx="73448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Республикалық  Қосалқы білімді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oku-zaman.kz   сайтының</a:t>
            </a:r>
            <a:r>
              <a:rPr lang="kk-KZ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ұйымдастыруымен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”Тәуелсіздіктің  25 жылдығына”</a:t>
            </a:r>
            <a:r>
              <a:rPr lang="kk-KZ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орай өткен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«Талантты Қазақстан» </a:t>
            </a:r>
            <a:r>
              <a:rPr lang="kk-KZ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жобасына  қатысып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Сертификат пен  Алғыс хатқа </a:t>
            </a:r>
            <a:r>
              <a:rPr lang="kk-KZ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иеленді. </a:t>
            </a:r>
            <a:endParaRPr lang="ru-RU" sz="2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7" name="Picture 16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7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8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9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3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4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5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8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0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1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2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3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4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5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6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7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8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T-3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996952"/>
            <a:ext cx="4176464" cy="2953344"/>
          </a:xfrm>
          <a:prstGeom prst="rect">
            <a:avLst/>
          </a:prstGeom>
        </p:spPr>
      </p:pic>
      <p:pic>
        <p:nvPicPr>
          <p:cNvPr id="3" name="Рисунок 2" descr="алгыс хат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2060848"/>
            <a:ext cx="3168352" cy="44816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99592" y="476672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Республикалық  Қосалқы білімді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oku-zaman.kz   </a:t>
            </a:r>
            <a:r>
              <a:rPr lang="kk-KZ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сайтының ұйымдастыруымен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өткен   « Ғылым-теңіз, білім - қайық»  </a:t>
            </a:r>
            <a:r>
              <a:rPr lang="kk-KZ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фестиваліне қатысып </a:t>
            </a:r>
          </a:p>
          <a:p>
            <a:pPr algn="ctr"/>
            <a:r>
              <a:rPr lang="kk-KZ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Диплом мен Сертификат табыс етілді.</a:t>
            </a:r>
            <a:endParaRPr lang="ru-RU" sz="20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7" name="Picture 16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7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8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9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3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4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5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7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8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9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30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1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2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3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4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35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36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37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8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9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912</TotalTime>
  <Words>596</Words>
  <Application>Microsoft Office PowerPoint</Application>
  <PresentationFormat>Экран (4:3)</PresentationFormat>
  <Paragraphs>106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Georgia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XTreme.ws</dc:creator>
  <cp:lastModifiedBy>admin</cp:lastModifiedBy>
  <cp:revision>99</cp:revision>
  <cp:lastPrinted>2016-03-24T10:53:35Z</cp:lastPrinted>
  <dcterms:created xsi:type="dcterms:W3CDTF">2016-03-07T08:08:31Z</dcterms:created>
  <dcterms:modified xsi:type="dcterms:W3CDTF">2018-01-12T08:37:31Z</dcterms:modified>
</cp:coreProperties>
</file>